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684" r:id="rId2"/>
    <p:sldMasterId id="2147483696" r:id="rId3"/>
    <p:sldMasterId id="2147483714" r:id="rId4"/>
    <p:sldMasterId id="2147483725" r:id="rId5"/>
  </p:sldMasterIdLst>
  <p:notesMasterIdLst>
    <p:notesMasterId r:id="rId40"/>
  </p:notesMasterIdLst>
  <p:sldIdLst>
    <p:sldId id="257" r:id="rId6"/>
    <p:sldId id="286" r:id="rId7"/>
    <p:sldId id="11202" r:id="rId8"/>
    <p:sldId id="11203" r:id="rId9"/>
    <p:sldId id="11207" r:id="rId10"/>
    <p:sldId id="11214" r:id="rId11"/>
    <p:sldId id="260" r:id="rId12"/>
    <p:sldId id="262" r:id="rId13"/>
    <p:sldId id="277" r:id="rId14"/>
    <p:sldId id="280" r:id="rId15"/>
    <p:sldId id="281" r:id="rId16"/>
    <p:sldId id="263" r:id="rId17"/>
    <p:sldId id="265" r:id="rId18"/>
    <p:sldId id="264" r:id="rId19"/>
    <p:sldId id="11215" r:id="rId20"/>
    <p:sldId id="266" r:id="rId21"/>
    <p:sldId id="272" r:id="rId22"/>
    <p:sldId id="11221" r:id="rId23"/>
    <p:sldId id="11219" r:id="rId24"/>
    <p:sldId id="292" r:id="rId25"/>
    <p:sldId id="352" r:id="rId26"/>
    <p:sldId id="351" r:id="rId27"/>
    <p:sldId id="348" r:id="rId28"/>
    <p:sldId id="333" r:id="rId29"/>
    <p:sldId id="310" r:id="rId30"/>
    <p:sldId id="349" r:id="rId31"/>
    <p:sldId id="11220" r:id="rId32"/>
    <p:sldId id="335" r:id="rId33"/>
    <p:sldId id="340" r:id="rId34"/>
    <p:sldId id="341" r:id="rId35"/>
    <p:sldId id="342" r:id="rId36"/>
    <p:sldId id="345" r:id="rId37"/>
    <p:sldId id="339" r:id="rId38"/>
    <p:sldId id="11218" r:id="rId39"/>
  </p:sldIdLst>
  <p:sldSz cx="12192000" cy="6858000"/>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5pPr>
    <a:lvl6pPr marL="2286000" algn="l" defTabSz="914400" rtl="0" eaLnBrk="1" latinLnBrk="0" hangingPunct="1">
      <a:defRPr kern="1200">
        <a:solidFill>
          <a:schemeClr val="tx1"/>
        </a:solidFill>
        <a:latin typeface="Rockwell" panose="02060603020205020403" pitchFamily="18" charset="0"/>
        <a:ea typeface="+mn-ea"/>
        <a:cs typeface="+mn-cs"/>
      </a:defRPr>
    </a:lvl6pPr>
    <a:lvl7pPr marL="2743200" algn="l" defTabSz="914400" rtl="0" eaLnBrk="1" latinLnBrk="0" hangingPunct="1">
      <a:defRPr kern="1200">
        <a:solidFill>
          <a:schemeClr val="tx1"/>
        </a:solidFill>
        <a:latin typeface="Rockwell" panose="02060603020205020403" pitchFamily="18" charset="0"/>
        <a:ea typeface="+mn-ea"/>
        <a:cs typeface="+mn-cs"/>
      </a:defRPr>
    </a:lvl7pPr>
    <a:lvl8pPr marL="3200400" algn="l" defTabSz="914400" rtl="0" eaLnBrk="1" latinLnBrk="0" hangingPunct="1">
      <a:defRPr kern="1200">
        <a:solidFill>
          <a:schemeClr val="tx1"/>
        </a:solidFill>
        <a:latin typeface="Rockwell" panose="02060603020205020403" pitchFamily="18" charset="0"/>
        <a:ea typeface="+mn-ea"/>
        <a:cs typeface="+mn-cs"/>
      </a:defRPr>
    </a:lvl8pPr>
    <a:lvl9pPr marL="3657600" algn="l" defTabSz="914400" rtl="0" eaLnBrk="1" latinLnBrk="0" hangingPunct="1">
      <a:defRPr kern="1200">
        <a:solidFill>
          <a:schemeClr val="tx1"/>
        </a:solidFill>
        <a:latin typeface="Rockwell" panose="02060603020205020403"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9" autoAdjust="0"/>
    <p:restoredTop sz="94660"/>
  </p:normalViewPr>
  <p:slideViewPr>
    <p:cSldViewPr snapToGrid="0">
      <p:cViewPr varScale="1">
        <p:scale>
          <a:sx n="116" d="100"/>
          <a:sy n="116" d="100"/>
        </p:scale>
        <p:origin x="102"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A29A53-0780-4A8E-AF4C-FDC3F32D2327}"/>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666673F-D0B4-4673-AAAF-7E69E747564C}"/>
              </a:ext>
            </a:extLst>
          </p:cNvPr>
          <p:cNvSpPr>
            <a:spLocks noGrp="1"/>
          </p:cNvSpPr>
          <p:nvPr>
            <p:ph type="dt" idx="1"/>
          </p:nvPr>
        </p:nvSpPr>
        <p:spPr>
          <a:xfrm>
            <a:off x="4143375" y="0"/>
            <a:ext cx="3170238" cy="481013"/>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0D1B3A3-94FA-41A2-BAA9-B0C13F061835}" type="datetimeFigureOut">
              <a:rPr lang="en-US"/>
              <a:pPr>
                <a:defRPr/>
              </a:pPr>
              <a:t>4/22/2021</a:t>
            </a:fld>
            <a:endParaRPr lang="en-US"/>
          </a:p>
        </p:txBody>
      </p:sp>
      <p:sp>
        <p:nvSpPr>
          <p:cNvPr id="4" name="Slide Image Placeholder 3">
            <a:extLst>
              <a:ext uri="{FF2B5EF4-FFF2-40B4-BE49-F238E27FC236}">
                <a16:creationId xmlns:a16="http://schemas.microsoft.com/office/drawing/2014/main" id="{BE3ABABA-C376-413B-B2CC-8A36F25AA196}"/>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395BA79-75F7-4D30-8933-A9714E59EAC4}"/>
              </a:ext>
            </a:extLst>
          </p:cNvPr>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EED9B0-657D-4EC9-AA69-FB956DB6F6B8}"/>
              </a:ext>
            </a:extLst>
          </p:cNvPr>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711794F-F0C2-4721-A189-D420B6732B32}"/>
              </a:ext>
            </a:extLst>
          </p:cNvPr>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8D2663E9-5E6E-4EC1-9928-A2BE5C6D3C2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F1C676F-36B5-4DAE-A8B5-77DDEC0C0A6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14393B57-F375-4FAA-8394-2E2D16D492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34BC74F-D87B-4D9A-91BA-24385627A6F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287C3954-5DE9-4EC5-8830-CF72F490FC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A0469BAC-7961-4AEA-9E9B-E6140648C36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FF09AA66-0B13-49CC-A93C-6187F1166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7573B214-3A6C-4F47-BF20-3C4B5F2C17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9C71BD70-99D2-44DA-8773-6AB261FA3D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4996" name="Slide Number Placeholder 3">
            <a:extLst>
              <a:ext uri="{FF2B5EF4-FFF2-40B4-BE49-F238E27FC236}">
                <a16:creationId xmlns:a16="http://schemas.microsoft.com/office/drawing/2014/main" id="{67E1907C-59C2-40D4-8C3D-D2E267AB2E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D76ACCA3-494F-41D6-99BC-8D295BED8D26}" type="slidenum">
              <a:rPr lang="en-US" altLang="en-US" sz="1300">
                <a:solidFill>
                  <a:srgbClr val="000000"/>
                </a:solidFill>
                <a:latin typeface="Calibri" panose="020F0502020204030204" pitchFamily="34" charset="0"/>
              </a:rPr>
              <a:pPr fontAlgn="base">
                <a:spcBef>
                  <a:spcPct val="0"/>
                </a:spcBef>
                <a:spcAft>
                  <a:spcPct val="0"/>
                </a:spcAft>
              </a:pPr>
              <a:t>19</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25871BF0-D999-4F86-AFE3-DDD5023AAC0F}"/>
              </a:ext>
            </a:extLst>
          </p:cNvPr>
          <p:cNvSpPr>
            <a:spLocks noGrp="1" noRot="1" noChangeAspect="1" noChangeArrowheads="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27C012A2-FD08-4304-8A93-3317D5E7A6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7044" name="Slide Number Placeholder 3">
            <a:extLst>
              <a:ext uri="{FF2B5EF4-FFF2-40B4-BE49-F238E27FC236}">
                <a16:creationId xmlns:a16="http://schemas.microsoft.com/office/drawing/2014/main" id="{1A27765B-0308-44BE-8250-DF65C5672B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1721E80F-AF51-47B9-91CA-CBDA4E8DB86F}" type="slidenum">
              <a:rPr lang="en-US" altLang="en-US" sz="1300">
                <a:solidFill>
                  <a:srgbClr val="000000"/>
                </a:solidFill>
                <a:latin typeface="Calibri" panose="020F0502020204030204" pitchFamily="34" charset="0"/>
              </a:rPr>
              <a:pPr fontAlgn="base">
                <a:spcBef>
                  <a:spcPct val="0"/>
                </a:spcBef>
                <a:spcAft>
                  <a:spcPct val="0"/>
                </a:spcAft>
              </a:pPr>
              <a:t>20</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419B2CD-702C-4487-9E3F-E58C1F8327AA}"/>
              </a:ext>
            </a:extLst>
          </p:cNvPr>
          <p:cNvSpPr>
            <a:spLocks noGrp="1" noRot="1" noChangeAspect="1" noChangeArrowheads="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5A84D907-482D-4F28-9399-ED9811BB1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2" name="Slide Number Placeholder 3">
            <a:extLst>
              <a:ext uri="{FF2B5EF4-FFF2-40B4-BE49-F238E27FC236}">
                <a16:creationId xmlns:a16="http://schemas.microsoft.com/office/drawing/2014/main" id="{57319D7B-0632-441D-BE8E-1A467DB75F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DF853D9B-51D0-4AA2-A347-5AB46972B211}" type="slidenum">
              <a:rPr lang="en-US" altLang="en-US" sz="1300">
                <a:solidFill>
                  <a:srgbClr val="000000"/>
                </a:solidFill>
                <a:latin typeface="Calibri" panose="020F0502020204030204" pitchFamily="34" charset="0"/>
              </a:rPr>
              <a:pPr fontAlgn="base">
                <a:spcBef>
                  <a:spcPct val="0"/>
                </a:spcBef>
                <a:spcAft>
                  <a:spcPct val="0"/>
                </a:spcAft>
              </a:pPr>
              <a:t>21</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F032784-AF21-417C-AABB-D0DB9834969B}"/>
              </a:ext>
            </a:extLst>
          </p:cNvPr>
          <p:cNvSpPr>
            <a:spLocks noGrp="1" noRot="1" noChangeAspect="1" noChangeArrowheads="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54309451-0D19-469C-A346-EBE313E165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1140" name="Slide Number Placeholder 3">
            <a:extLst>
              <a:ext uri="{FF2B5EF4-FFF2-40B4-BE49-F238E27FC236}">
                <a16:creationId xmlns:a16="http://schemas.microsoft.com/office/drawing/2014/main" id="{85EB6A41-062B-47D0-8354-1C73788F22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7DE4D1A1-B7ED-48BA-86C2-239FE2CD4DE6}" type="slidenum">
              <a:rPr lang="en-US" altLang="en-US" sz="1300">
                <a:solidFill>
                  <a:srgbClr val="000000"/>
                </a:solidFill>
                <a:latin typeface="Calibri" panose="020F0502020204030204" pitchFamily="34" charset="0"/>
              </a:rPr>
              <a:pPr fontAlgn="base">
                <a:spcBef>
                  <a:spcPct val="0"/>
                </a:spcBef>
                <a:spcAft>
                  <a:spcPct val="0"/>
                </a:spcAft>
              </a:pPr>
              <a:t>22</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5F38CF1-0B23-473E-B38B-1A64A5CB81D5}"/>
              </a:ext>
            </a:extLst>
          </p:cNvPr>
          <p:cNvSpPr>
            <a:spLocks noGrp="1" noRot="1" noChangeAspect="1" noChangeArrowheads="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C05BE27B-3A8A-48D6-8080-39BBFCAAC4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3188" name="Slide Number Placeholder 3">
            <a:extLst>
              <a:ext uri="{FF2B5EF4-FFF2-40B4-BE49-F238E27FC236}">
                <a16:creationId xmlns:a16="http://schemas.microsoft.com/office/drawing/2014/main" id="{86DAC63D-8FED-49C6-AF42-2EB6D4CC2D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6B129E7C-361F-46CA-9BCE-D51ED1136059}" type="slidenum">
              <a:rPr lang="en-US" altLang="en-US" sz="1300">
                <a:solidFill>
                  <a:srgbClr val="000000"/>
                </a:solidFill>
                <a:latin typeface="Calibri" panose="020F0502020204030204" pitchFamily="34" charset="0"/>
              </a:rPr>
              <a:pPr fontAlgn="base">
                <a:spcBef>
                  <a:spcPct val="0"/>
                </a:spcBef>
                <a:spcAft>
                  <a:spcPct val="0"/>
                </a:spcAft>
              </a:pPr>
              <a:t>23</a:t>
            </a:fld>
            <a:endParaRPr lang="en-US" altLang="en-US" sz="130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13F90F-FDF1-4815-84F5-B283CB34D189}"/>
              </a:ext>
            </a:extLst>
          </p:cNvPr>
          <p:cNvSpPr/>
          <p:nvPr/>
        </p:nvSpPr>
        <p:spPr>
          <a:xfrm>
            <a:off x="920834" y="1346946"/>
            <a:ext cx="10222992" cy="80683"/>
          </a:xfrm>
          <a:prstGeom prst="rect">
            <a:avLst/>
          </a:prstGeom>
          <a:blipFill dpi="0" rotWithShape="1">
            <a:blip r:embed="rId2">
              <a:alphaModFix amt="8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4652EB2-BB5F-467A-9A9F-C4E18463E145}"/>
              </a:ext>
            </a:extLst>
          </p:cNvPr>
          <p:cNvSpPr/>
          <p:nvPr/>
        </p:nvSpPr>
        <p:spPr>
          <a:xfrm>
            <a:off x="920834" y="4299696"/>
            <a:ext cx="10222992" cy="80683"/>
          </a:xfrm>
          <a:prstGeom prst="rect">
            <a:avLst/>
          </a:prstGeom>
          <a:blipFill dpi="0" rotWithShape="1">
            <a:blip r:embed="rId2">
              <a:alphaModFix amt="85000"/>
              <a:lum bright="70000" contrast="-70000"/>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CE456C0-D59C-4B26-9AA4-ABFC90D4BBC2}"/>
              </a:ext>
            </a:extLst>
          </p:cNvPr>
          <p:cNvSpPr/>
          <p:nvPr/>
        </p:nvSpPr>
        <p:spPr>
          <a:xfrm>
            <a:off x="920834" y="1484779"/>
            <a:ext cx="10222992" cy="2743200"/>
          </a:xfrm>
          <a:prstGeom prst="rect">
            <a:avLst/>
          </a:prstGeom>
          <a:blipFill dpi="0" rotWithShape="1">
            <a:blip r:embed="rId2">
              <a:alphaModFix amt="85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2">
            <a:extLst>
              <a:ext uri="{FF2B5EF4-FFF2-40B4-BE49-F238E27FC236}">
                <a16:creationId xmlns:a16="http://schemas.microsoft.com/office/drawing/2014/main" id="{64D06D80-984E-49E8-8D4E-E9AA8DD555A1}"/>
              </a:ext>
            </a:extLst>
          </p:cNvPr>
          <p:cNvGrpSpPr>
            <a:grpSpLocks/>
          </p:cNvGrpSpPr>
          <p:nvPr/>
        </p:nvGrpSpPr>
        <p:grpSpPr bwMode="auto">
          <a:xfrm>
            <a:off x="9648825" y="4068763"/>
            <a:ext cx="1081088" cy="1081087"/>
            <a:chOff x="9685338" y="4460675"/>
            <a:chExt cx="1080904" cy="1080902"/>
          </a:xfrm>
        </p:grpSpPr>
        <p:sp>
          <p:nvSpPr>
            <p:cNvPr id="8" name="Oval 7">
              <a:extLst>
                <a:ext uri="{FF2B5EF4-FFF2-40B4-BE49-F238E27FC236}">
                  <a16:creationId xmlns:a16="http://schemas.microsoft.com/office/drawing/2014/main" id="{CD631212-C1C6-4E10-8F37-4CCEB481D22F}"/>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4">
              <a:extLst>
                <a:ext uri="{FF2B5EF4-FFF2-40B4-BE49-F238E27FC236}">
                  <a16:creationId xmlns:a16="http://schemas.microsoft.com/office/drawing/2014/main" id="{C051BB33-E00F-4597-B750-14D1DCCA0F89}"/>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ctrTitle"/>
          </p:nvPr>
        </p:nvSpPr>
        <p:spPr>
          <a:xfrm>
            <a:off x="1051560" y="1432223"/>
            <a:ext cx="9966960" cy="3035808"/>
          </a:xfrm>
        </p:spPr>
        <p:txBody>
          <a:bodyPr>
            <a:noAutofit/>
          </a:bodyPr>
          <a:lstStyle>
            <a:lvl1pPr algn="l">
              <a:lnSpc>
                <a:spcPct val="80000"/>
              </a:lnSpc>
              <a:defRPr sz="960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03D6815B-BDAC-4D41-8CB8-C76F7F406618}"/>
              </a:ext>
            </a:extLst>
          </p:cNvPr>
          <p:cNvSpPr>
            <a:spLocks noGrp="1"/>
          </p:cNvSpPr>
          <p:nvPr>
            <p:ph type="dt" sz="half" idx="10"/>
          </p:nvPr>
        </p:nvSpPr>
        <p:spPr/>
        <p:txBody>
          <a:bodyPr/>
          <a:lstStyle>
            <a:lvl1pPr>
              <a:defRPr/>
            </a:lvl1pPr>
          </a:lstStyle>
          <a:p>
            <a:pPr>
              <a:defRPr/>
            </a:pPr>
            <a:fld id="{F7F85126-2813-47AC-867F-1B5D819F5DDA}" type="datetimeFigureOut">
              <a:rPr lang="en-US"/>
              <a:pPr>
                <a:defRPr/>
              </a:pPr>
              <a:t>4/22/2021</a:t>
            </a:fld>
            <a:endParaRPr lang="en-US"/>
          </a:p>
        </p:txBody>
      </p:sp>
      <p:sp>
        <p:nvSpPr>
          <p:cNvPr id="11" name="Footer Placeholder 4">
            <a:extLst>
              <a:ext uri="{FF2B5EF4-FFF2-40B4-BE49-F238E27FC236}">
                <a16:creationId xmlns:a16="http://schemas.microsoft.com/office/drawing/2014/main" id="{E5BCFEFB-98F2-4AA9-B81A-ABFCAB51A37A}"/>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ED2B1D6E-D5A0-4160-8288-03631E9C34EF}"/>
              </a:ext>
            </a:extLst>
          </p:cNvPr>
          <p:cNvSpPr>
            <a:spLocks noGrp="1"/>
          </p:cNvSpPr>
          <p:nvPr>
            <p:ph type="sldNum" sz="quarter" idx="12"/>
          </p:nvPr>
        </p:nvSpPr>
        <p:spPr>
          <a:xfrm>
            <a:off x="9593263" y="4289425"/>
            <a:ext cx="1193800" cy="639763"/>
          </a:xfrm>
        </p:spPr>
        <p:txBody>
          <a:bodyPr/>
          <a:lstStyle>
            <a:lvl1pPr>
              <a:defRPr sz="2800" smtClean="0"/>
            </a:lvl1pPr>
          </a:lstStyle>
          <a:p>
            <a:pPr>
              <a:defRPr/>
            </a:pPr>
            <a:fld id="{20691401-EE01-4E22-A6EF-64B916A23F4C}" type="slidenum">
              <a:rPr lang="en-US"/>
              <a:pPr>
                <a:defRPr/>
              </a:pPr>
              <a:t>‹#›</a:t>
            </a:fld>
            <a:endParaRPr lang="en-US"/>
          </a:p>
        </p:txBody>
      </p:sp>
    </p:spTree>
    <p:extLst>
      <p:ext uri="{BB962C8B-B14F-4D97-AF65-F5344CB8AC3E}">
        <p14:creationId xmlns:p14="http://schemas.microsoft.com/office/powerpoint/2010/main" val="49423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BAB846-7567-49A5-96E2-BA33F944C384}"/>
              </a:ext>
            </a:extLst>
          </p:cNvPr>
          <p:cNvSpPr>
            <a:spLocks noGrp="1"/>
          </p:cNvSpPr>
          <p:nvPr>
            <p:ph type="dt" sz="half" idx="10"/>
          </p:nvPr>
        </p:nvSpPr>
        <p:spPr/>
        <p:txBody>
          <a:bodyPr/>
          <a:lstStyle>
            <a:lvl1pPr>
              <a:defRPr/>
            </a:lvl1pPr>
          </a:lstStyle>
          <a:p>
            <a:pPr>
              <a:defRPr/>
            </a:pPr>
            <a:fld id="{5F521F90-C4C0-428A-BD20-52399384218D}" type="datetimeFigureOut">
              <a:rPr lang="en-US"/>
              <a:pPr>
                <a:defRPr/>
              </a:pPr>
              <a:t>4/22/2021</a:t>
            </a:fld>
            <a:endParaRPr lang="en-US"/>
          </a:p>
        </p:txBody>
      </p:sp>
      <p:sp>
        <p:nvSpPr>
          <p:cNvPr id="5" name="Footer Placeholder 4">
            <a:extLst>
              <a:ext uri="{FF2B5EF4-FFF2-40B4-BE49-F238E27FC236}">
                <a16:creationId xmlns:a16="http://schemas.microsoft.com/office/drawing/2014/main" id="{3BAF10B2-A88A-45BB-BC34-926F850FA55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9A1998-74BB-4309-B629-267D373C1651}"/>
              </a:ext>
            </a:extLst>
          </p:cNvPr>
          <p:cNvSpPr>
            <a:spLocks noGrp="1"/>
          </p:cNvSpPr>
          <p:nvPr>
            <p:ph type="sldNum" sz="quarter" idx="12"/>
          </p:nvPr>
        </p:nvSpPr>
        <p:spPr/>
        <p:txBody>
          <a:bodyPr/>
          <a:lstStyle>
            <a:lvl1pPr>
              <a:defRPr/>
            </a:lvl1pPr>
          </a:lstStyle>
          <a:p>
            <a:pPr>
              <a:defRPr/>
            </a:pPr>
            <a:fld id="{9A42FBC0-D053-4F7E-820D-CC5DC8F36503}" type="slidenum">
              <a:rPr lang="en-US"/>
              <a:pPr>
                <a:defRPr/>
              </a:pPr>
              <a:t>‹#›</a:t>
            </a:fld>
            <a:endParaRPr lang="en-US"/>
          </a:p>
        </p:txBody>
      </p:sp>
    </p:spTree>
    <p:extLst>
      <p:ext uri="{BB962C8B-B14F-4D97-AF65-F5344CB8AC3E}">
        <p14:creationId xmlns:p14="http://schemas.microsoft.com/office/powerpoint/2010/main" val="217935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A3B0F4-AF99-4B65-84FE-31A1ED8002FB}"/>
              </a:ext>
            </a:extLst>
          </p:cNvPr>
          <p:cNvSpPr>
            <a:spLocks noGrp="1"/>
          </p:cNvSpPr>
          <p:nvPr>
            <p:ph type="dt" sz="half" idx="10"/>
          </p:nvPr>
        </p:nvSpPr>
        <p:spPr/>
        <p:txBody>
          <a:bodyPr/>
          <a:lstStyle>
            <a:lvl1pPr>
              <a:defRPr/>
            </a:lvl1pPr>
          </a:lstStyle>
          <a:p>
            <a:pPr>
              <a:defRPr/>
            </a:pPr>
            <a:fld id="{3061FE09-5FCA-4B42-BA01-9C0D4A45A16D}" type="datetimeFigureOut">
              <a:rPr lang="en-US"/>
              <a:pPr>
                <a:defRPr/>
              </a:pPr>
              <a:t>4/22/2021</a:t>
            </a:fld>
            <a:endParaRPr lang="en-US"/>
          </a:p>
        </p:txBody>
      </p:sp>
      <p:sp>
        <p:nvSpPr>
          <p:cNvPr id="5" name="Footer Placeholder 4">
            <a:extLst>
              <a:ext uri="{FF2B5EF4-FFF2-40B4-BE49-F238E27FC236}">
                <a16:creationId xmlns:a16="http://schemas.microsoft.com/office/drawing/2014/main" id="{6BE6231C-0078-4ED5-8745-509A96DE42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D8DAA8-3688-419E-B0B1-A03EA7769D8F}"/>
              </a:ext>
            </a:extLst>
          </p:cNvPr>
          <p:cNvSpPr>
            <a:spLocks noGrp="1"/>
          </p:cNvSpPr>
          <p:nvPr>
            <p:ph type="sldNum" sz="quarter" idx="12"/>
          </p:nvPr>
        </p:nvSpPr>
        <p:spPr/>
        <p:txBody>
          <a:bodyPr/>
          <a:lstStyle>
            <a:lvl1pPr>
              <a:defRPr/>
            </a:lvl1pPr>
          </a:lstStyle>
          <a:p>
            <a:pPr>
              <a:defRPr/>
            </a:pPr>
            <a:fld id="{0D7AC910-23A7-423F-998F-9D77BF7D074D}" type="slidenum">
              <a:rPr lang="en-US"/>
              <a:pPr>
                <a:defRPr/>
              </a:pPr>
              <a:t>‹#›</a:t>
            </a:fld>
            <a:endParaRPr lang="en-US"/>
          </a:p>
        </p:txBody>
      </p:sp>
    </p:spTree>
    <p:extLst>
      <p:ext uri="{BB962C8B-B14F-4D97-AF65-F5344CB8AC3E}">
        <p14:creationId xmlns:p14="http://schemas.microsoft.com/office/powerpoint/2010/main" val="250599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23C760-1D5A-434E-8BC4-AC0ECF089C0A}"/>
              </a:ext>
            </a:extLst>
          </p:cNvPr>
          <p:cNvSpPr>
            <a:spLocks noGrp="1"/>
          </p:cNvSpPr>
          <p:nvPr>
            <p:ph type="dt" sz="half" idx="15"/>
          </p:nvPr>
        </p:nvSpPr>
        <p:spPr/>
        <p:txBody>
          <a:bodyPr/>
          <a:lstStyle>
            <a:lvl1pPr>
              <a:defRPr/>
            </a:lvl1pPr>
          </a:lstStyle>
          <a:p>
            <a:pPr>
              <a:defRPr/>
            </a:pPr>
            <a:fld id="{527D8D99-7E95-41A3-BC25-BA0D75EC0A15}" type="datetimeFigureOut">
              <a:rPr lang="en-US"/>
              <a:pPr>
                <a:defRPr/>
              </a:pPr>
              <a:t>4/22/2021</a:t>
            </a:fld>
            <a:endParaRPr lang="en-US"/>
          </a:p>
        </p:txBody>
      </p:sp>
      <p:sp>
        <p:nvSpPr>
          <p:cNvPr id="6" name="Footer Placeholder 4">
            <a:extLst>
              <a:ext uri="{FF2B5EF4-FFF2-40B4-BE49-F238E27FC236}">
                <a16:creationId xmlns:a16="http://schemas.microsoft.com/office/drawing/2014/main" id="{F4668AF1-DCAD-418F-8648-8A738E8978CD}"/>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D3CF8C-5ED1-43C9-84AC-54639A026FB1}"/>
              </a:ext>
            </a:extLst>
          </p:cNvPr>
          <p:cNvSpPr>
            <a:spLocks noGrp="1"/>
          </p:cNvSpPr>
          <p:nvPr>
            <p:ph type="sldNum" sz="quarter" idx="17"/>
          </p:nvPr>
        </p:nvSpPr>
        <p:spPr/>
        <p:txBody>
          <a:bodyPr/>
          <a:lstStyle>
            <a:lvl1pPr>
              <a:defRPr/>
            </a:lvl1pPr>
          </a:lstStyle>
          <a:p>
            <a:pPr>
              <a:defRPr/>
            </a:pPr>
            <a:fld id="{E208E394-53B4-4714-BFC0-511D66F92A91}" type="slidenum">
              <a:rPr lang="en-US"/>
              <a:pPr>
                <a:defRPr/>
              </a:pPr>
              <a:t>‹#›</a:t>
            </a:fld>
            <a:endParaRPr lang="en-US"/>
          </a:p>
        </p:txBody>
      </p:sp>
    </p:spTree>
    <p:extLst>
      <p:ext uri="{BB962C8B-B14F-4D97-AF65-F5344CB8AC3E}">
        <p14:creationId xmlns:p14="http://schemas.microsoft.com/office/powerpoint/2010/main" val="971891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quence With Char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359394-3A16-40B3-A974-D13CB0067FE1}"/>
              </a:ext>
            </a:extLst>
          </p:cNvPr>
          <p:cNvSpPr/>
          <p:nvPr userDrawn="1"/>
        </p:nvSpPr>
        <p:spPr>
          <a:xfrm>
            <a:off x="11718925" y="1128713"/>
            <a:ext cx="468313" cy="513556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6" name="Rectangle 5">
            <a:extLst>
              <a:ext uri="{FF2B5EF4-FFF2-40B4-BE49-F238E27FC236}">
                <a16:creationId xmlns:a16="http://schemas.microsoft.com/office/drawing/2014/main" id="{6379FC0A-A8EB-4642-AB4A-0C80FCEC19F4}"/>
              </a:ext>
            </a:extLst>
          </p:cNvPr>
          <p:cNvSpPr/>
          <p:nvPr userDrawn="1"/>
        </p:nvSpPr>
        <p:spPr>
          <a:xfrm>
            <a:off x="9059863" y="1128713"/>
            <a:ext cx="177800" cy="5135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7" name="Picture 11">
            <a:extLst>
              <a:ext uri="{FF2B5EF4-FFF2-40B4-BE49-F238E27FC236}">
                <a16:creationId xmlns:a16="http://schemas.microsoft.com/office/drawing/2014/main" id="{DA925103-053D-44AB-A842-19E1E73450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163" y="1131888"/>
            <a:ext cx="78105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961EDA1-8267-47A7-ABEB-C3D802A1F5C7}"/>
              </a:ext>
            </a:extLst>
          </p:cNvPr>
          <p:cNvSpPr/>
          <p:nvPr userDrawn="1"/>
        </p:nvSpPr>
        <p:spPr>
          <a:xfrm>
            <a:off x="914400" y="1131888"/>
            <a:ext cx="177800" cy="51308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11" name="Rectangle 10">
            <a:extLst>
              <a:ext uri="{FF2B5EF4-FFF2-40B4-BE49-F238E27FC236}">
                <a16:creationId xmlns:a16="http://schemas.microsoft.com/office/drawing/2014/main" id="{5D64460C-17F6-40C5-9809-BF7F739DD277}"/>
              </a:ext>
            </a:extLst>
          </p:cNvPr>
          <p:cNvSpPr/>
          <p:nvPr userDrawn="1"/>
        </p:nvSpPr>
        <p:spPr>
          <a:xfrm>
            <a:off x="0" y="1131888"/>
            <a:ext cx="234950" cy="51308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8" name="Picture Placeholder 2"/>
          <p:cNvSpPr>
            <a:spLocks noGrp="1"/>
          </p:cNvSpPr>
          <p:nvPr>
            <p:ph type="pic" sz="quarter" idx="14"/>
          </p:nvPr>
        </p:nvSpPr>
        <p:spPr>
          <a:xfrm>
            <a:off x="9237425" y="1129136"/>
            <a:ext cx="2482171" cy="5135469"/>
          </a:xfrm>
          <a:solidFill>
            <a:srgbClr val="BFBFBF"/>
          </a:solidFill>
        </p:spPr>
        <p:txBody>
          <a:bodyPr lIns="182880" tIns="182880" rIns="182880" rtlCol="0">
            <a:noAutofit/>
          </a:bodyPr>
          <a:lstStyle>
            <a:lvl1pPr marL="0" indent="0" algn="l">
              <a:buFontTx/>
              <a:buNone/>
              <a:defRPr sz="1400" b="0"/>
            </a:lvl1pPr>
          </a:lstStyle>
          <a:p>
            <a:pPr lvl="0"/>
            <a:r>
              <a:rPr lang="en-US" noProof="0"/>
              <a:t>Click icon to add picture</a:t>
            </a:r>
            <a:endParaRPr lang="en-US" noProof="0" dirty="0"/>
          </a:p>
        </p:txBody>
      </p:sp>
      <p:sp>
        <p:nvSpPr>
          <p:cNvPr id="9" name="Chart Placeholder 24"/>
          <p:cNvSpPr>
            <a:spLocks noGrp="1"/>
          </p:cNvSpPr>
          <p:nvPr>
            <p:ph type="chart" sz="quarter" idx="15"/>
          </p:nvPr>
        </p:nvSpPr>
        <p:spPr>
          <a:xfrm>
            <a:off x="1402674" y="1376363"/>
            <a:ext cx="7296828" cy="4616451"/>
          </a:xfrm>
        </p:spPr>
        <p:txBody>
          <a:bodyPr rtlCol="0">
            <a:noAutofit/>
          </a:bodyPr>
          <a:lstStyle/>
          <a:p>
            <a:pPr lvl="0"/>
            <a:endParaRPr lang="en-AU" noProof="0"/>
          </a:p>
        </p:txBody>
      </p:sp>
      <p:sp>
        <p:nvSpPr>
          <p:cNvPr id="12" name="Footer Placeholder 2">
            <a:extLst>
              <a:ext uri="{FF2B5EF4-FFF2-40B4-BE49-F238E27FC236}">
                <a16:creationId xmlns:a16="http://schemas.microsoft.com/office/drawing/2014/main" id="{2FFFF104-3C5A-4436-9517-62092B858199}"/>
              </a:ext>
            </a:extLst>
          </p:cNvPr>
          <p:cNvSpPr>
            <a:spLocks noGrp="1"/>
          </p:cNvSpPr>
          <p:nvPr>
            <p:ph type="ftr" sz="quarter" idx="16"/>
          </p:nvPr>
        </p:nvSpPr>
        <p:spPr/>
        <p:txBody>
          <a:bodyPr/>
          <a:lstStyle>
            <a:lvl1pPr>
              <a:defRPr dirty="0"/>
            </a:lvl1pPr>
          </a:lstStyle>
          <a:p>
            <a:pPr>
              <a:defRPr/>
            </a:pPr>
            <a:r>
              <a:rPr lang="en-AU"/>
              <a:t>©Jacobs 2020</a:t>
            </a:r>
          </a:p>
        </p:txBody>
      </p:sp>
      <p:sp>
        <p:nvSpPr>
          <p:cNvPr id="13" name="Slide Number Placeholder 3">
            <a:extLst>
              <a:ext uri="{FF2B5EF4-FFF2-40B4-BE49-F238E27FC236}">
                <a16:creationId xmlns:a16="http://schemas.microsoft.com/office/drawing/2014/main" id="{4300700F-4F4F-497C-9703-EA8EFC652AAE}"/>
              </a:ext>
            </a:extLst>
          </p:cNvPr>
          <p:cNvSpPr>
            <a:spLocks noGrp="1"/>
          </p:cNvSpPr>
          <p:nvPr>
            <p:ph type="sldNum" sz="quarter" idx="17"/>
          </p:nvPr>
        </p:nvSpPr>
        <p:spPr/>
        <p:txBody>
          <a:bodyPr/>
          <a:lstStyle>
            <a:lvl1pPr>
              <a:defRPr/>
            </a:lvl1pPr>
          </a:lstStyle>
          <a:p>
            <a:pPr>
              <a:defRPr/>
            </a:pPr>
            <a:fld id="{6BA9C431-BA1C-4110-B98E-12456E1033CF}" type="slidenum">
              <a:rPr lang="en-AU"/>
              <a:pPr>
                <a:defRPr/>
              </a:pPr>
              <a:t>‹#›</a:t>
            </a:fld>
            <a:endParaRPr lang="en-AU" dirty="0"/>
          </a:p>
        </p:txBody>
      </p:sp>
    </p:spTree>
    <p:extLst>
      <p:ext uri="{BB962C8B-B14F-4D97-AF65-F5344CB8AC3E}">
        <p14:creationId xmlns:p14="http://schemas.microsoft.com/office/powerpoint/2010/main" val="27187495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quence With Chart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398F45-8B3C-4953-81D2-A8A2AA4F0043}"/>
              </a:ext>
            </a:extLst>
          </p:cNvPr>
          <p:cNvSpPr/>
          <p:nvPr userDrawn="1"/>
        </p:nvSpPr>
        <p:spPr>
          <a:xfrm>
            <a:off x="11718925" y="1127125"/>
            <a:ext cx="468313" cy="513715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6" name="Rectangle 5">
            <a:extLst>
              <a:ext uri="{FF2B5EF4-FFF2-40B4-BE49-F238E27FC236}">
                <a16:creationId xmlns:a16="http://schemas.microsoft.com/office/drawing/2014/main" id="{D2884D40-BAB9-41BA-8B15-F87F914785C0}"/>
              </a:ext>
            </a:extLst>
          </p:cNvPr>
          <p:cNvSpPr/>
          <p:nvPr userDrawn="1"/>
        </p:nvSpPr>
        <p:spPr>
          <a:xfrm>
            <a:off x="9059863" y="1127125"/>
            <a:ext cx="177800" cy="513715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solidFill>
                <a:schemeClr val="tx1"/>
              </a:solidFill>
            </a:endParaRPr>
          </a:p>
        </p:txBody>
      </p:sp>
      <p:pic>
        <p:nvPicPr>
          <p:cNvPr id="9" name="Picture 11">
            <a:extLst>
              <a:ext uri="{FF2B5EF4-FFF2-40B4-BE49-F238E27FC236}">
                <a16:creationId xmlns:a16="http://schemas.microsoft.com/office/drawing/2014/main" id="{3CECC473-3A20-49BB-9D0F-0A6D4CB9B6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130300"/>
            <a:ext cx="782638"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931751-208E-422F-AABA-B33063A0CD3D}"/>
              </a:ext>
            </a:extLst>
          </p:cNvPr>
          <p:cNvSpPr/>
          <p:nvPr userDrawn="1"/>
        </p:nvSpPr>
        <p:spPr>
          <a:xfrm>
            <a:off x="914400" y="1128713"/>
            <a:ext cx="177800" cy="513556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11" name="Rectangle 10">
            <a:extLst>
              <a:ext uri="{FF2B5EF4-FFF2-40B4-BE49-F238E27FC236}">
                <a16:creationId xmlns:a16="http://schemas.microsoft.com/office/drawing/2014/main" id="{8D41CDF1-0855-4848-8418-FEF9492C7B27}"/>
              </a:ext>
            </a:extLst>
          </p:cNvPr>
          <p:cNvSpPr/>
          <p:nvPr userDrawn="1"/>
        </p:nvSpPr>
        <p:spPr>
          <a:xfrm>
            <a:off x="0" y="1130300"/>
            <a:ext cx="234950" cy="5133975"/>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Picture Placeholder 2"/>
          <p:cNvSpPr>
            <a:spLocks noGrp="1"/>
          </p:cNvSpPr>
          <p:nvPr>
            <p:ph type="pic" sz="quarter" idx="14"/>
          </p:nvPr>
        </p:nvSpPr>
        <p:spPr>
          <a:xfrm>
            <a:off x="9237425" y="1126874"/>
            <a:ext cx="2482171" cy="5145295"/>
          </a:xfrm>
          <a:solidFill>
            <a:srgbClr val="BFBFBF"/>
          </a:solidFill>
        </p:spPr>
        <p:txBody>
          <a:bodyPr lIns="182880" tIns="182880" rIns="182880" rtlCol="0">
            <a:noAutofit/>
          </a:bodyPr>
          <a:lstStyle>
            <a:lvl1pPr marL="0" indent="0" algn="l">
              <a:buFontTx/>
              <a:buNone/>
              <a:defRPr sz="1400" b="0"/>
            </a:lvl1pPr>
          </a:lstStyle>
          <a:p>
            <a:pPr lvl="0"/>
            <a:r>
              <a:rPr lang="en-US" noProof="0"/>
              <a:t>Click icon to add picture</a:t>
            </a:r>
            <a:endParaRPr lang="en-US" noProof="0" dirty="0"/>
          </a:p>
        </p:txBody>
      </p:sp>
      <p:sp>
        <p:nvSpPr>
          <p:cNvPr id="8" name="Chart Placeholder 24"/>
          <p:cNvSpPr>
            <a:spLocks noGrp="1"/>
          </p:cNvSpPr>
          <p:nvPr>
            <p:ph type="chart" sz="quarter" idx="15"/>
          </p:nvPr>
        </p:nvSpPr>
        <p:spPr>
          <a:xfrm>
            <a:off x="1402674" y="1376363"/>
            <a:ext cx="7296828" cy="4616451"/>
          </a:xfrm>
        </p:spPr>
        <p:txBody>
          <a:bodyPr rtlCol="0">
            <a:noAutofit/>
          </a:bodyPr>
          <a:lstStyle/>
          <a:p>
            <a:pPr lvl="0"/>
            <a:endParaRPr lang="en-AU" noProof="0"/>
          </a:p>
        </p:txBody>
      </p:sp>
      <p:sp>
        <p:nvSpPr>
          <p:cNvPr id="12" name="Footer Placeholder 2">
            <a:extLst>
              <a:ext uri="{FF2B5EF4-FFF2-40B4-BE49-F238E27FC236}">
                <a16:creationId xmlns:a16="http://schemas.microsoft.com/office/drawing/2014/main" id="{CD729FEE-3C9E-4F9A-9FF3-242CAEADEA24}"/>
              </a:ext>
            </a:extLst>
          </p:cNvPr>
          <p:cNvSpPr>
            <a:spLocks noGrp="1"/>
          </p:cNvSpPr>
          <p:nvPr>
            <p:ph type="ftr" sz="quarter" idx="16"/>
          </p:nvPr>
        </p:nvSpPr>
        <p:spPr/>
        <p:txBody>
          <a:bodyPr/>
          <a:lstStyle>
            <a:lvl1pPr>
              <a:defRPr dirty="0"/>
            </a:lvl1pPr>
          </a:lstStyle>
          <a:p>
            <a:pPr>
              <a:defRPr/>
            </a:pPr>
            <a:r>
              <a:rPr lang="en-AU"/>
              <a:t>©Jacobs 2020</a:t>
            </a:r>
          </a:p>
        </p:txBody>
      </p:sp>
      <p:sp>
        <p:nvSpPr>
          <p:cNvPr id="13" name="Slide Number Placeholder 3">
            <a:extLst>
              <a:ext uri="{FF2B5EF4-FFF2-40B4-BE49-F238E27FC236}">
                <a16:creationId xmlns:a16="http://schemas.microsoft.com/office/drawing/2014/main" id="{EFACC235-8D61-4963-9470-EF77AD320C71}"/>
              </a:ext>
            </a:extLst>
          </p:cNvPr>
          <p:cNvSpPr>
            <a:spLocks noGrp="1"/>
          </p:cNvSpPr>
          <p:nvPr>
            <p:ph type="sldNum" sz="quarter" idx="17"/>
          </p:nvPr>
        </p:nvSpPr>
        <p:spPr/>
        <p:txBody>
          <a:bodyPr/>
          <a:lstStyle>
            <a:lvl1pPr>
              <a:defRPr/>
            </a:lvl1pPr>
          </a:lstStyle>
          <a:p>
            <a:pPr>
              <a:defRPr/>
            </a:pPr>
            <a:fld id="{CD51EF2E-2AC7-447C-ACD0-183BD52FC16A}" type="slidenum">
              <a:rPr lang="en-AU"/>
              <a:pPr>
                <a:defRPr/>
              </a:pPr>
              <a:t>‹#›</a:t>
            </a:fld>
            <a:endParaRPr lang="en-AU" dirty="0"/>
          </a:p>
        </p:txBody>
      </p:sp>
    </p:spTree>
    <p:extLst>
      <p:ext uri="{BB962C8B-B14F-4D97-AF65-F5344CB8AC3E}">
        <p14:creationId xmlns:p14="http://schemas.microsoft.com/office/powerpoint/2010/main" val="3395585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quence With Chart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01A72D-E785-4D74-A43A-5B0049079193}"/>
              </a:ext>
            </a:extLst>
          </p:cNvPr>
          <p:cNvSpPr/>
          <p:nvPr userDrawn="1"/>
        </p:nvSpPr>
        <p:spPr>
          <a:xfrm>
            <a:off x="11718925" y="1131888"/>
            <a:ext cx="468313" cy="51308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6" name="Rectangle 5">
            <a:extLst>
              <a:ext uri="{FF2B5EF4-FFF2-40B4-BE49-F238E27FC236}">
                <a16:creationId xmlns:a16="http://schemas.microsoft.com/office/drawing/2014/main" id="{7F96BBE7-B49E-46DF-933B-B07612A475C1}"/>
              </a:ext>
            </a:extLst>
          </p:cNvPr>
          <p:cNvSpPr/>
          <p:nvPr userDrawn="1"/>
        </p:nvSpPr>
        <p:spPr>
          <a:xfrm>
            <a:off x="9059863" y="1128713"/>
            <a:ext cx="177800" cy="5135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9" name="Picture 11">
            <a:extLst>
              <a:ext uri="{FF2B5EF4-FFF2-40B4-BE49-F238E27FC236}">
                <a16:creationId xmlns:a16="http://schemas.microsoft.com/office/drawing/2014/main" id="{9A891F79-1528-450C-AFC0-06CFA5D395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163" y="1131888"/>
            <a:ext cx="78105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F3645AE-72EF-4C92-B1F1-B515CDE75E6C}"/>
              </a:ext>
            </a:extLst>
          </p:cNvPr>
          <p:cNvSpPr/>
          <p:nvPr userDrawn="1"/>
        </p:nvSpPr>
        <p:spPr>
          <a:xfrm>
            <a:off x="914400" y="1131888"/>
            <a:ext cx="177800" cy="5132387"/>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11" name="Rectangle 10">
            <a:extLst>
              <a:ext uri="{FF2B5EF4-FFF2-40B4-BE49-F238E27FC236}">
                <a16:creationId xmlns:a16="http://schemas.microsoft.com/office/drawing/2014/main" id="{90BB9FA5-477E-4753-B76E-581320F72B4D}"/>
              </a:ext>
            </a:extLst>
          </p:cNvPr>
          <p:cNvSpPr/>
          <p:nvPr userDrawn="1"/>
        </p:nvSpPr>
        <p:spPr>
          <a:xfrm>
            <a:off x="0" y="1130300"/>
            <a:ext cx="234950" cy="51323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Picture Placeholder 2"/>
          <p:cNvSpPr>
            <a:spLocks noGrp="1"/>
          </p:cNvSpPr>
          <p:nvPr>
            <p:ph type="pic" sz="quarter" idx="14"/>
          </p:nvPr>
        </p:nvSpPr>
        <p:spPr>
          <a:xfrm>
            <a:off x="9237425" y="1132606"/>
            <a:ext cx="2482171" cy="5131991"/>
          </a:xfrm>
          <a:solidFill>
            <a:srgbClr val="BFBFBF"/>
          </a:solidFill>
        </p:spPr>
        <p:txBody>
          <a:bodyPr lIns="182880" tIns="182880" rIns="182880" rtlCol="0">
            <a:noAutofit/>
          </a:bodyPr>
          <a:lstStyle>
            <a:lvl1pPr marL="0" indent="0" algn="l">
              <a:buFontTx/>
              <a:buNone/>
              <a:defRPr sz="1400" b="0"/>
            </a:lvl1pPr>
          </a:lstStyle>
          <a:p>
            <a:pPr lvl="0"/>
            <a:r>
              <a:rPr lang="en-US" noProof="0"/>
              <a:t>Click icon to add picture</a:t>
            </a:r>
            <a:endParaRPr lang="en-US" noProof="0" dirty="0"/>
          </a:p>
        </p:txBody>
      </p:sp>
      <p:sp>
        <p:nvSpPr>
          <p:cNvPr id="8" name="Chart Placeholder 24"/>
          <p:cNvSpPr>
            <a:spLocks noGrp="1"/>
          </p:cNvSpPr>
          <p:nvPr>
            <p:ph type="chart" sz="quarter" idx="15"/>
          </p:nvPr>
        </p:nvSpPr>
        <p:spPr>
          <a:xfrm>
            <a:off x="1402674" y="1376363"/>
            <a:ext cx="7296828" cy="4616451"/>
          </a:xfrm>
        </p:spPr>
        <p:txBody>
          <a:bodyPr rtlCol="0">
            <a:noAutofit/>
          </a:bodyPr>
          <a:lstStyle/>
          <a:p>
            <a:pPr lvl="0"/>
            <a:endParaRPr lang="en-AU" noProof="0"/>
          </a:p>
        </p:txBody>
      </p:sp>
      <p:sp>
        <p:nvSpPr>
          <p:cNvPr id="12" name="Footer Placeholder 2">
            <a:extLst>
              <a:ext uri="{FF2B5EF4-FFF2-40B4-BE49-F238E27FC236}">
                <a16:creationId xmlns:a16="http://schemas.microsoft.com/office/drawing/2014/main" id="{DDB1CF26-658A-4C4A-8A52-26655B21FAFA}"/>
              </a:ext>
            </a:extLst>
          </p:cNvPr>
          <p:cNvSpPr>
            <a:spLocks noGrp="1"/>
          </p:cNvSpPr>
          <p:nvPr>
            <p:ph type="ftr" sz="quarter" idx="16"/>
          </p:nvPr>
        </p:nvSpPr>
        <p:spPr/>
        <p:txBody>
          <a:bodyPr/>
          <a:lstStyle>
            <a:lvl1pPr>
              <a:defRPr dirty="0"/>
            </a:lvl1pPr>
          </a:lstStyle>
          <a:p>
            <a:pPr>
              <a:defRPr/>
            </a:pPr>
            <a:r>
              <a:rPr lang="en-AU"/>
              <a:t>©Jacobs 2020</a:t>
            </a:r>
          </a:p>
        </p:txBody>
      </p:sp>
      <p:sp>
        <p:nvSpPr>
          <p:cNvPr id="13" name="Slide Number Placeholder 3">
            <a:extLst>
              <a:ext uri="{FF2B5EF4-FFF2-40B4-BE49-F238E27FC236}">
                <a16:creationId xmlns:a16="http://schemas.microsoft.com/office/drawing/2014/main" id="{81A5A9D5-4128-4070-9BFB-18A6386BB5C8}"/>
              </a:ext>
            </a:extLst>
          </p:cNvPr>
          <p:cNvSpPr>
            <a:spLocks noGrp="1"/>
          </p:cNvSpPr>
          <p:nvPr>
            <p:ph type="sldNum" sz="quarter" idx="17"/>
          </p:nvPr>
        </p:nvSpPr>
        <p:spPr/>
        <p:txBody>
          <a:bodyPr/>
          <a:lstStyle>
            <a:lvl1pPr>
              <a:defRPr/>
            </a:lvl1pPr>
          </a:lstStyle>
          <a:p>
            <a:pPr>
              <a:defRPr/>
            </a:pPr>
            <a:fld id="{387A74B3-447E-4DBD-A7E4-2608A2E357F6}" type="slidenum">
              <a:rPr lang="en-AU"/>
              <a:pPr>
                <a:defRPr/>
              </a:pPr>
              <a:t>‹#›</a:t>
            </a:fld>
            <a:endParaRPr lang="en-AU" dirty="0"/>
          </a:p>
        </p:txBody>
      </p:sp>
    </p:spTree>
    <p:extLst>
      <p:ext uri="{BB962C8B-B14F-4D97-AF65-F5344CB8AC3E}">
        <p14:creationId xmlns:p14="http://schemas.microsoft.com/office/powerpoint/2010/main" val="243928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quence With Chart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F959B6-841E-4535-ABF3-96A66D945454}"/>
              </a:ext>
            </a:extLst>
          </p:cNvPr>
          <p:cNvSpPr/>
          <p:nvPr userDrawn="1"/>
        </p:nvSpPr>
        <p:spPr>
          <a:xfrm>
            <a:off x="11718925" y="1131888"/>
            <a:ext cx="468313" cy="513715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6" name="Rectangle 5">
            <a:extLst>
              <a:ext uri="{FF2B5EF4-FFF2-40B4-BE49-F238E27FC236}">
                <a16:creationId xmlns:a16="http://schemas.microsoft.com/office/drawing/2014/main" id="{8E153673-05F0-433A-B0D2-8FF09A850C0D}"/>
              </a:ext>
            </a:extLst>
          </p:cNvPr>
          <p:cNvSpPr/>
          <p:nvPr userDrawn="1"/>
        </p:nvSpPr>
        <p:spPr>
          <a:xfrm>
            <a:off x="9059863" y="1128713"/>
            <a:ext cx="177800" cy="51387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9" name="Picture 11">
            <a:extLst>
              <a:ext uri="{FF2B5EF4-FFF2-40B4-BE49-F238E27FC236}">
                <a16:creationId xmlns:a16="http://schemas.microsoft.com/office/drawing/2014/main" id="{6ACA14CB-AD65-438B-AC58-7C7E02950B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163" y="1130300"/>
            <a:ext cx="7810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31FFFF7-34C8-440E-A378-77C25140465B}"/>
              </a:ext>
            </a:extLst>
          </p:cNvPr>
          <p:cNvSpPr/>
          <p:nvPr userDrawn="1"/>
        </p:nvSpPr>
        <p:spPr>
          <a:xfrm>
            <a:off x="914400" y="1130300"/>
            <a:ext cx="177800" cy="5133975"/>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11" name="Rectangle 10">
            <a:extLst>
              <a:ext uri="{FF2B5EF4-FFF2-40B4-BE49-F238E27FC236}">
                <a16:creationId xmlns:a16="http://schemas.microsoft.com/office/drawing/2014/main" id="{C04F4C2A-9DA3-44BA-B15B-A170F6214CA3}"/>
              </a:ext>
            </a:extLst>
          </p:cNvPr>
          <p:cNvSpPr/>
          <p:nvPr userDrawn="1"/>
        </p:nvSpPr>
        <p:spPr>
          <a:xfrm>
            <a:off x="0" y="1130300"/>
            <a:ext cx="234950" cy="5133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Picture Placeholder 2"/>
          <p:cNvSpPr>
            <a:spLocks noGrp="1"/>
          </p:cNvSpPr>
          <p:nvPr>
            <p:ph type="pic" sz="quarter" idx="14"/>
          </p:nvPr>
        </p:nvSpPr>
        <p:spPr>
          <a:xfrm>
            <a:off x="9237425" y="1132606"/>
            <a:ext cx="2482171" cy="5130693"/>
          </a:xfrm>
          <a:solidFill>
            <a:srgbClr val="BFBFBF"/>
          </a:solidFill>
        </p:spPr>
        <p:txBody>
          <a:bodyPr lIns="182880" tIns="182880" rIns="182880" rtlCol="0">
            <a:noAutofit/>
          </a:bodyPr>
          <a:lstStyle>
            <a:lvl1pPr marL="0" indent="0" algn="l">
              <a:buFontTx/>
              <a:buNone/>
              <a:defRPr sz="1400" b="0"/>
            </a:lvl1pPr>
          </a:lstStyle>
          <a:p>
            <a:pPr lvl="0"/>
            <a:r>
              <a:rPr lang="en-US" noProof="0"/>
              <a:t>Click icon to add picture</a:t>
            </a:r>
            <a:endParaRPr lang="en-US" noProof="0" dirty="0"/>
          </a:p>
        </p:txBody>
      </p:sp>
      <p:sp>
        <p:nvSpPr>
          <p:cNvPr id="8" name="Chart Placeholder 24"/>
          <p:cNvSpPr>
            <a:spLocks noGrp="1"/>
          </p:cNvSpPr>
          <p:nvPr>
            <p:ph type="chart" sz="quarter" idx="15"/>
          </p:nvPr>
        </p:nvSpPr>
        <p:spPr>
          <a:xfrm>
            <a:off x="1376039" y="1376363"/>
            <a:ext cx="7323463" cy="4616451"/>
          </a:xfrm>
        </p:spPr>
        <p:txBody>
          <a:bodyPr rtlCol="0">
            <a:noAutofit/>
          </a:bodyPr>
          <a:lstStyle/>
          <a:p>
            <a:pPr lvl="0"/>
            <a:endParaRPr lang="en-AU" noProof="0"/>
          </a:p>
        </p:txBody>
      </p:sp>
      <p:sp>
        <p:nvSpPr>
          <p:cNvPr id="12" name="Footer Placeholder 2">
            <a:extLst>
              <a:ext uri="{FF2B5EF4-FFF2-40B4-BE49-F238E27FC236}">
                <a16:creationId xmlns:a16="http://schemas.microsoft.com/office/drawing/2014/main" id="{E0C3F158-027A-4B14-8195-8D867D4D3C06}"/>
              </a:ext>
            </a:extLst>
          </p:cNvPr>
          <p:cNvSpPr>
            <a:spLocks noGrp="1"/>
          </p:cNvSpPr>
          <p:nvPr>
            <p:ph type="ftr" sz="quarter" idx="16"/>
          </p:nvPr>
        </p:nvSpPr>
        <p:spPr/>
        <p:txBody>
          <a:bodyPr/>
          <a:lstStyle>
            <a:lvl1pPr>
              <a:defRPr dirty="0"/>
            </a:lvl1pPr>
          </a:lstStyle>
          <a:p>
            <a:pPr>
              <a:defRPr/>
            </a:pPr>
            <a:r>
              <a:rPr lang="en-AU"/>
              <a:t>©Jacobs 2020</a:t>
            </a:r>
          </a:p>
        </p:txBody>
      </p:sp>
      <p:sp>
        <p:nvSpPr>
          <p:cNvPr id="13" name="Slide Number Placeholder 3">
            <a:extLst>
              <a:ext uri="{FF2B5EF4-FFF2-40B4-BE49-F238E27FC236}">
                <a16:creationId xmlns:a16="http://schemas.microsoft.com/office/drawing/2014/main" id="{91C3AD6F-A3B3-4DA0-8B87-CD664AD25F6A}"/>
              </a:ext>
            </a:extLst>
          </p:cNvPr>
          <p:cNvSpPr>
            <a:spLocks noGrp="1"/>
          </p:cNvSpPr>
          <p:nvPr>
            <p:ph type="sldNum" sz="quarter" idx="17"/>
          </p:nvPr>
        </p:nvSpPr>
        <p:spPr/>
        <p:txBody>
          <a:bodyPr/>
          <a:lstStyle>
            <a:lvl1pPr>
              <a:defRPr/>
            </a:lvl1pPr>
          </a:lstStyle>
          <a:p>
            <a:pPr>
              <a:defRPr/>
            </a:pPr>
            <a:fld id="{9BFA3721-B9BE-4E6C-94C0-071758C2788E}" type="slidenum">
              <a:rPr lang="en-AU"/>
              <a:pPr>
                <a:defRPr/>
              </a:pPr>
              <a:t>‹#›</a:t>
            </a:fld>
            <a:endParaRPr lang="en-AU" dirty="0"/>
          </a:p>
        </p:txBody>
      </p:sp>
    </p:spTree>
    <p:extLst>
      <p:ext uri="{BB962C8B-B14F-4D97-AF65-F5344CB8AC3E}">
        <p14:creationId xmlns:p14="http://schemas.microsoft.com/office/powerpoint/2010/main" val="16980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quence With Chart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1DFEA-49B9-47F0-BAF2-D63B6C280E09}"/>
              </a:ext>
            </a:extLst>
          </p:cNvPr>
          <p:cNvSpPr/>
          <p:nvPr userDrawn="1"/>
        </p:nvSpPr>
        <p:spPr>
          <a:xfrm>
            <a:off x="11718925" y="1135063"/>
            <a:ext cx="468313" cy="5135562"/>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6" name="Rectangle 5">
            <a:extLst>
              <a:ext uri="{FF2B5EF4-FFF2-40B4-BE49-F238E27FC236}">
                <a16:creationId xmlns:a16="http://schemas.microsoft.com/office/drawing/2014/main" id="{9D86DBF3-2E16-4408-9772-2F8E80F162A1}"/>
              </a:ext>
            </a:extLst>
          </p:cNvPr>
          <p:cNvSpPr/>
          <p:nvPr userDrawn="1"/>
        </p:nvSpPr>
        <p:spPr>
          <a:xfrm>
            <a:off x="9059863" y="1130300"/>
            <a:ext cx="177800" cy="5140325"/>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7" name="Rectangle 6">
            <a:extLst>
              <a:ext uri="{FF2B5EF4-FFF2-40B4-BE49-F238E27FC236}">
                <a16:creationId xmlns:a16="http://schemas.microsoft.com/office/drawing/2014/main" id="{AADADDA3-8934-4310-B228-0FDEE1D723F4}"/>
              </a:ext>
            </a:extLst>
          </p:cNvPr>
          <p:cNvSpPr/>
          <p:nvPr userDrawn="1"/>
        </p:nvSpPr>
        <p:spPr>
          <a:xfrm>
            <a:off x="0" y="1130300"/>
            <a:ext cx="234950" cy="5133975"/>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8" name="Picture 12">
            <a:extLst>
              <a:ext uri="{FF2B5EF4-FFF2-40B4-BE49-F238E27FC236}">
                <a16:creationId xmlns:a16="http://schemas.microsoft.com/office/drawing/2014/main" id="{46FAB546-77B5-47B9-AF28-FFA7FC05C8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0961"/>
          <a:stretch>
            <a:fillRect/>
          </a:stretch>
        </p:blipFill>
        <p:spPr bwMode="auto">
          <a:xfrm>
            <a:off x="234950" y="1130300"/>
            <a:ext cx="703263"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048AB12-3571-419F-893F-AAA9318726BB}"/>
              </a:ext>
            </a:extLst>
          </p:cNvPr>
          <p:cNvSpPr/>
          <p:nvPr userDrawn="1"/>
        </p:nvSpPr>
        <p:spPr>
          <a:xfrm>
            <a:off x="914400" y="1130300"/>
            <a:ext cx="177800" cy="5133975"/>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Picture Placeholder 2"/>
          <p:cNvSpPr>
            <a:spLocks noGrp="1"/>
          </p:cNvSpPr>
          <p:nvPr>
            <p:ph type="pic" sz="quarter" idx="14"/>
          </p:nvPr>
        </p:nvSpPr>
        <p:spPr>
          <a:xfrm>
            <a:off x="9237425" y="1137254"/>
            <a:ext cx="2482171" cy="5127357"/>
          </a:xfrm>
          <a:solidFill>
            <a:srgbClr val="BFBFBF"/>
          </a:solidFill>
        </p:spPr>
        <p:txBody>
          <a:bodyPr lIns="182880" tIns="182880" rIns="182880" rtlCol="0">
            <a:noAutofit/>
          </a:bodyPr>
          <a:lstStyle>
            <a:lvl1pPr marL="0" indent="0" algn="l">
              <a:buFontTx/>
              <a:buNone/>
              <a:defRPr sz="1400" b="0"/>
            </a:lvl1pPr>
          </a:lstStyle>
          <a:p>
            <a:pPr lvl="0"/>
            <a:r>
              <a:rPr lang="en-US" noProof="0"/>
              <a:t>Click icon to add picture</a:t>
            </a:r>
            <a:endParaRPr lang="en-US" noProof="0" dirty="0"/>
          </a:p>
        </p:txBody>
      </p:sp>
      <p:sp>
        <p:nvSpPr>
          <p:cNvPr id="12" name="Chart Placeholder 24"/>
          <p:cNvSpPr>
            <a:spLocks noGrp="1"/>
          </p:cNvSpPr>
          <p:nvPr>
            <p:ph type="chart" sz="quarter" idx="15"/>
          </p:nvPr>
        </p:nvSpPr>
        <p:spPr>
          <a:xfrm>
            <a:off x="1376040" y="1376363"/>
            <a:ext cx="7323461" cy="4616451"/>
          </a:xfrm>
        </p:spPr>
        <p:txBody>
          <a:bodyPr rtlCol="0">
            <a:noAutofit/>
          </a:bodyPr>
          <a:lstStyle/>
          <a:p>
            <a:pPr lvl="0"/>
            <a:endParaRPr lang="en-AU" noProof="0"/>
          </a:p>
        </p:txBody>
      </p:sp>
      <p:sp>
        <p:nvSpPr>
          <p:cNvPr id="10" name="Footer Placeholder 2">
            <a:extLst>
              <a:ext uri="{FF2B5EF4-FFF2-40B4-BE49-F238E27FC236}">
                <a16:creationId xmlns:a16="http://schemas.microsoft.com/office/drawing/2014/main" id="{351551A4-BAE3-41C0-8281-1CCD84B25A88}"/>
              </a:ext>
            </a:extLst>
          </p:cNvPr>
          <p:cNvSpPr>
            <a:spLocks noGrp="1"/>
          </p:cNvSpPr>
          <p:nvPr>
            <p:ph type="ftr" sz="quarter" idx="16"/>
          </p:nvPr>
        </p:nvSpPr>
        <p:spPr/>
        <p:txBody>
          <a:bodyPr/>
          <a:lstStyle>
            <a:lvl1pPr>
              <a:defRPr dirty="0"/>
            </a:lvl1pPr>
          </a:lstStyle>
          <a:p>
            <a:pPr>
              <a:defRPr/>
            </a:pPr>
            <a:r>
              <a:rPr lang="en-AU"/>
              <a:t>©Jacobs 2020</a:t>
            </a:r>
          </a:p>
        </p:txBody>
      </p:sp>
      <p:sp>
        <p:nvSpPr>
          <p:cNvPr id="13" name="Slide Number Placeholder 3">
            <a:extLst>
              <a:ext uri="{FF2B5EF4-FFF2-40B4-BE49-F238E27FC236}">
                <a16:creationId xmlns:a16="http://schemas.microsoft.com/office/drawing/2014/main" id="{406F6043-D3AB-45FF-9766-66E492CAA888}"/>
              </a:ext>
            </a:extLst>
          </p:cNvPr>
          <p:cNvSpPr>
            <a:spLocks noGrp="1"/>
          </p:cNvSpPr>
          <p:nvPr>
            <p:ph type="sldNum" sz="quarter" idx="17"/>
          </p:nvPr>
        </p:nvSpPr>
        <p:spPr/>
        <p:txBody>
          <a:bodyPr/>
          <a:lstStyle>
            <a:lvl1pPr>
              <a:defRPr/>
            </a:lvl1pPr>
          </a:lstStyle>
          <a:p>
            <a:pPr>
              <a:defRPr/>
            </a:pPr>
            <a:fld id="{06CA31C6-29CE-4B4A-A487-D0A8182F6ACA}" type="slidenum">
              <a:rPr lang="en-AU"/>
              <a:pPr>
                <a:defRPr/>
              </a:pPr>
              <a:t>‹#›</a:t>
            </a:fld>
            <a:endParaRPr lang="en-AU" dirty="0"/>
          </a:p>
        </p:txBody>
      </p:sp>
    </p:spTree>
    <p:extLst>
      <p:ext uri="{BB962C8B-B14F-4D97-AF65-F5344CB8AC3E}">
        <p14:creationId xmlns:p14="http://schemas.microsoft.com/office/powerpoint/2010/main" val="4160736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quence With Tex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E23DE-E87D-495D-A9A7-D866DEAA71DF}"/>
              </a:ext>
            </a:extLst>
          </p:cNvPr>
          <p:cNvSpPr/>
          <p:nvPr userDrawn="1"/>
        </p:nvSpPr>
        <p:spPr>
          <a:xfrm>
            <a:off x="-3175" y="1135063"/>
            <a:ext cx="323850" cy="512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5" name="Rectangle 4">
            <a:extLst>
              <a:ext uri="{FF2B5EF4-FFF2-40B4-BE49-F238E27FC236}">
                <a16:creationId xmlns:a16="http://schemas.microsoft.com/office/drawing/2014/main" id="{AD121D32-64B0-4D8C-8587-63E2EA4E2ADC}"/>
              </a:ext>
            </a:extLst>
          </p:cNvPr>
          <p:cNvSpPr/>
          <p:nvPr userDrawn="1"/>
        </p:nvSpPr>
        <p:spPr>
          <a:xfrm>
            <a:off x="5575300" y="1133475"/>
            <a:ext cx="6407150" cy="51308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6" name="Picture 11">
            <a:extLst>
              <a:ext uri="{FF2B5EF4-FFF2-40B4-BE49-F238E27FC236}">
                <a16:creationId xmlns:a16="http://schemas.microsoft.com/office/drawing/2014/main" id="{58066E1F-516E-42D3-9C2F-0612FECFCE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89047"/>
          <a:stretch>
            <a:fillRect/>
          </a:stretch>
        </p:blipFill>
        <p:spPr bwMode="auto">
          <a:xfrm>
            <a:off x="5710238" y="1133475"/>
            <a:ext cx="120015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0962DFC-93C0-41BF-AF3A-45CFC896ECC4}"/>
              </a:ext>
            </a:extLst>
          </p:cNvPr>
          <p:cNvSpPr/>
          <p:nvPr userDrawn="1"/>
        </p:nvSpPr>
        <p:spPr>
          <a:xfrm>
            <a:off x="11979275" y="1133475"/>
            <a:ext cx="228600" cy="51308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8" name="Rectangle 7">
            <a:extLst>
              <a:ext uri="{FF2B5EF4-FFF2-40B4-BE49-F238E27FC236}">
                <a16:creationId xmlns:a16="http://schemas.microsoft.com/office/drawing/2014/main" id="{8A298755-47F2-48ED-90C6-C4F38536C060}"/>
              </a:ext>
            </a:extLst>
          </p:cNvPr>
          <p:cNvSpPr/>
          <p:nvPr userDrawn="1"/>
        </p:nvSpPr>
        <p:spPr>
          <a:xfrm>
            <a:off x="5459413" y="1133475"/>
            <a:ext cx="250825" cy="51308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Text Placeholder 6"/>
          <p:cNvSpPr>
            <a:spLocks noGrp="1"/>
          </p:cNvSpPr>
          <p:nvPr>
            <p:ph type="body" sz="quarter" idx="12"/>
          </p:nvPr>
        </p:nvSpPr>
        <p:spPr>
          <a:xfrm>
            <a:off x="346128" y="1320978"/>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2">
            <a:extLst>
              <a:ext uri="{FF2B5EF4-FFF2-40B4-BE49-F238E27FC236}">
                <a16:creationId xmlns:a16="http://schemas.microsoft.com/office/drawing/2014/main" id="{A05B3F67-DD88-4A51-BC51-6BE3D6BFFCC2}"/>
              </a:ext>
            </a:extLst>
          </p:cNvPr>
          <p:cNvSpPr>
            <a:spLocks noGrp="1"/>
          </p:cNvSpPr>
          <p:nvPr>
            <p:ph type="ftr" sz="quarter" idx="13"/>
          </p:nvPr>
        </p:nvSpPr>
        <p:spPr/>
        <p:txBody>
          <a:bodyPr/>
          <a:lstStyle>
            <a:lvl1pPr>
              <a:defRPr dirty="0"/>
            </a:lvl1pPr>
          </a:lstStyle>
          <a:p>
            <a:pPr>
              <a:defRPr/>
            </a:pPr>
            <a:r>
              <a:rPr lang="en-AU"/>
              <a:t>©Jacobs 2020</a:t>
            </a:r>
          </a:p>
        </p:txBody>
      </p:sp>
      <p:sp>
        <p:nvSpPr>
          <p:cNvPr id="10" name="Slide Number Placeholder 3">
            <a:extLst>
              <a:ext uri="{FF2B5EF4-FFF2-40B4-BE49-F238E27FC236}">
                <a16:creationId xmlns:a16="http://schemas.microsoft.com/office/drawing/2014/main" id="{D8A871F8-8C6A-4BAD-8C9F-81001E3EDEBB}"/>
              </a:ext>
            </a:extLst>
          </p:cNvPr>
          <p:cNvSpPr>
            <a:spLocks noGrp="1"/>
          </p:cNvSpPr>
          <p:nvPr>
            <p:ph type="sldNum" sz="quarter" idx="14"/>
          </p:nvPr>
        </p:nvSpPr>
        <p:spPr/>
        <p:txBody>
          <a:bodyPr/>
          <a:lstStyle>
            <a:lvl1pPr>
              <a:defRPr/>
            </a:lvl1pPr>
          </a:lstStyle>
          <a:p>
            <a:pPr>
              <a:defRPr/>
            </a:pPr>
            <a:fld id="{D46554EF-489B-445A-B285-C9088A0865ED}" type="slidenum">
              <a:rPr lang="en-AU"/>
              <a:pPr>
                <a:defRPr/>
              </a:pPr>
              <a:t>‹#›</a:t>
            </a:fld>
            <a:endParaRPr lang="en-AU" dirty="0"/>
          </a:p>
        </p:txBody>
      </p:sp>
    </p:spTree>
    <p:extLst>
      <p:ext uri="{BB962C8B-B14F-4D97-AF65-F5344CB8AC3E}">
        <p14:creationId xmlns:p14="http://schemas.microsoft.com/office/powerpoint/2010/main" val="1894335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quence With Text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05234D-A28B-4F69-8415-2312F3D47E1C}"/>
              </a:ext>
            </a:extLst>
          </p:cNvPr>
          <p:cNvSpPr/>
          <p:nvPr userDrawn="1"/>
        </p:nvSpPr>
        <p:spPr>
          <a:xfrm>
            <a:off x="-3175" y="1135063"/>
            <a:ext cx="323850" cy="5129212"/>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5" name="Picture 8">
            <a:extLst>
              <a:ext uri="{FF2B5EF4-FFF2-40B4-BE49-F238E27FC236}">
                <a16:creationId xmlns:a16="http://schemas.microsoft.com/office/drawing/2014/main" id="{CACA97F3-07FA-4A77-99E9-4534596E06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00713" y="1135063"/>
            <a:ext cx="1303337"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E05F498-06EF-45DD-93D0-CA9BF829A083}"/>
              </a:ext>
            </a:extLst>
          </p:cNvPr>
          <p:cNvSpPr/>
          <p:nvPr userDrawn="1"/>
        </p:nvSpPr>
        <p:spPr>
          <a:xfrm>
            <a:off x="11979275" y="1133475"/>
            <a:ext cx="212725" cy="513715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7" name="Rectangle 6">
            <a:extLst>
              <a:ext uri="{FF2B5EF4-FFF2-40B4-BE49-F238E27FC236}">
                <a16:creationId xmlns:a16="http://schemas.microsoft.com/office/drawing/2014/main" id="{6C4FAE11-0AA9-4011-ACA2-E7F150688CF9}"/>
              </a:ext>
            </a:extLst>
          </p:cNvPr>
          <p:cNvSpPr/>
          <p:nvPr userDrawn="1"/>
        </p:nvSpPr>
        <p:spPr>
          <a:xfrm>
            <a:off x="5459413" y="1133475"/>
            <a:ext cx="250825" cy="513873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8" name="Rectangle 7">
            <a:extLst>
              <a:ext uri="{FF2B5EF4-FFF2-40B4-BE49-F238E27FC236}">
                <a16:creationId xmlns:a16="http://schemas.microsoft.com/office/drawing/2014/main" id="{7DEAA634-FD6E-4496-B04F-7BC9D2303854}"/>
              </a:ext>
            </a:extLst>
          </p:cNvPr>
          <p:cNvSpPr/>
          <p:nvPr userDrawn="1"/>
        </p:nvSpPr>
        <p:spPr>
          <a:xfrm>
            <a:off x="6910388" y="1133475"/>
            <a:ext cx="5072062" cy="5138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solidFill>
                <a:schemeClr val="accent2"/>
              </a:solidFill>
            </a:endParaRP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Text Placeholder 6"/>
          <p:cNvSpPr>
            <a:spLocks noGrp="1"/>
          </p:cNvSpPr>
          <p:nvPr>
            <p:ph type="body" sz="quarter" idx="12"/>
          </p:nvPr>
        </p:nvSpPr>
        <p:spPr>
          <a:xfrm>
            <a:off x="346128" y="1320978"/>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2">
            <a:extLst>
              <a:ext uri="{FF2B5EF4-FFF2-40B4-BE49-F238E27FC236}">
                <a16:creationId xmlns:a16="http://schemas.microsoft.com/office/drawing/2014/main" id="{B0012E93-F3D6-4E28-8DB8-D15D681AFF47}"/>
              </a:ext>
            </a:extLst>
          </p:cNvPr>
          <p:cNvSpPr>
            <a:spLocks noGrp="1"/>
          </p:cNvSpPr>
          <p:nvPr>
            <p:ph type="ftr" sz="quarter" idx="13"/>
          </p:nvPr>
        </p:nvSpPr>
        <p:spPr/>
        <p:txBody>
          <a:bodyPr/>
          <a:lstStyle>
            <a:lvl1pPr>
              <a:defRPr dirty="0"/>
            </a:lvl1pPr>
          </a:lstStyle>
          <a:p>
            <a:pPr>
              <a:defRPr/>
            </a:pPr>
            <a:r>
              <a:rPr lang="en-AU"/>
              <a:t>©Jacobs 2020</a:t>
            </a:r>
          </a:p>
        </p:txBody>
      </p:sp>
      <p:sp>
        <p:nvSpPr>
          <p:cNvPr id="10" name="Slide Number Placeholder 3">
            <a:extLst>
              <a:ext uri="{FF2B5EF4-FFF2-40B4-BE49-F238E27FC236}">
                <a16:creationId xmlns:a16="http://schemas.microsoft.com/office/drawing/2014/main" id="{7D795D98-8512-4795-AA81-54F278AD6D5E}"/>
              </a:ext>
            </a:extLst>
          </p:cNvPr>
          <p:cNvSpPr>
            <a:spLocks noGrp="1"/>
          </p:cNvSpPr>
          <p:nvPr>
            <p:ph type="sldNum" sz="quarter" idx="14"/>
          </p:nvPr>
        </p:nvSpPr>
        <p:spPr/>
        <p:txBody>
          <a:bodyPr/>
          <a:lstStyle>
            <a:lvl1pPr>
              <a:defRPr/>
            </a:lvl1pPr>
          </a:lstStyle>
          <a:p>
            <a:pPr>
              <a:defRPr/>
            </a:pPr>
            <a:fld id="{70588C97-9564-4F47-9CDE-91C02EB96CA6}" type="slidenum">
              <a:rPr lang="en-AU"/>
              <a:pPr>
                <a:defRPr/>
              </a:pPr>
              <a:t>‹#›</a:t>
            </a:fld>
            <a:endParaRPr lang="en-AU" dirty="0"/>
          </a:p>
        </p:txBody>
      </p:sp>
    </p:spTree>
    <p:extLst>
      <p:ext uri="{BB962C8B-B14F-4D97-AF65-F5344CB8AC3E}">
        <p14:creationId xmlns:p14="http://schemas.microsoft.com/office/powerpoint/2010/main" val="93441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A86FDD-01E5-4C4B-988F-B394467DD491}"/>
              </a:ext>
            </a:extLst>
          </p:cNvPr>
          <p:cNvSpPr>
            <a:spLocks noGrp="1"/>
          </p:cNvSpPr>
          <p:nvPr>
            <p:ph type="dt" sz="half" idx="10"/>
          </p:nvPr>
        </p:nvSpPr>
        <p:spPr/>
        <p:txBody>
          <a:bodyPr/>
          <a:lstStyle>
            <a:lvl1pPr>
              <a:defRPr/>
            </a:lvl1pPr>
          </a:lstStyle>
          <a:p>
            <a:pPr>
              <a:defRPr/>
            </a:pPr>
            <a:fld id="{6BB76C85-6700-413F-AA3E-A06D8C9818A6}" type="datetimeFigureOut">
              <a:rPr lang="en-US"/>
              <a:pPr>
                <a:defRPr/>
              </a:pPr>
              <a:t>4/22/2021</a:t>
            </a:fld>
            <a:endParaRPr lang="en-US"/>
          </a:p>
        </p:txBody>
      </p:sp>
      <p:sp>
        <p:nvSpPr>
          <p:cNvPr id="5" name="Footer Placeholder 4">
            <a:extLst>
              <a:ext uri="{FF2B5EF4-FFF2-40B4-BE49-F238E27FC236}">
                <a16:creationId xmlns:a16="http://schemas.microsoft.com/office/drawing/2014/main" id="{8E295A3D-14FB-4B39-9572-BBCFAFD1FF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B5F4AB-4021-4488-8C10-2D5A59F7D59A}"/>
              </a:ext>
            </a:extLst>
          </p:cNvPr>
          <p:cNvSpPr>
            <a:spLocks noGrp="1"/>
          </p:cNvSpPr>
          <p:nvPr>
            <p:ph type="sldNum" sz="quarter" idx="12"/>
          </p:nvPr>
        </p:nvSpPr>
        <p:spPr/>
        <p:txBody>
          <a:bodyPr/>
          <a:lstStyle>
            <a:lvl1pPr>
              <a:defRPr/>
            </a:lvl1pPr>
          </a:lstStyle>
          <a:p>
            <a:pPr>
              <a:defRPr/>
            </a:pPr>
            <a:fld id="{2B42B218-B462-4987-A03F-9845032D2B52}" type="slidenum">
              <a:rPr lang="en-US"/>
              <a:pPr>
                <a:defRPr/>
              </a:pPr>
              <a:t>‹#›</a:t>
            </a:fld>
            <a:endParaRPr lang="en-US"/>
          </a:p>
        </p:txBody>
      </p:sp>
    </p:spTree>
    <p:extLst>
      <p:ext uri="{BB962C8B-B14F-4D97-AF65-F5344CB8AC3E}">
        <p14:creationId xmlns:p14="http://schemas.microsoft.com/office/powerpoint/2010/main" val="4184733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quence With Text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7A0BE0-6190-417D-9F72-5732A6C32126}"/>
              </a:ext>
            </a:extLst>
          </p:cNvPr>
          <p:cNvSpPr/>
          <p:nvPr userDrawn="1"/>
        </p:nvSpPr>
        <p:spPr>
          <a:xfrm>
            <a:off x="6851650" y="1133475"/>
            <a:ext cx="5130800" cy="5137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solidFill>
                <a:schemeClr val="accent2"/>
              </a:solidFill>
            </a:endParaRPr>
          </a:p>
        </p:txBody>
      </p:sp>
      <p:sp>
        <p:nvSpPr>
          <p:cNvPr id="5" name="Rectangle 4">
            <a:extLst>
              <a:ext uri="{FF2B5EF4-FFF2-40B4-BE49-F238E27FC236}">
                <a16:creationId xmlns:a16="http://schemas.microsoft.com/office/drawing/2014/main" id="{88D4F93C-78A9-4FB2-8C01-AC94714CC4FF}"/>
              </a:ext>
            </a:extLst>
          </p:cNvPr>
          <p:cNvSpPr/>
          <p:nvPr userDrawn="1"/>
        </p:nvSpPr>
        <p:spPr>
          <a:xfrm>
            <a:off x="-3175" y="1135063"/>
            <a:ext cx="323850" cy="513715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7" name="Picture 11">
            <a:extLst>
              <a:ext uri="{FF2B5EF4-FFF2-40B4-BE49-F238E27FC236}">
                <a16:creationId xmlns:a16="http://schemas.microsoft.com/office/drawing/2014/main" id="{34CDC2C2-B7CB-4512-AD0D-3EE9F38C8D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1825" y="1135063"/>
            <a:ext cx="1208088"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23D1909-6B96-4B51-880F-42FD55E6A052}"/>
              </a:ext>
            </a:extLst>
          </p:cNvPr>
          <p:cNvSpPr/>
          <p:nvPr userDrawn="1"/>
        </p:nvSpPr>
        <p:spPr>
          <a:xfrm>
            <a:off x="11979275" y="1133475"/>
            <a:ext cx="228600" cy="513715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9" name="Rectangle 8">
            <a:extLst>
              <a:ext uri="{FF2B5EF4-FFF2-40B4-BE49-F238E27FC236}">
                <a16:creationId xmlns:a16="http://schemas.microsoft.com/office/drawing/2014/main" id="{B1EADCF6-80B3-4717-9BDC-C78984504E61}"/>
              </a:ext>
            </a:extLst>
          </p:cNvPr>
          <p:cNvSpPr/>
          <p:nvPr userDrawn="1"/>
        </p:nvSpPr>
        <p:spPr>
          <a:xfrm>
            <a:off x="5478463" y="1133475"/>
            <a:ext cx="250825" cy="513715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6"/>
          <p:cNvSpPr>
            <a:spLocks noGrp="1"/>
          </p:cNvSpPr>
          <p:nvPr>
            <p:ph type="body" sz="quarter" idx="12"/>
          </p:nvPr>
        </p:nvSpPr>
        <p:spPr>
          <a:xfrm>
            <a:off x="346128" y="1320978"/>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2">
            <a:extLst>
              <a:ext uri="{FF2B5EF4-FFF2-40B4-BE49-F238E27FC236}">
                <a16:creationId xmlns:a16="http://schemas.microsoft.com/office/drawing/2014/main" id="{666B222D-5E03-438C-94AF-A1CB5B0D4A7A}"/>
              </a:ext>
            </a:extLst>
          </p:cNvPr>
          <p:cNvSpPr>
            <a:spLocks noGrp="1"/>
          </p:cNvSpPr>
          <p:nvPr>
            <p:ph type="ftr" sz="quarter" idx="13"/>
          </p:nvPr>
        </p:nvSpPr>
        <p:spPr/>
        <p:txBody>
          <a:bodyPr/>
          <a:lstStyle>
            <a:lvl1pPr>
              <a:defRPr dirty="0"/>
            </a:lvl1pPr>
          </a:lstStyle>
          <a:p>
            <a:pPr>
              <a:defRPr/>
            </a:pPr>
            <a:r>
              <a:rPr lang="en-AU"/>
              <a:t>©Jacobs 2020</a:t>
            </a:r>
          </a:p>
        </p:txBody>
      </p:sp>
      <p:sp>
        <p:nvSpPr>
          <p:cNvPr id="11" name="Slide Number Placeholder 3">
            <a:extLst>
              <a:ext uri="{FF2B5EF4-FFF2-40B4-BE49-F238E27FC236}">
                <a16:creationId xmlns:a16="http://schemas.microsoft.com/office/drawing/2014/main" id="{DC668F95-F337-4E4D-B9E0-2B8A75CD0B67}"/>
              </a:ext>
            </a:extLst>
          </p:cNvPr>
          <p:cNvSpPr>
            <a:spLocks noGrp="1"/>
          </p:cNvSpPr>
          <p:nvPr>
            <p:ph type="sldNum" sz="quarter" idx="14"/>
          </p:nvPr>
        </p:nvSpPr>
        <p:spPr/>
        <p:txBody>
          <a:bodyPr/>
          <a:lstStyle>
            <a:lvl1pPr>
              <a:defRPr/>
            </a:lvl1pPr>
          </a:lstStyle>
          <a:p>
            <a:pPr>
              <a:defRPr/>
            </a:pPr>
            <a:fld id="{E6603FF0-3C42-4032-A7FE-527CF61E414F}" type="slidenum">
              <a:rPr lang="en-AU"/>
              <a:pPr>
                <a:defRPr/>
              </a:pPr>
              <a:t>‹#›</a:t>
            </a:fld>
            <a:endParaRPr lang="en-AU" dirty="0"/>
          </a:p>
        </p:txBody>
      </p:sp>
    </p:spTree>
    <p:extLst>
      <p:ext uri="{BB962C8B-B14F-4D97-AF65-F5344CB8AC3E}">
        <p14:creationId xmlns:p14="http://schemas.microsoft.com/office/powerpoint/2010/main" val="2203884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quence With Text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3DC69-C63F-412E-AFCB-1F1E301AB051}"/>
              </a:ext>
            </a:extLst>
          </p:cNvPr>
          <p:cNvSpPr/>
          <p:nvPr userDrawn="1"/>
        </p:nvSpPr>
        <p:spPr>
          <a:xfrm>
            <a:off x="-3175" y="1135063"/>
            <a:ext cx="323850" cy="5121275"/>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5" name="Picture 8">
            <a:extLst>
              <a:ext uri="{FF2B5EF4-FFF2-40B4-BE49-F238E27FC236}">
                <a16:creationId xmlns:a16="http://schemas.microsoft.com/office/drawing/2014/main" id="{0BFA5210-2A18-4B45-95C5-A3061DACEC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02300" y="1135063"/>
            <a:ext cx="1293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C476B3F-627C-412A-969B-9F35BE2D57A0}"/>
              </a:ext>
            </a:extLst>
          </p:cNvPr>
          <p:cNvSpPr/>
          <p:nvPr userDrawn="1"/>
        </p:nvSpPr>
        <p:spPr>
          <a:xfrm>
            <a:off x="11979275" y="1133475"/>
            <a:ext cx="228600" cy="513715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7" name="Rectangle 6">
            <a:extLst>
              <a:ext uri="{FF2B5EF4-FFF2-40B4-BE49-F238E27FC236}">
                <a16:creationId xmlns:a16="http://schemas.microsoft.com/office/drawing/2014/main" id="{14BBA125-B4D9-451E-BBA1-75F732CC0813}"/>
              </a:ext>
            </a:extLst>
          </p:cNvPr>
          <p:cNvSpPr/>
          <p:nvPr userDrawn="1"/>
        </p:nvSpPr>
        <p:spPr>
          <a:xfrm>
            <a:off x="5468938" y="1133475"/>
            <a:ext cx="250825" cy="513873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8" name="Rectangle 7">
            <a:extLst>
              <a:ext uri="{FF2B5EF4-FFF2-40B4-BE49-F238E27FC236}">
                <a16:creationId xmlns:a16="http://schemas.microsoft.com/office/drawing/2014/main" id="{931482F5-EB41-43F9-BDA0-B2E3C4203032}"/>
              </a:ext>
            </a:extLst>
          </p:cNvPr>
          <p:cNvSpPr/>
          <p:nvPr userDrawn="1"/>
        </p:nvSpPr>
        <p:spPr>
          <a:xfrm>
            <a:off x="6910388" y="1133475"/>
            <a:ext cx="5072062" cy="51387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solidFill>
                <a:schemeClr val="accent2"/>
              </a:solidFill>
            </a:endParaRP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3" name="Text Placeholder 6"/>
          <p:cNvSpPr>
            <a:spLocks noGrp="1"/>
          </p:cNvSpPr>
          <p:nvPr>
            <p:ph type="body" sz="quarter" idx="12"/>
          </p:nvPr>
        </p:nvSpPr>
        <p:spPr>
          <a:xfrm>
            <a:off x="346128" y="1320978"/>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2">
            <a:extLst>
              <a:ext uri="{FF2B5EF4-FFF2-40B4-BE49-F238E27FC236}">
                <a16:creationId xmlns:a16="http://schemas.microsoft.com/office/drawing/2014/main" id="{4C95417E-D67B-40A2-A263-46A003F4B56B}"/>
              </a:ext>
            </a:extLst>
          </p:cNvPr>
          <p:cNvSpPr>
            <a:spLocks noGrp="1"/>
          </p:cNvSpPr>
          <p:nvPr>
            <p:ph type="ftr" sz="quarter" idx="13"/>
          </p:nvPr>
        </p:nvSpPr>
        <p:spPr/>
        <p:txBody>
          <a:bodyPr/>
          <a:lstStyle>
            <a:lvl1pPr>
              <a:defRPr dirty="0"/>
            </a:lvl1pPr>
          </a:lstStyle>
          <a:p>
            <a:pPr>
              <a:defRPr/>
            </a:pPr>
            <a:r>
              <a:rPr lang="en-AU"/>
              <a:t>©Jacobs 2020</a:t>
            </a:r>
          </a:p>
        </p:txBody>
      </p:sp>
      <p:sp>
        <p:nvSpPr>
          <p:cNvPr id="10" name="Slide Number Placeholder 3">
            <a:extLst>
              <a:ext uri="{FF2B5EF4-FFF2-40B4-BE49-F238E27FC236}">
                <a16:creationId xmlns:a16="http://schemas.microsoft.com/office/drawing/2014/main" id="{198A5731-5848-4673-AFB3-63053429ABCB}"/>
              </a:ext>
            </a:extLst>
          </p:cNvPr>
          <p:cNvSpPr>
            <a:spLocks noGrp="1"/>
          </p:cNvSpPr>
          <p:nvPr>
            <p:ph type="sldNum" sz="quarter" idx="14"/>
          </p:nvPr>
        </p:nvSpPr>
        <p:spPr/>
        <p:txBody>
          <a:bodyPr/>
          <a:lstStyle>
            <a:lvl1pPr>
              <a:defRPr/>
            </a:lvl1pPr>
          </a:lstStyle>
          <a:p>
            <a:pPr>
              <a:defRPr/>
            </a:pPr>
            <a:fld id="{45AA6FCC-AAB7-45EE-90B2-2B21D067A28A}" type="slidenum">
              <a:rPr lang="en-AU"/>
              <a:pPr>
                <a:defRPr/>
              </a:pPr>
              <a:t>‹#›</a:t>
            </a:fld>
            <a:endParaRPr lang="en-AU" dirty="0"/>
          </a:p>
        </p:txBody>
      </p:sp>
    </p:spTree>
    <p:extLst>
      <p:ext uri="{BB962C8B-B14F-4D97-AF65-F5344CB8AC3E}">
        <p14:creationId xmlns:p14="http://schemas.microsoft.com/office/powerpoint/2010/main" val="3998975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quence With Text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F1ED05-C26C-495C-88F2-299D391BC66B}"/>
              </a:ext>
            </a:extLst>
          </p:cNvPr>
          <p:cNvSpPr/>
          <p:nvPr userDrawn="1"/>
        </p:nvSpPr>
        <p:spPr>
          <a:xfrm>
            <a:off x="-3175" y="1135063"/>
            <a:ext cx="323850" cy="513715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5" name="Picture 8">
            <a:extLst>
              <a:ext uri="{FF2B5EF4-FFF2-40B4-BE49-F238E27FC236}">
                <a16:creationId xmlns:a16="http://schemas.microsoft.com/office/drawing/2014/main" id="{9BF25ECF-6FB4-42A0-A2BD-3687510572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02300" y="1135063"/>
            <a:ext cx="12747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C085D4B-EE24-4765-B83E-2AA45C7670ED}"/>
              </a:ext>
            </a:extLst>
          </p:cNvPr>
          <p:cNvSpPr/>
          <p:nvPr userDrawn="1"/>
        </p:nvSpPr>
        <p:spPr>
          <a:xfrm>
            <a:off x="11979275" y="1133475"/>
            <a:ext cx="228600" cy="5138738"/>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8" name="Rectangle 7">
            <a:extLst>
              <a:ext uri="{FF2B5EF4-FFF2-40B4-BE49-F238E27FC236}">
                <a16:creationId xmlns:a16="http://schemas.microsoft.com/office/drawing/2014/main" id="{501102ED-8039-4F3C-9ADA-CFCD4EAD86F9}"/>
              </a:ext>
            </a:extLst>
          </p:cNvPr>
          <p:cNvSpPr/>
          <p:nvPr userDrawn="1"/>
        </p:nvSpPr>
        <p:spPr>
          <a:xfrm>
            <a:off x="5468938" y="1133475"/>
            <a:ext cx="250825" cy="513715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9" name="Rectangle 8">
            <a:extLst>
              <a:ext uri="{FF2B5EF4-FFF2-40B4-BE49-F238E27FC236}">
                <a16:creationId xmlns:a16="http://schemas.microsoft.com/office/drawing/2014/main" id="{70635E86-59F9-4BC6-8056-4A0DCD392DAF}"/>
              </a:ext>
            </a:extLst>
          </p:cNvPr>
          <p:cNvSpPr/>
          <p:nvPr userDrawn="1"/>
        </p:nvSpPr>
        <p:spPr>
          <a:xfrm>
            <a:off x="6910388" y="1133475"/>
            <a:ext cx="5072062" cy="51387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solidFill>
                <a:schemeClr val="accent2"/>
              </a:solidFill>
            </a:endParaRP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6"/>
          <p:cNvSpPr>
            <a:spLocks noGrp="1"/>
          </p:cNvSpPr>
          <p:nvPr>
            <p:ph type="body" sz="quarter" idx="12"/>
          </p:nvPr>
        </p:nvSpPr>
        <p:spPr>
          <a:xfrm>
            <a:off x="346128" y="1320978"/>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2">
            <a:extLst>
              <a:ext uri="{FF2B5EF4-FFF2-40B4-BE49-F238E27FC236}">
                <a16:creationId xmlns:a16="http://schemas.microsoft.com/office/drawing/2014/main" id="{18190025-321F-4848-AE26-DB0BFD291E7D}"/>
              </a:ext>
            </a:extLst>
          </p:cNvPr>
          <p:cNvSpPr>
            <a:spLocks noGrp="1"/>
          </p:cNvSpPr>
          <p:nvPr>
            <p:ph type="ftr" sz="quarter" idx="13"/>
          </p:nvPr>
        </p:nvSpPr>
        <p:spPr/>
        <p:txBody>
          <a:bodyPr/>
          <a:lstStyle>
            <a:lvl1pPr>
              <a:defRPr dirty="0"/>
            </a:lvl1pPr>
          </a:lstStyle>
          <a:p>
            <a:pPr>
              <a:defRPr/>
            </a:pPr>
            <a:r>
              <a:rPr lang="en-AU"/>
              <a:t>©Jacobs 2020</a:t>
            </a:r>
          </a:p>
        </p:txBody>
      </p:sp>
      <p:sp>
        <p:nvSpPr>
          <p:cNvPr id="11" name="Slide Number Placeholder 3">
            <a:extLst>
              <a:ext uri="{FF2B5EF4-FFF2-40B4-BE49-F238E27FC236}">
                <a16:creationId xmlns:a16="http://schemas.microsoft.com/office/drawing/2014/main" id="{044732B7-5D6E-4142-90A0-9CEE8F536A9D}"/>
              </a:ext>
            </a:extLst>
          </p:cNvPr>
          <p:cNvSpPr>
            <a:spLocks noGrp="1"/>
          </p:cNvSpPr>
          <p:nvPr>
            <p:ph type="sldNum" sz="quarter" idx="14"/>
          </p:nvPr>
        </p:nvSpPr>
        <p:spPr/>
        <p:txBody>
          <a:bodyPr/>
          <a:lstStyle>
            <a:lvl1pPr>
              <a:defRPr/>
            </a:lvl1pPr>
          </a:lstStyle>
          <a:p>
            <a:pPr>
              <a:defRPr/>
            </a:pPr>
            <a:fld id="{C4BED6C3-A8BA-431F-8A29-5CED0F08C27F}" type="slidenum">
              <a:rPr lang="en-AU"/>
              <a:pPr>
                <a:defRPr/>
              </a:pPr>
              <a:t>‹#›</a:t>
            </a:fld>
            <a:endParaRPr lang="en-AU" dirty="0"/>
          </a:p>
        </p:txBody>
      </p:sp>
    </p:spTree>
    <p:extLst>
      <p:ext uri="{BB962C8B-B14F-4D97-AF65-F5344CB8AC3E}">
        <p14:creationId xmlns:p14="http://schemas.microsoft.com/office/powerpoint/2010/main" val="2829363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7ED22-1CBA-4492-A147-935EF131D9EA}"/>
              </a:ext>
            </a:extLst>
          </p:cNvPr>
          <p:cNvSpPr/>
          <p:nvPr userDrawn="1"/>
        </p:nvSpPr>
        <p:spPr>
          <a:xfrm>
            <a:off x="0" y="0"/>
            <a:ext cx="182563"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cxnSp>
        <p:nvCxnSpPr>
          <p:cNvPr id="5" name="Straight Connector 4">
            <a:extLst>
              <a:ext uri="{FF2B5EF4-FFF2-40B4-BE49-F238E27FC236}">
                <a16:creationId xmlns:a16="http://schemas.microsoft.com/office/drawing/2014/main" id="{EC874DE7-C18E-4407-8233-27B36907B0AD}"/>
              </a:ext>
            </a:extLst>
          </p:cNvPr>
          <p:cNvCxnSpPr/>
          <p:nvPr userDrawn="1"/>
        </p:nvCxnSpPr>
        <p:spPr>
          <a:xfrm>
            <a:off x="320675" y="6218238"/>
            <a:ext cx="115204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a:extLst>
              <a:ext uri="{FF2B5EF4-FFF2-40B4-BE49-F238E27FC236}">
                <a16:creationId xmlns:a16="http://schemas.microsoft.com/office/drawing/2014/main" id="{C44CBDF7-270A-44DF-B6AC-E3F15711C1BF}"/>
              </a:ext>
            </a:extLst>
          </p:cNvPr>
          <p:cNvSpPr>
            <a:spLocks noGrp="1"/>
          </p:cNvSpPr>
          <p:nvPr>
            <p:ph type="ftr" sz="quarter" idx="13"/>
          </p:nvPr>
        </p:nvSpPr>
        <p:spPr/>
        <p:txBody>
          <a:bodyPr/>
          <a:lstStyle>
            <a:lvl1pPr>
              <a:defRPr/>
            </a:lvl1pPr>
          </a:lstStyle>
          <a:p>
            <a:pPr>
              <a:defRPr/>
            </a:pPr>
            <a:r>
              <a:rPr lang="en-AU"/>
              <a:t>©Jacobs 2020</a:t>
            </a:r>
          </a:p>
        </p:txBody>
      </p:sp>
      <p:sp>
        <p:nvSpPr>
          <p:cNvPr id="8" name="Slide Number Placeholder 3">
            <a:extLst>
              <a:ext uri="{FF2B5EF4-FFF2-40B4-BE49-F238E27FC236}">
                <a16:creationId xmlns:a16="http://schemas.microsoft.com/office/drawing/2014/main" id="{A8F1BB7A-40D4-49E5-BB17-F6C7D578A068}"/>
              </a:ext>
            </a:extLst>
          </p:cNvPr>
          <p:cNvSpPr>
            <a:spLocks noGrp="1"/>
          </p:cNvSpPr>
          <p:nvPr>
            <p:ph type="sldNum" sz="quarter" idx="14"/>
          </p:nvPr>
        </p:nvSpPr>
        <p:spPr/>
        <p:txBody>
          <a:bodyPr/>
          <a:lstStyle>
            <a:lvl1pPr>
              <a:defRPr/>
            </a:lvl1pPr>
          </a:lstStyle>
          <a:p>
            <a:pPr>
              <a:defRPr/>
            </a:pPr>
            <a:fld id="{511DDF13-470A-4347-8087-2891D05DF281}" type="slidenum">
              <a:rPr lang="en-AU"/>
              <a:pPr>
                <a:defRPr/>
              </a:pPr>
              <a:t>‹#›</a:t>
            </a:fld>
            <a:endParaRPr lang="en-AU" dirty="0"/>
          </a:p>
        </p:txBody>
      </p:sp>
    </p:spTree>
    <p:extLst>
      <p:ext uri="{BB962C8B-B14F-4D97-AF65-F5344CB8AC3E}">
        <p14:creationId xmlns:p14="http://schemas.microsoft.com/office/powerpoint/2010/main" val="3041983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E309D5-43F2-40CC-9876-83215B0B46BD}"/>
              </a:ext>
            </a:extLst>
          </p:cNvPr>
          <p:cNvSpPr/>
          <p:nvPr userDrawn="1"/>
        </p:nvSpPr>
        <p:spPr>
          <a:xfrm>
            <a:off x="0" y="0"/>
            <a:ext cx="182563"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cxnSp>
        <p:nvCxnSpPr>
          <p:cNvPr id="5" name="Straight Connector 4">
            <a:extLst>
              <a:ext uri="{FF2B5EF4-FFF2-40B4-BE49-F238E27FC236}">
                <a16:creationId xmlns:a16="http://schemas.microsoft.com/office/drawing/2014/main" id="{D0457355-9CBA-49AF-A0E0-D4798F36B9DE}"/>
              </a:ext>
            </a:extLst>
          </p:cNvPr>
          <p:cNvCxnSpPr/>
          <p:nvPr userDrawn="1"/>
        </p:nvCxnSpPr>
        <p:spPr>
          <a:xfrm>
            <a:off x="320675" y="6218238"/>
            <a:ext cx="115204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lvl1pPr marL="0" indent="-359991">
              <a:buFont typeface="+mj-lt"/>
              <a:buAutoNum type="arabicPeriod"/>
              <a:defRPr/>
            </a:lvl1pPr>
            <a:lvl2pPr marL="719982" indent="-359991">
              <a:buFont typeface="+mj-lt"/>
              <a:buAutoNum type="arabicPeriod"/>
              <a:defRPr/>
            </a:lvl2pPr>
            <a:lvl3pPr marL="1079973" indent="-359991">
              <a:buFont typeface="+mj-lt"/>
              <a:buAutoNum type="arabicPeriod"/>
              <a:defRPr/>
            </a:lvl3pPr>
            <a:lvl4pPr marL="1439964" indent="-359991">
              <a:buFont typeface="+mj-lt"/>
              <a:buAutoNum type="arabicPeriod"/>
              <a:defRPr/>
            </a:lvl4pPr>
            <a:lvl5pPr marL="1799955" indent="-359991">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CC8ADE0F-8BC1-43FE-B90A-1B71BF5BA72E}"/>
              </a:ext>
            </a:extLst>
          </p:cNvPr>
          <p:cNvSpPr>
            <a:spLocks noGrp="1"/>
          </p:cNvSpPr>
          <p:nvPr>
            <p:ph type="ftr" sz="quarter" idx="13"/>
          </p:nvPr>
        </p:nvSpPr>
        <p:spPr/>
        <p:txBody>
          <a:bodyPr/>
          <a:lstStyle>
            <a:lvl1pPr>
              <a:defRPr dirty="0"/>
            </a:lvl1pPr>
          </a:lstStyle>
          <a:p>
            <a:pPr>
              <a:defRPr/>
            </a:pPr>
            <a:r>
              <a:rPr lang="en-AU"/>
              <a:t>©Jacobs 2020</a:t>
            </a:r>
          </a:p>
        </p:txBody>
      </p:sp>
      <p:sp>
        <p:nvSpPr>
          <p:cNvPr id="8" name="Slide Number Placeholder 3">
            <a:extLst>
              <a:ext uri="{FF2B5EF4-FFF2-40B4-BE49-F238E27FC236}">
                <a16:creationId xmlns:a16="http://schemas.microsoft.com/office/drawing/2014/main" id="{0A3C657B-BBF4-42B0-BEB3-E1D3673A7B6B}"/>
              </a:ext>
            </a:extLst>
          </p:cNvPr>
          <p:cNvSpPr>
            <a:spLocks noGrp="1"/>
          </p:cNvSpPr>
          <p:nvPr>
            <p:ph type="sldNum" sz="quarter" idx="14"/>
          </p:nvPr>
        </p:nvSpPr>
        <p:spPr/>
        <p:txBody>
          <a:bodyPr/>
          <a:lstStyle>
            <a:lvl1pPr>
              <a:defRPr/>
            </a:lvl1pPr>
          </a:lstStyle>
          <a:p>
            <a:pPr>
              <a:defRPr/>
            </a:pPr>
            <a:fld id="{EB865CD2-A2AE-4791-A022-D14F9AF9D6A6}" type="slidenum">
              <a:rPr lang="en-AU"/>
              <a:pPr>
                <a:defRPr/>
              </a:pPr>
              <a:t>‹#›</a:t>
            </a:fld>
            <a:endParaRPr lang="en-AU" dirty="0"/>
          </a:p>
        </p:txBody>
      </p:sp>
    </p:spTree>
    <p:extLst>
      <p:ext uri="{BB962C8B-B14F-4D97-AF65-F5344CB8AC3E}">
        <p14:creationId xmlns:p14="http://schemas.microsoft.com/office/powerpoint/2010/main" val="3648911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0C82AD-BCD8-4E0E-A8AB-697355AE9A71}"/>
              </a:ext>
            </a:extLst>
          </p:cNvPr>
          <p:cNvCxnSpPr/>
          <p:nvPr userDrawn="1"/>
        </p:nvCxnSpPr>
        <p:spPr>
          <a:xfrm>
            <a:off x="320675" y="6218238"/>
            <a:ext cx="115204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8">
            <a:extLst>
              <a:ext uri="{FF2B5EF4-FFF2-40B4-BE49-F238E27FC236}">
                <a16:creationId xmlns:a16="http://schemas.microsoft.com/office/drawing/2014/main" id="{AEE5D60E-B0C2-4358-828F-C1F2429976E6}"/>
              </a:ext>
            </a:extLst>
          </p:cNvPr>
          <p:cNvGrpSpPr>
            <a:grpSpLocks/>
          </p:cNvGrpSpPr>
          <p:nvPr userDrawn="1"/>
        </p:nvGrpSpPr>
        <p:grpSpPr bwMode="auto">
          <a:xfrm>
            <a:off x="0" y="0"/>
            <a:ext cx="182563" cy="6858000"/>
            <a:chOff x="0" y="-2"/>
            <a:chExt cx="182880" cy="6858002"/>
          </a:xfrm>
        </p:grpSpPr>
        <p:sp>
          <p:nvSpPr>
            <p:cNvPr id="7" name="Rectangle 6">
              <a:extLst>
                <a:ext uri="{FF2B5EF4-FFF2-40B4-BE49-F238E27FC236}">
                  <a16:creationId xmlns:a16="http://schemas.microsoft.com/office/drawing/2014/main" id="{C274393D-8A73-4BA4-8FDE-DB2B6C0F02EF}"/>
                </a:ext>
              </a:extLst>
            </p:cNvPr>
            <p:cNvSpPr/>
            <p:nvPr userDrawn="1"/>
          </p:nvSpPr>
          <p:spPr>
            <a:xfrm>
              <a:off x="0" y="6210300"/>
              <a:ext cx="182880" cy="647700"/>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84355686-6276-4BB3-818A-CDB1E001A8A0}"/>
                </a:ext>
              </a:extLst>
            </p:cNvPr>
            <p:cNvSpPr/>
            <p:nvPr userDrawn="1"/>
          </p:nvSpPr>
          <p:spPr>
            <a:xfrm>
              <a:off x="0" y="-2"/>
              <a:ext cx="182880" cy="457200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9" name="Rectangle 8">
              <a:extLst>
                <a:ext uri="{FF2B5EF4-FFF2-40B4-BE49-F238E27FC236}">
                  <a16:creationId xmlns:a16="http://schemas.microsoft.com/office/drawing/2014/main" id="{FD2A5A8C-A63D-4D91-B85C-04F2CA410EBE}"/>
                </a:ext>
              </a:extLst>
            </p:cNvPr>
            <p:cNvSpPr/>
            <p:nvPr userDrawn="1"/>
          </p:nvSpPr>
          <p:spPr>
            <a:xfrm>
              <a:off x="0" y="4516437"/>
              <a:ext cx="182880" cy="1711325"/>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72D8C02B-C843-458C-B4F4-5BD70B1EA9CE}"/>
              </a:ext>
            </a:extLst>
          </p:cNvPr>
          <p:cNvSpPr>
            <a:spLocks noGrp="1"/>
          </p:cNvSpPr>
          <p:nvPr>
            <p:ph type="ftr" sz="quarter" idx="13"/>
          </p:nvPr>
        </p:nvSpPr>
        <p:spPr/>
        <p:txBody>
          <a:bodyPr/>
          <a:lstStyle>
            <a:lvl1pPr>
              <a:defRPr dirty="0"/>
            </a:lvl1pPr>
          </a:lstStyle>
          <a:p>
            <a:pPr>
              <a:defRPr/>
            </a:pPr>
            <a:r>
              <a:rPr lang="en-AU"/>
              <a:t>©Jacobs 2020</a:t>
            </a:r>
          </a:p>
        </p:txBody>
      </p:sp>
      <p:sp>
        <p:nvSpPr>
          <p:cNvPr id="11" name="Slide Number Placeholder 3">
            <a:extLst>
              <a:ext uri="{FF2B5EF4-FFF2-40B4-BE49-F238E27FC236}">
                <a16:creationId xmlns:a16="http://schemas.microsoft.com/office/drawing/2014/main" id="{EF873525-DB5A-4A26-B1F1-50E96434C897}"/>
              </a:ext>
            </a:extLst>
          </p:cNvPr>
          <p:cNvSpPr>
            <a:spLocks noGrp="1"/>
          </p:cNvSpPr>
          <p:nvPr>
            <p:ph type="sldNum" sz="quarter" idx="14"/>
          </p:nvPr>
        </p:nvSpPr>
        <p:spPr/>
        <p:txBody>
          <a:bodyPr/>
          <a:lstStyle>
            <a:lvl1pPr>
              <a:defRPr/>
            </a:lvl1pPr>
          </a:lstStyle>
          <a:p>
            <a:pPr>
              <a:defRPr/>
            </a:pPr>
            <a:fld id="{98EDC8CE-2DB1-4365-8F3A-B9CA5229A16D}" type="slidenum">
              <a:rPr lang="en-AU"/>
              <a:pPr>
                <a:defRPr/>
              </a:pPr>
              <a:t>‹#›</a:t>
            </a:fld>
            <a:endParaRPr lang="en-AU" dirty="0"/>
          </a:p>
        </p:txBody>
      </p:sp>
    </p:spTree>
    <p:extLst>
      <p:ext uri="{BB962C8B-B14F-4D97-AF65-F5344CB8AC3E}">
        <p14:creationId xmlns:p14="http://schemas.microsoft.com/office/powerpoint/2010/main" val="554454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4F3CE3B-9039-4392-BDAE-56657983B3E9}"/>
              </a:ext>
            </a:extLst>
          </p:cNvPr>
          <p:cNvCxnSpPr/>
          <p:nvPr userDrawn="1"/>
        </p:nvCxnSpPr>
        <p:spPr>
          <a:xfrm>
            <a:off x="320675" y="6218238"/>
            <a:ext cx="11520488"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5" name="Group 8">
            <a:extLst>
              <a:ext uri="{FF2B5EF4-FFF2-40B4-BE49-F238E27FC236}">
                <a16:creationId xmlns:a16="http://schemas.microsoft.com/office/drawing/2014/main" id="{0DAAD089-DE5B-4B47-B0BD-567156847D0E}"/>
              </a:ext>
            </a:extLst>
          </p:cNvPr>
          <p:cNvGrpSpPr>
            <a:grpSpLocks/>
          </p:cNvGrpSpPr>
          <p:nvPr userDrawn="1"/>
        </p:nvGrpSpPr>
        <p:grpSpPr bwMode="auto">
          <a:xfrm>
            <a:off x="0" y="0"/>
            <a:ext cx="182563" cy="6858000"/>
            <a:chOff x="0" y="-2"/>
            <a:chExt cx="182880" cy="6858002"/>
          </a:xfrm>
        </p:grpSpPr>
        <p:sp>
          <p:nvSpPr>
            <p:cNvPr id="7" name="Rectangle 6">
              <a:extLst>
                <a:ext uri="{FF2B5EF4-FFF2-40B4-BE49-F238E27FC236}">
                  <a16:creationId xmlns:a16="http://schemas.microsoft.com/office/drawing/2014/main" id="{052D8DA5-A170-446E-BD38-94A1F56B6828}"/>
                </a:ext>
              </a:extLst>
            </p:cNvPr>
            <p:cNvSpPr/>
            <p:nvPr userDrawn="1"/>
          </p:nvSpPr>
          <p:spPr>
            <a:xfrm>
              <a:off x="0" y="6210300"/>
              <a:ext cx="182880" cy="647700"/>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E39ED315-5429-4DB2-9EE1-F62FE3DEDEA8}"/>
                </a:ext>
              </a:extLst>
            </p:cNvPr>
            <p:cNvSpPr/>
            <p:nvPr userDrawn="1"/>
          </p:nvSpPr>
          <p:spPr>
            <a:xfrm>
              <a:off x="0" y="-2"/>
              <a:ext cx="182880" cy="457200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9" name="Rectangle 8">
              <a:extLst>
                <a:ext uri="{FF2B5EF4-FFF2-40B4-BE49-F238E27FC236}">
                  <a16:creationId xmlns:a16="http://schemas.microsoft.com/office/drawing/2014/main" id="{8F9A95F8-E912-40A0-9D9D-6D333A9E1A95}"/>
                </a:ext>
              </a:extLst>
            </p:cNvPr>
            <p:cNvSpPr/>
            <p:nvPr userDrawn="1"/>
          </p:nvSpPr>
          <p:spPr>
            <a:xfrm>
              <a:off x="0" y="4516437"/>
              <a:ext cx="182880" cy="1711325"/>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10851E1B-D1DC-4C74-8A7A-124DA6EFF1AA}"/>
              </a:ext>
            </a:extLst>
          </p:cNvPr>
          <p:cNvSpPr>
            <a:spLocks noGrp="1"/>
          </p:cNvSpPr>
          <p:nvPr>
            <p:ph type="ftr" sz="quarter" idx="13"/>
          </p:nvPr>
        </p:nvSpPr>
        <p:spPr/>
        <p:txBody>
          <a:bodyPr/>
          <a:lstStyle>
            <a:lvl1pPr>
              <a:defRPr dirty="0"/>
            </a:lvl1pPr>
          </a:lstStyle>
          <a:p>
            <a:pPr>
              <a:defRPr/>
            </a:pPr>
            <a:r>
              <a:rPr lang="en-AU"/>
              <a:t>©Jacobs 2020</a:t>
            </a:r>
          </a:p>
        </p:txBody>
      </p:sp>
      <p:sp>
        <p:nvSpPr>
          <p:cNvPr id="11" name="Slide Number Placeholder 3">
            <a:extLst>
              <a:ext uri="{FF2B5EF4-FFF2-40B4-BE49-F238E27FC236}">
                <a16:creationId xmlns:a16="http://schemas.microsoft.com/office/drawing/2014/main" id="{F83EC5B1-DB9D-4427-A63E-53B4EB011BCB}"/>
              </a:ext>
            </a:extLst>
          </p:cNvPr>
          <p:cNvSpPr>
            <a:spLocks noGrp="1"/>
          </p:cNvSpPr>
          <p:nvPr>
            <p:ph type="sldNum" sz="quarter" idx="14"/>
          </p:nvPr>
        </p:nvSpPr>
        <p:spPr/>
        <p:txBody>
          <a:bodyPr/>
          <a:lstStyle>
            <a:lvl1pPr>
              <a:defRPr/>
            </a:lvl1pPr>
          </a:lstStyle>
          <a:p>
            <a:pPr>
              <a:defRPr/>
            </a:pPr>
            <a:fld id="{2B93FF1E-CE33-4F6C-8B54-AA4DE06BD69E}" type="slidenum">
              <a:rPr lang="en-AU"/>
              <a:pPr>
                <a:defRPr/>
              </a:pPr>
              <a:t>‹#›</a:t>
            </a:fld>
            <a:endParaRPr lang="en-AU" dirty="0"/>
          </a:p>
        </p:txBody>
      </p:sp>
    </p:spTree>
    <p:extLst>
      <p:ext uri="{BB962C8B-B14F-4D97-AF65-F5344CB8AC3E}">
        <p14:creationId xmlns:p14="http://schemas.microsoft.com/office/powerpoint/2010/main" val="4057835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68134B5-7433-4E6D-96DD-CA265A204CFE}"/>
              </a:ext>
            </a:extLst>
          </p:cNvPr>
          <p:cNvCxnSpPr/>
          <p:nvPr userDrawn="1"/>
        </p:nvCxnSpPr>
        <p:spPr>
          <a:xfrm>
            <a:off x="320675" y="6218238"/>
            <a:ext cx="11520488"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5" name="Group 8">
            <a:extLst>
              <a:ext uri="{FF2B5EF4-FFF2-40B4-BE49-F238E27FC236}">
                <a16:creationId xmlns:a16="http://schemas.microsoft.com/office/drawing/2014/main" id="{33DD4B63-CD3F-4F5B-AC30-F49526DE6580}"/>
              </a:ext>
            </a:extLst>
          </p:cNvPr>
          <p:cNvGrpSpPr>
            <a:grpSpLocks/>
          </p:cNvGrpSpPr>
          <p:nvPr userDrawn="1"/>
        </p:nvGrpSpPr>
        <p:grpSpPr bwMode="auto">
          <a:xfrm>
            <a:off x="0" y="0"/>
            <a:ext cx="182563" cy="6858000"/>
            <a:chOff x="0" y="-2"/>
            <a:chExt cx="182880" cy="6858002"/>
          </a:xfrm>
        </p:grpSpPr>
        <p:sp>
          <p:nvSpPr>
            <p:cNvPr id="7" name="Rectangle 6">
              <a:extLst>
                <a:ext uri="{FF2B5EF4-FFF2-40B4-BE49-F238E27FC236}">
                  <a16:creationId xmlns:a16="http://schemas.microsoft.com/office/drawing/2014/main" id="{AE35A972-DFD3-44EF-863F-4DDB1B46B85E}"/>
                </a:ext>
              </a:extLst>
            </p:cNvPr>
            <p:cNvSpPr/>
            <p:nvPr userDrawn="1"/>
          </p:nvSpPr>
          <p:spPr>
            <a:xfrm>
              <a:off x="0" y="6210300"/>
              <a:ext cx="182880" cy="647700"/>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811E0BA9-9029-4138-8F8D-4FC87A08E045}"/>
                </a:ext>
              </a:extLst>
            </p:cNvPr>
            <p:cNvSpPr/>
            <p:nvPr userDrawn="1"/>
          </p:nvSpPr>
          <p:spPr>
            <a:xfrm>
              <a:off x="0" y="-2"/>
              <a:ext cx="182880" cy="4572001"/>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9" name="Rectangle 8">
              <a:extLst>
                <a:ext uri="{FF2B5EF4-FFF2-40B4-BE49-F238E27FC236}">
                  <a16:creationId xmlns:a16="http://schemas.microsoft.com/office/drawing/2014/main" id="{F5E31777-73CC-462A-B5F0-20C9FD95DFAC}"/>
                </a:ext>
              </a:extLst>
            </p:cNvPr>
            <p:cNvSpPr/>
            <p:nvPr userDrawn="1"/>
          </p:nvSpPr>
          <p:spPr>
            <a:xfrm>
              <a:off x="0" y="4516437"/>
              <a:ext cx="182880" cy="1711325"/>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A8CCE21D-A944-4EF7-85EB-07097E87253C}"/>
              </a:ext>
            </a:extLst>
          </p:cNvPr>
          <p:cNvSpPr>
            <a:spLocks noGrp="1"/>
          </p:cNvSpPr>
          <p:nvPr>
            <p:ph type="ftr" sz="quarter" idx="13"/>
          </p:nvPr>
        </p:nvSpPr>
        <p:spPr/>
        <p:txBody>
          <a:bodyPr/>
          <a:lstStyle>
            <a:lvl1pPr>
              <a:defRPr dirty="0"/>
            </a:lvl1pPr>
          </a:lstStyle>
          <a:p>
            <a:pPr>
              <a:defRPr/>
            </a:pPr>
            <a:r>
              <a:rPr lang="en-AU"/>
              <a:t>©Jacobs 2020</a:t>
            </a:r>
          </a:p>
        </p:txBody>
      </p:sp>
      <p:sp>
        <p:nvSpPr>
          <p:cNvPr id="11" name="Slide Number Placeholder 3">
            <a:extLst>
              <a:ext uri="{FF2B5EF4-FFF2-40B4-BE49-F238E27FC236}">
                <a16:creationId xmlns:a16="http://schemas.microsoft.com/office/drawing/2014/main" id="{9D201848-6BBC-4D84-9948-78D0EE2C154F}"/>
              </a:ext>
            </a:extLst>
          </p:cNvPr>
          <p:cNvSpPr>
            <a:spLocks noGrp="1"/>
          </p:cNvSpPr>
          <p:nvPr>
            <p:ph type="sldNum" sz="quarter" idx="14"/>
          </p:nvPr>
        </p:nvSpPr>
        <p:spPr/>
        <p:txBody>
          <a:bodyPr/>
          <a:lstStyle>
            <a:lvl1pPr>
              <a:defRPr/>
            </a:lvl1pPr>
          </a:lstStyle>
          <a:p>
            <a:pPr>
              <a:defRPr/>
            </a:pPr>
            <a:fld id="{02058977-3EA1-459E-AD21-9C21F4384D7F}" type="slidenum">
              <a:rPr lang="en-AU"/>
              <a:pPr>
                <a:defRPr/>
              </a:pPr>
              <a:t>‹#›</a:t>
            </a:fld>
            <a:endParaRPr lang="en-AU" dirty="0"/>
          </a:p>
        </p:txBody>
      </p:sp>
    </p:spTree>
    <p:extLst>
      <p:ext uri="{BB962C8B-B14F-4D97-AF65-F5344CB8AC3E}">
        <p14:creationId xmlns:p14="http://schemas.microsoft.com/office/powerpoint/2010/main" val="3821375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D01AD3-9471-48CC-8BD7-95B3877B894A}"/>
              </a:ext>
            </a:extLst>
          </p:cNvPr>
          <p:cNvCxnSpPr/>
          <p:nvPr userDrawn="1"/>
        </p:nvCxnSpPr>
        <p:spPr>
          <a:xfrm>
            <a:off x="320675" y="6218238"/>
            <a:ext cx="11520488"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5" name="Group 8">
            <a:extLst>
              <a:ext uri="{FF2B5EF4-FFF2-40B4-BE49-F238E27FC236}">
                <a16:creationId xmlns:a16="http://schemas.microsoft.com/office/drawing/2014/main" id="{911B4654-3CDA-4A1C-BF30-1E273932B9AF}"/>
              </a:ext>
            </a:extLst>
          </p:cNvPr>
          <p:cNvGrpSpPr>
            <a:grpSpLocks/>
          </p:cNvGrpSpPr>
          <p:nvPr userDrawn="1"/>
        </p:nvGrpSpPr>
        <p:grpSpPr bwMode="auto">
          <a:xfrm>
            <a:off x="0" y="0"/>
            <a:ext cx="182563" cy="6859588"/>
            <a:chOff x="0" y="-2"/>
            <a:chExt cx="182880" cy="6923319"/>
          </a:xfrm>
        </p:grpSpPr>
        <p:sp>
          <p:nvSpPr>
            <p:cNvPr id="7" name="Rectangle 6">
              <a:extLst>
                <a:ext uri="{FF2B5EF4-FFF2-40B4-BE49-F238E27FC236}">
                  <a16:creationId xmlns:a16="http://schemas.microsoft.com/office/drawing/2014/main" id="{5355754A-D059-4EB8-8216-2E3DC2F340F2}"/>
                </a:ext>
              </a:extLst>
            </p:cNvPr>
            <p:cNvSpPr/>
            <p:nvPr userDrawn="1"/>
          </p:nvSpPr>
          <p:spPr>
            <a:xfrm>
              <a:off x="0" y="6276008"/>
              <a:ext cx="182880" cy="647309"/>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DF1C1DCE-1B02-4DA5-BA99-550D81CD625F}"/>
                </a:ext>
              </a:extLst>
            </p:cNvPr>
            <p:cNvSpPr/>
            <p:nvPr userDrawn="1"/>
          </p:nvSpPr>
          <p:spPr>
            <a:xfrm>
              <a:off x="0" y="-2"/>
              <a:ext cx="182880" cy="4571217"/>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9" name="Rectangle 8">
              <a:extLst>
                <a:ext uri="{FF2B5EF4-FFF2-40B4-BE49-F238E27FC236}">
                  <a16:creationId xmlns:a16="http://schemas.microsoft.com/office/drawing/2014/main" id="{65A5BF27-CAA7-443B-A097-1A8DE583E85C}"/>
                </a:ext>
              </a:extLst>
            </p:cNvPr>
            <p:cNvSpPr/>
            <p:nvPr userDrawn="1"/>
          </p:nvSpPr>
          <p:spPr>
            <a:xfrm>
              <a:off x="0" y="4572817"/>
              <a:ext cx="182880" cy="1709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AD487D30-A842-4B00-86CA-10902A524B04}"/>
              </a:ext>
            </a:extLst>
          </p:cNvPr>
          <p:cNvSpPr>
            <a:spLocks noGrp="1"/>
          </p:cNvSpPr>
          <p:nvPr>
            <p:ph type="ftr" sz="quarter" idx="13"/>
          </p:nvPr>
        </p:nvSpPr>
        <p:spPr/>
        <p:txBody>
          <a:bodyPr/>
          <a:lstStyle>
            <a:lvl1pPr>
              <a:defRPr dirty="0"/>
            </a:lvl1pPr>
          </a:lstStyle>
          <a:p>
            <a:pPr>
              <a:defRPr/>
            </a:pPr>
            <a:r>
              <a:rPr lang="en-AU"/>
              <a:t>©Jacobs 2020</a:t>
            </a:r>
          </a:p>
        </p:txBody>
      </p:sp>
      <p:sp>
        <p:nvSpPr>
          <p:cNvPr id="11" name="Slide Number Placeholder 3">
            <a:extLst>
              <a:ext uri="{FF2B5EF4-FFF2-40B4-BE49-F238E27FC236}">
                <a16:creationId xmlns:a16="http://schemas.microsoft.com/office/drawing/2014/main" id="{A4AE41D7-E7C7-4845-B420-4192CF8FC2BA}"/>
              </a:ext>
            </a:extLst>
          </p:cNvPr>
          <p:cNvSpPr>
            <a:spLocks noGrp="1"/>
          </p:cNvSpPr>
          <p:nvPr>
            <p:ph type="sldNum" sz="quarter" idx="14"/>
          </p:nvPr>
        </p:nvSpPr>
        <p:spPr/>
        <p:txBody>
          <a:bodyPr/>
          <a:lstStyle>
            <a:lvl1pPr>
              <a:defRPr/>
            </a:lvl1pPr>
          </a:lstStyle>
          <a:p>
            <a:pPr>
              <a:defRPr/>
            </a:pPr>
            <a:fld id="{F853FB8A-9C54-4C3C-ADCE-D0EE3F82A752}" type="slidenum">
              <a:rPr lang="en-AU"/>
              <a:pPr>
                <a:defRPr/>
              </a:pPr>
              <a:t>‹#›</a:t>
            </a:fld>
            <a:endParaRPr lang="en-AU" dirty="0"/>
          </a:p>
        </p:txBody>
      </p:sp>
    </p:spTree>
    <p:extLst>
      <p:ext uri="{BB962C8B-B14F-4D97-AF65-F5344CB8AC3E}">
        <p14:creationId xmlns:p14="http://schemas.microsoft.com/office/powerpoint/2010/main" val="4263112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5711F9-BA60-4A7A-B53A-616A36058F44}"/>
              </a:ext>
            </a:extLst>
          </p:cNvPr>
          <p:cNvCxnSpPr/>
          <p:nvPr userDrawn="1"/>
        </p:nvCxnSpPr>
        <p:spPr>
          <a:xfrm>
            <a:off x="320675" y="6218238"/>
            <a:ext cx="11520488"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5" name="Group 8">
            <a:extLst>
              <a:ext uri="{FF2B5EF4-FFF2-40B4-BE49-F238E27FC236}">
                <a16:creationId xmlns:a16="http://schemas.microsoft.com/office/drawing/2014/main" id="{7B797C6B-60C0-4242-830C-15789ACB4416}"/>
              </a:ext>
            </a:extLst>
          </p:cNvPr>
          <p:cNvGrpSpPr>
            <a:grpSpLocks/>
          </p:cNvGrpSpPr>
          <p:nvPr userDrawn="1"/>
        </p:nvGrpSpPr>
        <p:grpSpPr bwMode="auto">
          <a:xfrm>
            <a:off x="0" y="0"/>
            <a:ext cx="182563" cy="6858000"/>
            <a:chOff x="0" y="-2"/>
            <a:chExt cx="182880" cy="6858002"/>
          </a:xfrm>
        </p:grpSpPr>
        <p:sp>
          <p:nvSpPr>
            <p:cNvPr id="7" name="Rectangle 6">
              <a:extLst>
                <a:ext uri="{FF2B5EF4-FFF2-40B4-BE49-F238E27FC236}">
                  <a16:creationId xmlns:a16="http://schemas.microsoft.com/office/drawing/2014/main" id="{6F3254AA-9DC4-42C9-909A-1BB84D8D8079}"/>
                </a:ext>
              </a:extLst>
            </p:cNvPr>
            <p:cNvSpPr/>
            <p:nvPr userDrawn="1"/>
          </p:nvSpPr>
          <p:spPr>
            <a:xfrm>
              <a:off x="0" y="6210300"/>
              <a:ext cx="182880" cy="647700"/>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C1BD64F9-FE33-46B4-99F7-DF33474F40ED}"/>
                </a:ext>
              </a:extLst>
            </p:cNvPr>
            <p:cNvSpPr/>
            <p:nvPr userDrawn="1"/>
          </p:nvSpPr>
          <p:spPr>
            <a:xfrm>
              <a:off x="0" y="-2"/>
              <a:ext cx="182880" cy="457200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9" name="Rectangle 8">
              <a:extLst>
                <a:ext uri="{FF2B5EF4-FFF2-40B4-BE49-F238E27FC236}">
                  <a16:creationId xmlns:a16="http://schemas.microsoft.com/office/drawing/2014/main" id="{90E7CB51-0CBF-4E2A-86B0-59063B37A885}"/>
                </a:ext>
              </a:extLst>
            </p:cNvPr>
            <p:cNvSpPr/>
            <p:nvPr userDrawn="1"/>
          </p:nvSpPr>
          <p:spPr>
            <a:xfrm>
              <a:off x="0" y="4516437"/>
              <a:ext cx="182880" cy="1711325"/>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84B5FF8B-55C0-4FDB-A414-3248EF50D559}"/>
              </a:ext>
            </a:extLst>
          </p:cNvPr>
          <p:cNvSpPr>
            <a:spLocks noGrp="1"/>
          </p:cNvSpPr>
          <p:nvPr>
            <p:ph type="ftr" sz="quarter" idx="13"/>
          </p:nvPr>
        </p:nvSpPr>
        <p:spPr/>
        <p:txBody>
          <a:bodyPr/>
          <a:lstStyle>
            <a:lvl1pPr>
              <a:defRPr dirty="0"/>
            </a:lvl1pPr>
          </a:lstStyle>
          <a:p>
            <a:pPr>
              <a:defRPr/>
            </a:pPr>
            <a:r>
              <a:rPr lang="en-AU"/>
              <a:t>©Jacobs 2020</a:t>
            </a:r>
          </a:p>
        </p:txBody>
      </p:sp>
      <p:sp>
        <p:nvSpPr>
          <p:cNvPr id="11" name="Slide Number Placeholder 3">
            <a:extLst>
              <a:ext uri="{FF2B5EF4-FFF2-40B4-BE49-F238E27FC236}">
                <a16:creationId xmlns:a16="http://schemas.microsoft.com/office/drawing/2014/main" id="{3C7737F1-E696-44F6-9408-B43A4473FAFA}"/>
              </a:ext>
            </a:extLst>
          </p:cNvPr>
          <p:cNvSpPr>
            <a:spLocks noGrp="1"/>
          </p:cNvSpPr>
          <p:nvPr>
            <p:ph type="sldNum" sz="quarter" idx="14"/>
          </p:nvPr>
        </p:nvSpPr>
        <p:spPr/>
        <p:txBody>
          <a:bodyPr/>
          <a:lstStyle>
            <a:lvl1pPr>
              <a:defRPr/>
            </a:lvl1pPr>
          </a:lstStyle>
          <a:p>
            <a:pPr>
              <a:defRPr/>
            </a:pPr>
            <a:fld id="{EF221D56-2ADF-4865-8E6F-AFB7B31F7B11}" type="slidenum">
              <a:rPr lang="en-AU"/>
              <a:pPr>
                <a:defRPr/>
              </a:pPr>
              <a:t>‹#›</a:t>
            </a:fld>
            <a:endParaRPr lang="en-AU" dirty="0"/>
          </a:p>
        </p:txBody>
      </p:sp>
    </p:spTree>
    <p:extLst>
      <p:ext uri="{BB962C8B-B14F-4D97-AF65-F5344CB8AC3E}">
        <p14:creationId xmlns:p14="http://schemas.microsoft.com/office/powerpoint/2010/main" val="206613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C84469-6D64-4267-B1B7-297CAFDF22D5}"/>
              </a:ext>
            </a:extLst>
          </p:cNvPr>
          <p:cNvSpPr/>
          <p:nvPr/>
        </p:nvSpPr>
        <p:spPr>
          <a:xfrm>
            <a:off x="0" y="4917989"/>
            <a:ext cx="12192000" cy="1940010"/>
          </a:xfrm>
          <a:prstGeom prst="rect">
            <a:avLst/>
          </a:prstGeom>
          <a:blipFill dpi="0" rotWithShape="1">
            <a:blip r:embed="rId2">
              <a:alphaModFix amt="85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10">
            <a:extLst>
              <a:ext uri="{FF2B5EF4-FFF2-40B4-BE49-F238E27FC236}">
                <a16:creationId xmlns:a16="http://schemas.microsoft.com/office/drawing/2014/main" id="{1A19CB61-3552-47F6-93D5-04ABAABB99C8}"/>
              </a:ext>
            </a:extLst>
          </p:cNvPr>
          <p:cNvGrpSpPr>
            <a:grpSpLocks/>
          </p:cNvGrpSpPr>
          <p:nvPr/>
        </p:nvGrpSpPr>
        <p:grpSpPr bwMode="auto">
          <a:xfrm>
            <a:off x="896938" y="2325688"/>
            <a:ext cx="1081087" cy="1081087"/>
            <a:chOff x="9685338" y="4460675"/>
            <a:chExt cx="1080904" cy="1080902"/>
          </a:xfrm>
        </p:grpSpPr>
        <p:sp>
          <p:nvSpPr>
            <p:cNvPr id="6" name="Oval 5">
              <a:extLst>
                <a:ext uri="{FF2B5EF4-FFF2-40B4-BE49-F238E27FC236}">
                  <a16:creationId xmlns:a16="http://schemas.microsoft.com/office/drawing/2014/main" id="{0FAFC7C9-4E0B-476B-881D-31125023C33D}"/>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12">
              <a:extLst>
                <a:ext uri="{FF2B5EF4-FFF2-40B4-BE49-F238E27FC236}">
                  <a16:creationId xmlns:a16="http://schemas.microsoft.com/office/drawing/2014/main" id="{9C4BE860-7283-49A4-84C1-714CF540D3CD}"/>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title"/>
          </p:nvPr>
        </p:nvSpPr>
        <p:spPr>
          <a:xfrm>
            <a:off x="2167128" y="1225296"/>
            <a:ext cx="9281160" cy="3520440"/>
          </a:xfrm>
        </p:spPr>
        <p:txBody>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E54F45C8-99DF-43D3-9143-680774E776CF}"/>
              </a:ext>
            </a:extLst>
          </p:cNvPr>
          <p:cNvSpPr>
            <a:spLocks noGrp="1"/>
          </p:cNvSpPr>
          <p:nvPr>
            <p:ph type="dt" sz="half" idx="10"/>
          </p:nvPr>
        </p:nvSpPr>
        <p:spPr>
          <a:xfrm>
            <a:off x="8593138" y="6272213"/>
            <a:ext cx="2644775" cy="365125"/>
          </a:xfrm>
        </p:spPr>
        <p:txBody>
          <a:bodyPr/>
          <a:lstStyle>
            <a:lvl1pPr>
              <a:defRPr/>
            </a:lvl1pPr>
          </a:lstStyle>
          <a:p>
            <a:pPr>
              <a:defRPr/>
            </a:pPr>
            <a:fld id="{A5C8F614-98A6-4416-89C0-FE94B08FA1FC}" type="datetimeFigureOut">
              <a:rPr lang="en-US"/>
              <a:pPr>
                <a:defRPr/>
              </a:pPr>
              <a:t>4/22/2021</a:t>
            </a:fld>
            <a:endParaRPr lang="en-US"/>
          </a:p>
        </p:txBody>
      </p:sp>
      <p:sp>
        <p:nvSpPr>
          <p:cNvPr id="9" name="Footer Placeholder 4">
            <a:extLst>
              <a:ext uri="{FF2B5EF4-FFF2-40B4-BE49-F238E27FC236}">
                <a16:creationId xmlns:a16="http://schemas.microsoft.com/office/drawing/2014/main" id="{1D8C705A-54BD-4D7B-A4B4-5A424BE7D062}"/>
              </a:ext>
            </a:extLst>
          </p:cNvPr>
          <p:cNvSpPr>
            <a:spLocks noGrp="1"/>
          </p:cNvSpPr>
          <p:nvPr>
            <p:ph type="ftr" sz="quarter" idx="11"/>
          </p:nvPr>
        </p:nvSpPr>
        <p:spPr>
          <a:xfrm>
            <a:off x="2182813" y="6272213"/>
            <a:ext cx="6327775"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B215F72-E386-41E2-8FCD-FF0E05A7BF19}"/>
              </a:ext>
            </a:extLst>
          </p:cNvPr>
          <p:cNvSpPr>
            <a:spLocks noGrp="1"/>
          </p:cNvSpPr>
          <p:nvPr>
            <p:ph type="sldNum" sz="quarter" idx="12"/>
          </p:nvPr>
        </p:nvSpPr>
        <p:spPr>
          <a:xfrm>
            <a:off x="842963" y="2506663"/>
            <a:ext cx="1189037" cy="719137"/>
          </a:xfrm>
        </p:spPr>
        <p:txBody>
          <a:bodyPr/>
          <a:lstStyle>
            <a:lvl1pPr>
              <a:defRPr sz="2800" smtClean="0"/>
            </a:lvl1pPr>
          </a:lstStyle>
          <a:p>
            <a:pPr>
              <a:defRPr/>
            </a:pPr>
            <a:fld id="{2EED3030-8963-4A30-8703-DA39561C227E}" type="slidenum">
              <a:rPr lang="en-US"/>
              <a:pPr>
                <a:defRPr/>
              </a:pPr>
              <a:t>‹#›</a:t>
            </a:fld>
            <a:endParaRPr lang="en-US"/>
          </a:p>
        </p:txBody>
      </p:sp>
    </p:spTree>
    <p:extLst>
      <p:ext uri="{BB962C8B-B14F-4D97-AF65-F5344CB8AC3E}">
        <p14:creationId xmlns:p14="http://schemas.microsoft.com/office/powerpoint/2010/main" val="4282374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597AB75D-1CB8-4436-B91E-5677AB2C93A3}"/>
              </a:ext>
            </a:extLst>
          </p:cNvPr>
          <p:cNvGrpSpPr>
            <a:grpSpLocks/>
          </p:cNvGrpSpPr>
          <p:nvPr userDrawn="1"/>
        </p:nvGrpSpPr>
        <p:grpSpPr bwMode="auto">
          <a:xfrm>
            <a:off x="0" y="6675438"/>
            <a:ext cx="12203113" cy="182562"/>
            <a:chOff x="0" y="5303520"/>
            <a:chExt cx="12202796" cy="594360"/>
          </a:xfrm>
        </p:grpSpPr>
        <p:sp>
          <p:nvSpPr>
            <p:cNvPr id="5" name="Rectangle 4">
              <a:extLst>
                <a:ext uri="{FF2B5EF4-FFF2-40B4-BE49-F238E27FC236}">
                  <a16:creationId xmlns:a16="http://schemas.microsoft.com/office/drawing/2014/main" id="{C4AB12BB-7366-4CC1-B42F-CCC36D454CC7}"/>
                </a:ext>
              </a:extLst>
            </p:cNvPr>
            <p:cNvSpPr/>
            <p:nvPr userDrawn="1"/>
          </p:nvSpPr>
          <p:spPr>
            <a:xfrm>
              <a:off x="9245360" y="5303520"/>
              <a:ext cx="2652644"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7" name="Rectangle 6">
              <a:extLst>
                <a:ext uri="{FF2B5EF4-FFF2-40B4-BE49-F238E27FC236}">
                  <a16:creationId xmlns:a16="http://schemas.microsoft.com/office/drawing/2014/main" id="{3743E44D-C03C-4B0B-9F40-2BF7DA12AF0A}"/>
                </a:ext>
              </a:extLst>
            </p:cNvPr>
            <p:cNvSpPr/>
            <p:nvPr userDrawn="1"/>
          </p:nvSpPr>
          <p:spPr>
            <a:xfrm>
              <a:off x="11867842" y="5303520"/>
              <a:ext cx="334954"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158DFB37-DDC2-48B9-8D61-C8945BC2325D}"/>
                </a:ext>
              </a:extLst>
            </p:cNvPr>
            <p:cNvSpPr/>
            <p:nvPr userDrawn="1"/>
          </p:nvSpPr>
          <p:spPr>
            <a:xfrm>
              <a:off x="0" y="5303520"/>
              <a:ext cx="9323146"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AB94001F-71FC-4F1F-9E33-B770590C13CB}"/>
              </a:ext>
            </a:extLst>
          </p:cNvPr>
          <p:cNvSpPr>
            <a:spLocks noGrp="1"/>
          </p:cNvSpPr>
          <p:nvPr>
            <p:ph type="ftr" sz="quarter" idx="13"/>
          </p:nvPr>
        </p:nvSpPr>
        <p:spPr/>
        <p:txBody>
          <a:bodyPr/>
          <a:lstStyle>
            <a:lvl1pPr>
              <a:defRPr dirty="0"/>
            </a:lvl1pPr>
          </a:lstStyle>
          <a:p>
            <a:pPr>
              <a:defRPr/>
            </a:pPr>
            <a:r>
              <a:rPr lang="en-AU"/>
              <a:t>©Jacobs 2021</a:t>
            </a:r>
          </a:p>
        </p:txBody>
      </p:sp>
      <p:sp>
        <p:nvSpPr>
          <p:cNvPr id="10" name="Slide Number Placeholder 3">
            <a:extLst>
              <a:ext uri="{FF2B5EF4-FFF2-40B4-BE49-F238E27FC236}">
                <a16:creationId xmlns:a16="http://schemas.microsoft.com/office/drawing/2014/main" id="{0696D2CD-4A38-4BAF-8D95-7246E015A74C}"/>
              </a:ext>
            </a:extLst>
          </p:cNvPr>
          <p:cNvSpPr>
            <a:spLocks noGrp="1"/>
          </p:cNvSpPr>
          <p:nvPr>
            <p:ph type="sldNum" sz="quarter" idx="14"/>
          </p:nvPr>
        </p:nvSpPr>
        <p:spPr/>
        <p:txBody>
          <a:bodyPr/>
          <a:lstStyle>
            <a:lvl1pPr>
              <a:defRPr/>
            </a:lvl1pPr>
          </a:lstStyle>
          <a:p>
            <a:pPr>
              <a:defRPr/>
            </a:pPr>
            <a:fld id="{A49E4E48-0F82-4A8E-AD78-3D0C93DFE783}" type="slidenum">
              <a:rPr lang="en-AU"/>
              <a:pPr>
                <a:defRPr/>
              </a:pPr>
              <a:t>‹#›</a:t>
            </a:fld>
            <a:endParaRPr lang="en-AU" dirty="0"/>
          </a:p>
        </p:txBody>
      </p:sp>
    </p:spTree>
    <p:extLst>
      <p:ext uri="{BB962C8B-B14F-4D97-AF65-F5344CB8AC3E}">
        <p14:creationId xmlns:p14="http://schemas.microsoft.com/office/powerpoint/2010/main" val="3931993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6DA80F2F-0FDF-45DD-BB37-A0676EA4D50F}"/>
              </a:ext>
            </a:extLst>
          </p:cNvPr>
          <p:cNvGrpSpPr>
            <a:grpSpLocks/>
          </p:cNvGrpSpPr>
          <p:nvPr userDrawn="1"/>
        </p:nvGrpSpPr>
        <p:grpSpPr bwMode="auto">
          <a:xfrm>
            <a:off x="0" y="6675438"/>
            <a:ext cx="12203113" cy="182562"/>
            <a:chOff x="0" y="5303520"/>
            <a:chExt cx="12202796" cy="594360"/>
          </a:xfrm>
        </p:grpSpPr>
        <p:sp>
          <p:nvSpPr>
            <p:cNvPr id="5" name="Rectangle 4">
              <a:extLst>
                <a:ext uri="{FF2B5EF4-FFF2-40B4-BE49-F238E27FC236}">
                  <a16:creationId xmlns:a16="http://schemas.microsoft.com/office/drawing/2014/main" id="{0E260EBA-C289-4407-B460-CCF15B37572E}"/>
                </a:ext>
              </a:extLst>
            </p:cNvPr>
            <p:cNvSpPr/>
            <p:nvPr userDrawn="1"/>
          </p:nvSpPr>
          <p:spPr>
            <a:xfrm>
              <a:off x="9245360" y="5303520"/>
              <a:ext cx="2652644"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7" name="Rectangle 6">
              <a:extLst>
                <a:ext uri="{FF2B5EF4-FFF2-40B4-BE49-F238E27FC236}">
                  <a16:creationId xmlns:a16="http://schemas.microsoft.com/office/drawing/2014/main" id="{386DFF88-35CF-43F8-AA82-3874ECA9CDD0}"/>
                </a:ext>
              </a:extLst>
            </p:cNvPr>
            <p:cNvSpPr/>
            <p:nvPr userDrawn="1"/>
          </p:nvSpPr>
          <p:spPr>
            <a:xfrm>
              <a:off x="11867842" y="5303520"/>
              <a:ext cx="334954"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381A7C89-17BB-4269-9F3C-B2047581C615}"/>
                </a:ext>
              </a:extLst>
            </p:cNvPr>
            <p:cNvSpPr/>
            <p:nvPr userDrawn="1"/>
          </p:nvSpPr>
          <p:spPr>
            <a:xfrm>
              <a:off x="0" y="5303520"/>
              <a:ext cx="9323146"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F47E0AB-0D41-4042-B0B5-69ED089C8833}"/>
              </a:ext>
            </a:extLst>
          </p:cNvPr>
          <p:cNvSpPr>
            <a:spLocks noGrp="1"/>
          </p:cNvSpPr>
          <p:nvPr>
            <p:ph type="ftr" sz="quarter" idx="13"/>
          </p:nvPr>
        </p:nvSpPr>
        <p:spPr/>
        <p:txBody>
          <a:bodyPr/>
          <a:lstStyle>
            <a:lvl1pPr>
              <a:defRPr dirty="0"/>
            </a:lvl1pPr>
          </a:lstStyle>
          <a:p>
            <a:pPr>
              <a:defRPr/>
            </a:pPr>
            <a:r>
              <a:rPr lang="en-AU"/>
              <a:t>©Jacobs 2020</a:t>
            </a:r>
          </a:p>
        </p:txBody>
      </p:sp>
      <p:sp>
        <p:nvSpPr>
          <p:cNvPr id="10" name="Slide Number Placeholder 3">
            <a:extLst>
              <a:ext uri="{FF2B5EF4-FFF2-40B4-BE49-F238E27FC236}">
                <a16:creationId xmlns:a16="http://schemas.microsoft.com/office/drawing/2014/main" id="{3118292D-F48B-469E-AC92-F2A12607D726}"/>
              </a:ext>
            </a:extLst>
          </p:cNvPr>
          <p:cNvSpPr>
            <a:spLocks noGrp="1"/>
          </p:cNvSpPr>
          <p:nvPr>
            <p:ph type="sldNum" sz="quarter" idx="14"/>
          </p:nvPr>
        </p:nvSpPr>
        <p:spPr/>
        <p:txBody>
          <a:bodyPr/>
          <a:lstStyle>
            <a:lvl1pPr>
              <a:defRPr/>
            </a:lvl1pPr>
          </a:lstStyle>
          <a:p>
            <a:pPr>
              <a:defRPr/>
            </a:pPr>
            <a:fld id="{5101B795-01AA-484F-8053-B4BA0CB5CA4A}" type="slidenum">
              <a:rPr lang="en-AU"/>
              <a:pPr>
                <a:defRPr/>
              </a:pPr>
              <a:t>‹#›</a:t>
            </a:fld>
            <a:endParaRPr lang="en-AU" dirty="0"/>
          </a:p>
        </p:txBody>
      </p:sp>
    </p:spTree>
    <p:extLst>
      <p:ext uri="{BB962C8B-B14F-4D97-AF65-F5344CB8AC3E}">
        <p14:creationId xmlns:p14="http://schemas.microsoft.com/office/powerpoint/2010/main" val="2940095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C83B9FBF-CB16-4C5D-903F-FF1B116D39C8}"/>
              </a:ext>
            </a:extLst>
          </p:cNvPr>
          <p:cNvGrpSpPr>
            <a:grpSpLocks/>
          </p:cNvGrpSpPr>
          <p:nvPr userDrawn="1"/>
        </p:nvGrpSpPr>
        <p:grpSpPr bwMode="auto">
          <a:xfrm>
            <a:off x="0" y="6675438"/>
            <a:ext cx="12203113" cy="182562"/>
            <a:chOff x="0" y="5303520"/>
            <a:chExt cx="12202796" cy="594360"/>
          </a:xfrm>
        </p:grpSpPr>
        <p:sp>
          <p:nvSpPr>
            <p:cNvPr id="5" name="Rectangle 4">
              <a:extLst>
                <a:ext uri="{FF2B5EF4-FFF2-40B4-BE49-F238E27FC236}">
                  <a16:creationId xmlns:a16="http://schemas.microsoft.com/office/drawing/2014/main" id="{D14886D3-5D9D-4331-9DBD-813B4C6C50A9}"/>
                </a:ext>
              </a:extLst>
            </p:cNvPr>
            <p:cNvSpPr/>
            <p:nvPr userDrawn="1"/>
          </p:nvSpPr>
          <p:spPr>
            <a:xfrm>
              <a:off x="9245360" y="5303520"/>
              <a:ext cx="2652644"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7" name="Rectangle 6">
              <a:extLst>
                <a:ext uri="{FF2B5EF4-FFF2-40B4-BE49-F238E27FC236}">
                  <a16:creationId xmlns:a16="http://schemas.microsoft.com/office/drawing/2014/main" id="{ECADD71A-3D08-4A2D-9A3C-E7F83DD90CD8}"/>
                </a:ext>
              </a:extLst>
            </p:cNvPr>
            <p:cNvSpPr/>
            <p:nvPr userDrawn="1"/>
          </p:nvSpPr>
          <p:spPr>
            <a:xfrm>
              <a:off x="11867842" y="5303520"/>
              <a:ext cx="334954"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57535846-A0C9-4042-AC46-684AA4ED396A}"/>
                </a:ext>
              </a:extLst>
            </p:cNvPr>
            <p:cNvSpPr/>
            <p:nvPr userDrawn="1"/>
          </p:nvSpPr>
          <p:spPr>
            <a:xfrm>
              <a:off x="0" y="5303520"/>
              <a:ext cx="9323146"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E174BC35-CF21-4297-9554-C61AD3AE5F53}"/>
              </a:ext>
            </a:extLst>
          </p:cNvPr>
          <p:cNvSpPr>
            <a:spLocks noGrp="1"/>
          </p:cNvSpPr>
          <p:nvPr>
            <p:ph type="ftr" sz="quarter" idx="13"/>
          </p:nvPr>
        </p:nvSpPr>
        <p:spPr/>
        <p:txBody>
          <a:bodyPr/>
          <a:lstStyle>
            <a:lvl1pPr>
              <a:defRPr dirty="0"/>
            </a:lvl1pPr>
          </a:lstStyle>
          <a:p>
            <a:pPr>
              <a:defRPr/>
            </a:pPr>
            <a:r>
              <a:rPr lang="en-AU"/>
              <a:t>©Jacobs 2020</a:t>
            </a:r>
          </a:p>
        </p:txBody>
      </p:sp>
      <p:sp>
        <p:nvSpPr>
          <p:cNvPr id="10" name="Slide Number Placeholder 3">
            <a:extLst>
              <a:ext uri="{FF2B5EF4-FFF2-40B4-BE49-F238E27FC236}">
                <a16:creationId xmlns:a16="http://schemas.microsoft.com/office/drawing/2014/main" id="{38B30EAB-445D-4C45-A25C-A56392CB7A57}"/>
              </a:ext>
            </a:extLst>
          </p:cNvPr>
          <p:cNvSpPr>
            <a:spLocks noGrp="1"/>
          </p:cNvSpPr>
          <p:nvPr>
            <p:ph type="sldNum" sz="quarter" idx="14"/>
          </p:nvPr>
        </p:nvSpPr>
        <p:spPr/>
        <p:txBody>
          <a:bodyPr/>
          <a:lstStyle>
            <a:lvl1pPr>
              <a:defRPr/>
            </a:lvl1pPr>
          </a:lstStyle>
          <a:p>
            <a:pPr>
              <a:defRPr/>
            </a:pPr>
            <a:fld id="{C2999A30-9619-4A2C-8761-A487F7E9A931}" type="slidenum">
              <a:rPr lang="en-AU"/>
              <a:pPr>
                <a:defRPr/>
              </a:pPr>
              <a:t>‹#›</a:t>
            </a:fld>
            <a:endParaRPr lang="en-AU" dirty="0"/>
          </a:p>
        </p:txBody>
      </p:sp>
    </p:spTree>
    <p:extLst>
      <p:ext uri="{BB962C8B-B14F-4D97-AF65-F5344CB8AC3E}">
        <p14:creationId xmlns:p14="http://schemas.microsoft.com/office/powerpoint/2010/main" val="3423513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4BF1F896-6B21-4A12-9BE7-E29F93E8FA11}"/>
              </a:ext>
            </a:extLst>
          </p:cNvPr>
          <p:cNvGrpSpPr>
            <a:grpSpLocks/>
          </p:cNvGrpSpPr>
          <p:nvPr userDrawn="1"/>
        </p:nvGrpSpPr>
        <p:grpSpPr bwMode="auto">
          <a:xfrm>
            <a:off x="0" y="6675438"/>
            <a:ext cx="12203113" cy="182562"/>
            <a:chOff x="0" y="5303520"/>
            <a:chExt cx="12202796" cy="594360"/>
          </a:xfrm>
        </p:grpSpPr>
        <p:sp>
          <p:nvSpPr>
            <p:cNvPr id="5" name="Rectangle 4">
              <a:extLst>
                <a:ext uri="{FF2B5EF4-FFF2-40B4-BE49-F238E27FC236}">
                  <a16:creationId xmlns:a16="http://schemas.microsoft.com/office/drawing/2014/main" id="{BB6C6C22-BF97-43FD-85C9-6D516E3E61C6}"/>
                </a:ext>
              </a:extLst>
            </p:cNvPr>
            <p:cNvSpPr/>
            <p:nvPr userDrawn="1"/>
          </p:nvSpPr>
          <p:spPr>
            <a:xfrm>
              <a:off x="9245360" y="5303520"/>
              <a:ext cx="2652644"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7" name="Rectangle 6">
              <a:extLst>
                <a:ext uri="{FF2B5EF4-FFF2-40B4-BE49-F238E27FC236}">
                  <a16:creationId xmlns:a16="http://schemas.microsoft.com/office/drawing/2014/main" id="{8922126B-E7AF-4F23-8E8A-0C0BC23E7D01}"/>
                </a:ext>
              </a:extLst>
            </p:cNvPr>
            <p:cNvSpPr/>
            <p:nvPr userDrawn="1"/>
          </p:nvSpPr>
          <p:spPr>
            <a:xfrm>
              <a:off x="11867842" y="5303520"/>
              <a:ext cx="334954"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2EF13C9A-3C57-42F0-BFB7-358D4ABF6282}"/>
                </a:ext>
              </a:extLst>
            </p:cNvPr>
            <p:cNvSpPr/>
            <p:nvPr userDrawn="1"/>
          </p:nvSpPr>
          <p:spPr>
            <a:xfrm>
              <a:off x="0" y="5303520"/>
              <a:ext cx="9323146"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317DB756-5C30-4527-B358-822CA5285A99}"/>
              </a:ext>
            </a:extLst>
          </p:cNvPr>
          <p:cNvSpPr>
            <a:spLocks noGrp="1"/>
          </p:cNvSpPr>
          <p:nvPr>
            <p:ph type="ftr" sz="quarter" idx="13"/>
          </p:nvPr>
        </p:nvSpPr>
        <p:spPr/>
        <p:txBody>
          <a:bodyPr/>
          <a:lstStyle>
            <a:lvl1pPr>
              <a:defRPr dirty="0"/>
            </a:lvl1pPr>
          </a:lstStyle>
          <a:p>
            <a:pPr>
              <a:defRPr/>
            </a:pPr>
            <a:r>
              <a:rPr lang="en-AU"/>
              <a:t>©Jacobs 2020</a:t>
            </a:r>
          </a:p>
        </p:txBody>
      </p:sp>
      <p:sp>
        <p:nvSpPr>
          <p:cNvPr id="10" name="Slide Number Placeholder 3">
            <a:extLst>
              <a:ext uri="{FF2B5EF4-FFF2-40B4-BE49-F238E27FC236}">
                <a16:creationId xmlns:a16="http://schemas.microsoft.com/office/drawing/2014/main" id="{06389985-9053-4E35-86E1-C4A221CFA650}"/>
              </a:ext>
            </a:extLst>
          </p:cNvPr>
          <p:cNvSpPr>
            <a:spLocks noGrp="1"/>
          </p:cNvSpPr>
          <p:nvPr>
            <p:ph type="sldNum" sz="quarter" idx="14"/>
          </p:nvPr>
        </p:nvSpPr>
        <p:spPr/>
        <p:txBody>
          <a:bodyPr/>
          <a:lstStyle>
            <a:lvl1pPr>
              <a:defRPr/>
            </a:lvl1pPr>
          </a:lstStyle>
          <a:p>
            <a:pPr>
              <a:defRPr/>
            </a:pPr>
            <a:fld id="{21E6EA74-020A-4AB8-B163-EC99958D527F}" type="slidenum">
              <a:rPr lang="en-AU"/>
              <a:pPr>
                <a:defRPr/>
              </a:pPr>
              <a:t>‹#›</a:t>
            </a:fld>
            <a:endParaRPr lang="en-AU" dirty="0"/>
          </a:p>
        </p:txBody>
      </p:sp>
    </p:spTree>
    <p:extLst>
      <p:ext uri="{BB962C8B-B14F-4D97-AF65-F5344CB8AC3E}">
        <p14:creationId xmlns:p14="http://schemas.microsoft.com/office/powerpoint/2010/main" val="2148649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7CB1E118-F614-4931-AFCD-6367577FB774}"/>
              </a:ext>
            </a:extLst>
          </p:cNvPr>
          <p:cNvGrpSpPr>
            <a:grpSpLocks/>
          </p:cNvGrpSpPr>
          <p:nvPr userDrawn="1"/>
        </p:nvGrpSpPr>
        <p:grpSpPr bwMode="auto">
          <a:xfrm>
            <a:off x="0" y="6675438"/>
            <a:ext cx="12203113" cy="182562"/>
            <a:chOff x="0" y="5303520"/>
            <a:chExt cx="12202796" cy="594360"/>
          </a:xfrm>
        </p:grpSpPr>
        <p:sp>
          <p:nvSpPr>
            <p:cNvPr id="5" name="Rectangle 4">
              <a:extLst>
                <a:ext uri="{FF2B5EF4-FFF2-40B4-BE49-F238E27FC236}">
                  <a16:creationId xmlns:a16="http://schemas.microsoft.com/office/drawing/2014/main" id="{06A5DF03-9BE8-4B75-9503-4A397D1D5C66}"/>
                </a:ext>
              </a:extLst>
            </p:cNvPr>
            <p:cNvSpPr/>
            <p:nvPr userDrawn="1"/>
          </p:nvSpPr>
          <p:spPr>
            <a:xfrm>
              <a:off x="9245360" y="5303520"/>
              <a:ext cx="2652644"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7" name="Rectangle 6">
              <a:extLst>
                <a:ext uri="{FF2B5EF4-FFF2-40B4-BE49-F238E27FC236}">
                  <a16:creationId xmlns:a16="http://schemas.microsoft.com/office/drawing/2014/main" id="{7D718E68-DA3F-4C38-B8E2-9B35F1F49EF8}"/>
                </a:ext>
              </a:extLst>
            </p:cNvPr>
            <p:cNvSpPr/>
            <p:nvPr userDrawn="1"/>
          </p:nvSpPr>
          <p:spPr>
            <a:xfrm>
              <a:off x="11867842" y="5303520"/>
              <a:ext cx="334954"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8" name="Rectangle 7">
              <a:extLst>
                <a:ext uri="{FF2B5EF4-FFF2-40B4-BE49-F238E27FC236}">
                  <a16:creationId xmlns:a16="http://schemas.microsoft.com/office/drawing/2014/main" id="{4814A743-6EEE-4129-94E2-09B8FBDDBB2C}"/>
                </a:ext>
              </a:extLst>
            </p:cNvPr>
            <p:cNvSpPr/>
            <p:nvPr userDrawn="1"/>
          </p:nvSpPr>
          <p:spPr>
            <a:xfrm>
              <a:off x="0" y="5303520"/>
              <a:ext cx="9323146"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319723" y="1243014"/>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FD7D1A6-ECB4-480D-812D-76A02FE60B50}"/>
              </a:ext>
            </a:extLst>
          </p:cNvPr>
          <p:cNvSpPr>
            <a:spLocks noGrp="1"/>
          </p:cNvSpPr>
          <p:nvPr>
            <p:ph type="ftr" sz="quarter" idx="13"/>
          </p:nvPr>
        </p:nvSpPr>
        <p:spPr/>
        <p:txBody>
          <a:bodyPr/>
          <a:lstStyle>
            <a:lvl1pPr>
              <a:defRPr/>
            </a:lvl1pPr>
          </a:lstStyle>
          <a:p>
            <a:pPr>
              <a:defRPr/>
            </a:pPr>
            <a:r>
              <a:rPr lang="en-AU"/>
              <a:t>©Jacobs 2019</a:t>
            </a:r>
          </a:p>
        </p:txBody>
      </p:sp>
      <p:sp>
        <p:nvSpPr>
          <p:cNvPr id="10" name="Slide Number Placeholder 3">
            <a:extLst>
              <a:ext uri="{FF2B5EF4-FFF2-40B4-BE49-F238E27FC236}">
                <a16:creationId xmlns:a16="http://schemas.microsoft.com/office/drawing/2014/main" id="{2717B8E5-8275-4A14-8BB4-204E6BA3508B}"/>
              </a:ext>
            </a:extLst>
          </p:cNvPr>
          <p:cNvSpPr>
            <a:spLocks noGrp="1"/>
          </p:cNvSpPr>
          <p:nvPr>
            <p:ph type="sldNum" sz="quarter" idx="14"/>
          </p:nvPr>
        </p:nvSpPr>
        <p:spPr/>
        <p:txBody>
          <a:bodyPr/>
          <a:lstStyle>
            <a:lvl1pPr>
              <a:defRPr/>
            </a:lvl1pPr>
          </a:lstStyle>
          <a:p>
            <a:pPr>
              <a:defRPr/>
            </a:pPr>
            <a:fld id="{0D529E9A-745E-47EF-95BA-D4AB60F8E7D3}" type="slidenum">
              <a:rPr lang="en-AU"/>
              <a:pPr>
                <a:defRPr/>
              </a:pPr>
              <a:t>‹#›</a:t>
            </a:fld>
            <a:endParaRPr lang="en-AU" dirty="0"/>
          </a:p>
        </p:txBody>
      </p:sp>
    </p:spTree>
    <p:extLst>
      <p:ext uri="{BB962C8B-B14F-4D97-AF65-F5344CB8AC3E}">
        <p14:creationId xmlns:p14="http://schemas.microsoft.com/office/powerpoint/2010/main" val="213500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Base_Bullets_Colo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205F0F-1C65-4DA9-B2E9-EDC3D7D5AF34}"/>
              </a:ext>
            </a:extLst>
          </p:cNvPr>
          <p:cNvSpPr txBox="1"/>
          <p:nvPr userDrawn="1"/>
        </p:nvSpPr>
        <p:spPr>
          <a:xfrm>
            <a:off x="333375" y="6559550"/>
            <a:ext cx="8140700" cy="123825"/>
          </a:xfrm>
          <a:prstGeom prst="rect">
            <a:avLst/>
          </a:prstGeom>
          <a:noFill/>
        </p:spPr>
        <p:txBody>
          <a:bodyPr lIns="0" tIns="0" rIns="0" bIns="0">
            <a:spAutoFit/>
          </a:bodyPr>
          <a:lstStyle/>
          <a:p>
            <a:pPr eaLnBrk="1" fontAlgn="auto" hangingPunct="1">
              <a:spcBef>
                <a:spcPts val="0"/>
              </a:spcBef>
              <a:spcAft>
                <a:spcPts val="0"/>
              </a:spcAft>
              <a:defRPr/>
            </a:pPr>
            <a:r>
              <a:rPr lang="en-US" sz="800" spc="267" dirty="0">
                <a:solidFill>
                  <a:schemeClr val="bg1"/>
                </a:solidFill>
                <a:latin typeface="+mn-lt"/>
              </a:rPr>
              <a:t>CAPABILITIES BRIEFING PRESENTED TO OBO | 16 MAY 2019</a:t>
            </a:r>
          </a:p>
        </p:txBody>
      </p:sp>
    </p:spTree>
    <p:extLst>
      <p:ext uri="{BB962C8B-B14F-4D97-AF65-F5344CB8AC3E}">
        <p14:creationId xmlns:p14="http://schemas.microsoft.com/office/powerpoint/2010/main" val="3058374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29" name="Rectangle"/>
          <p:cNvSpPr>
            <a:spLocks noGrp="1"/>
          </p:cNvSpPr>
          <p:nvPr>
            <p:ph type="body" idx="13"/>
          </p:nvPr>
        </p:nvSpPr>
        <p:spPr>
          <a:xfrm>
            <a:off x="327072" y="303402"/>
            <a:ext cx="11537856" cy="6251196"/>
          </a:xfrm>
          <a:prstGeom prst="rect">
            <a:avLst/>
          </a:prstGeom>
          <a:solidFill>
            <a:srgbClr val="FFFFFF"/>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30" name="Circle"/>
          <p:cNvSpPr>
            <a:spLocks noGrp="1"/>
          </p:cNvSpPr>
          <p:nvPr>
            <p:ph type="body" sz="quarter" idx="14"/>
          </p:nvPr>
        </p:nvSpPr>
        <p:spPr>
          <a:xfrm>
            <a:off x="3679240" y="4916479"/>
            <a:ext cx="670443" cy="670443"/>
          </a:xfrm>
          <a:prstGeom prst="ellipse">
            <a:avLst/>
          </a:prstGeom>
          <a:solidFill>
            <a:srgbClr val="77DEC8"/>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31" name="Line"/>
          <p:cNvSpPr>
            <a:spLocks noGrp="1"/>
          </p:cNvSpPr>
          <p:nvPr>
            <p:ph type="body" sz="quarter" idx="15"/>
          </p:nvPr>
        </p:nvSpPr>
        <p:spPr>
          <a:xfrm flipH="1">
            <a:off x="1999684" y="2374697"/>
            <a:ext cx="626086" cy="1195314"/>
          </a:xfrm>
          <a:prstGeom prst="line">
            <a:avLst/>
          </a:pr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2" name="Image"/>
          <p:cNvSpPr>
            <a:spLocks noGrp="1"/>
          </p:cNvSpPr>
          <p:nvPr>
            <p:ph type="pic" sz="quarter" idx="16"/>
          </p:nvPr>
        </p:nvSpPr>
        <p:spPr>
          <a:xfrm>
            <a:off x="1057266" y="2535736"/>
            <a:ext cx="3374390" cy="3374460"/>
          </a:xfrm>
          <a:prstGeom prst="rect">
            <a:avLst/>
          </a:prstGeom>
        </p:spPr>
        <p:txBody>
          <a:bodyPr lIns="91439" tIns="45719" rIns="91439" bIns="45719">
            <a:noAutofit/>
          </a:bodyPr>
          <a:lstStyle/>
          <a:p>
            <a:pPr lvl="0"/>
            <a:endParaRPr noProof="0">
              <a:sym typeface="Helvetica Neue Thin"/>
            </a:endParaRPr>
          </a:p>
        </p:txBody>
      </p:sp>
      <p:sp>
        <p:nvSpPr>
          <p:cNvPr id="33" name="08:00am"/>
          <p:cNvSpPr txBox="1">
            <a:spLocks noGrp="1"/>
          </p:cNvSpPr>
          <p:nvPr>
            <p:ph type="body" sz="quarter" idx="17"/>
          </p:nvPr>
        </p:nvSpPr>
        <p:spPr>
          <a:xfrm>
            <a:off x="2358075" y="3629388"/>
            <a:ext cx="2706843" cy="670443"/>
          </a:xfrm>
          <a:prstGeom prst="rect">
            <a:avLst/>
          </a:prstGeom>
        </p:spPr>
        <p:txBody>
          <a:bodyPr lIns="0" tIns="0" rIns="0" bIns="0">
            <a:noAutofit/>
          </a:bodyPr>
          <a:lstStyle>
            <a:lvl1pPr>
              <a:lnSpc>
                <a:spcPct val="80000"/>
              </a:lnSpc>
              <a:spcBef>
                <a:spcPts val="750"/>
              </a:spcBef>
              <a:defRPr sz="4600" cap="all" spc="0">
                <a:latin typeface="Helvetica Neue Medium"/>
                <a:ea typeface="Helvetica Neue Medium"/>
                <a:cs typeface="Helvetica Neue Medium"/>
                <a:sym typeface="Helvetica Neue Medium"/>
              </a:defRPr>
            </a:lvl1pPr>
          </a:lstStyle>
          <a:p>
            <a:r>
              <a:t>08:00am</a:t>
            </a:r>
          </a:p>
        </p:txBody>
      </p:sp>
      <p:sp>
        <p:nvSpPr>
          <p:cNvPr id="34" name="Presentation…"/>
          <p:cNvSpPr txBox="1">
            <a:spLocks noGrp="1"/>
          </p:cNvSpPr>
          <p:nvPr>
            <p:ph type="body" sz="quarter" idx="18"/>
          </p:nvPr>
        </p:nvSpPr>
        <p:spPr>
          <a:xfrm>
            <a:off x="2367600" y="4257070"/>
            <a:ext cx="2687793" cy="670444"/>
          </a:xfrm>
          <a:prstGeom prst="rect">
            <a:avLst/>
          </a:prstGeom>
        </p:spPr>
        <p:txBody>
          <a:bodyPr lIns="0" tIns="0" rIns="0" bIns="0">
            <a:noAutofit/>
          </a:bodyPr>
          <a:lstStyle>
            <a:lvl1pPr>
              <a:lnSpc>
                <a:spcPct val="50000"/>
              </a:lnSpc>
              <a:spcBef>
                <a:spcPts val="750"/>
              </a:spcBef>
              <a:defRPr sz="5000" cap="all" spc="0">
                <a:latin typeface="Helvetica Neue Medium"/>
                <a:sym typeface="Helvetica Neue Medium"/>
              </a:defRPr>
            </a:lvl1pPr>
          </a:lstStyle>
          <a:p>
            <a:r>
              <a:t>Presentation</a:t>
            </a:r>
          </a:p>
          <a:p>
            <a:r>
              <a:t>starts</a:t>
            </a:r>
          </a:p>
        </p:txBody>
      </p:sp>
      <p:sp>
        <p:nvSpPr>
          <p:cNvPr id="35" name="Circle"/>
          <p:cNvSpPr>
            <a:spLocks noGrp="1"/>
          </p:cNvSpPr>
          <p:nvPr>
            <p:ph type="body" sz="quarter" idx="19"/>
          </p:nvPr>
        </p:nvSpPr>
        <p:spPr>
          <a:xfrm>
            <a:off x="3317666" y="2621290"/>
            <a:ext cx="1412640" cy="1412640"/>
          </a:xfrm>
          <a:prstGeom prst="ellipse">
            <a:avLst/>
          </a:prstGeom>
          <a:solidFill>
            <a:srgbClr val="77DEC8">
              <a:alpha val="52265"/>
            </a:srgbClr>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36" name="08:00"/>
          <p:cNvSpPr txBox="1">
            <a:spLocks noGrp="1"/>
          </p:cNvSpPr>
          <p:nvPr>
            <p:ph type="body" sz="quarter" idx="20"/>
          </p:nvPr>
        </p:nvSpPr>
        <p:spPr>
          <a:xfrm>
            <a:off x="6840688" y="3491015"/>
            <a:ext cx="670444" cy="476251"/>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08:00</a:t>
            </a:r>
          </a:p>
        </p:txBody>
      </p:sp>
      <p:sp>
        <p:nvSpPr>
          <p:cNvPr id="37" name="Claritas est etiam processus, qui mutationem consuetudium lectorum."/>
          <p:cNvSpPr txBox="1">
            <a:spLocks noGrp="1"/>
          </p:cNvSpPr>
          <p:nvPr>
            <p:ph type="body" sz="quarter" idx="21"/>
          </p:nvPr>
        </p:nvSpPr>
        <p:spPr>
          <a:xfrm>
            <a:off x="7634956" y="3491015"/>
            <a:ext cx="2487937" cy="536573"/>
          </a:xfrm>
          <a:prstGeom prst="rect">
            <a:avLst/>
          </a:prstGeom>
        </p:spPr>
        <p:txBody>
          <a:bodyPr lIns="0" tIns="0" rIns="0" bIns="0">
            <a:noAutofit/>
          </a:bodyPr>
          <a:lstStyle/>
          <a:p>
            <a:r>
              <a:t>Claritas est etiam processus, qui mutationem consuetudium lectorum.</a:t>
            </a:r>
          </a:p>
        </p:txBody>
      </p:sp>
      <p:sp>
        <p:nvSpPr>
          <p:cNvPr id="38" name="09:00"/>
          <p:cNvSpPr txBox="1">
            <a:spLocks noGrp="1"/>
          </p:cNvSpPr>
          <p:nvPr>
            <p:ph type="body" sz="quarter" idx="22"/>
          </p:nvPr>
        </p:nvSpPr>
        <p:spPr>
          <a:xfrm>
            <a:off x="6840688" y="4119665"/>
            <a:ext cx="670444" cy="476251"/>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09:00</a:t>
            </a:r>
          </a:p>
        </p:txBody>
      </p:sp>
      <p:sp>
        <p:nvSpPr>
          <p:cNvPr id="39" name="Claritas est processus dynamicus, qui sequitur consuetudium lectorum."/>
          <p:cNvSpPr txBox="1">
            <a:spLocks noGrp="1"/>
          </p:cNvSpPr>
          <p:nvPr>
            <p:ph type="body" sz="quarter" idx="23"/>
          </p:nvPr>
        </p:nvSpPr>
        <p:spPr>
          <a:xfrm>
            <a:off x="7634956" y="4119665"/>
            <a:ext cx="2487937" cy="536573"/>
          </a:xfrm>
          <a:prstGeom prst="rect">
            <a:avLst/>
          </a:prstGeom>
        </p:spPr>
        <p:txBody>
          <a:bodyPr lIns="0" tIns="0" rIns="0" bIns="0">
            <a:noAutofit/>
          </a:bodyPr>
          <a:lstStyle/>
          <a:p>
            <a:r>
              <a:t>Claritas est processus dynamicus, qui sequitur consuetudium lectorum.</a:t>
            </a:r>
          </a:p>
        </p:txBody>
      </p:sp>
      <p:sp>
        <p:nvSpPr>
          <p:cNvPr id="40" name="12:00"/>
          <p:cNvSpPr txBox="1">
            <a:spLocks noGrp="1"/>
          </p:cNvSpPr>
          <p:nvPr>
            <p:ph type="body" sz="quarter" idx="24"/>
          </p:nvPr>
        </p:nvSpPr>
        <p:spPr>
          <a:xfrm>
            <a:off x="6840688" y="4748315"/>
            <a:ext cx="670444" cy="476251"/>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12:00</a:t>
            </a:r>
          </a:p>
        </p:txBody>
      </p:sp>
      <p:sp>
        <p:nvSpPr>
          <p:cNvPr id="41" name="Claritas etiam processus dynamicus, qui consuetudium lectorum."/>
          <p:cNvSpPr txBox="1">
            <a:spLocks noGrp="1"/>
          </p:cNvSpPr>
          <p:nvPr>
            <p:ph type="body" sz="quarter" idx="25"/>
          </p:nvPr>
        </p:nvSpPr>
        <p:spPr>
          <a:xfrm>
            <a:off x="7634956" y="4748315"/>
            <a:ext cx="2487937" cy="536572"/>
          </a:xfrm>
          <a:prstGeom prst="rect">
            <a:avLst/>
          </a:prstGeom>
        </p:spPr>
        <p:txBody>
          <a:bodyPr lIns="0" tIns="0" rIns="0" bIns="0">
            <a:noAutofit/>
          </a:bodyPr>
          <a:lstStyle/>
          <a:p>
            <a:r>
              <a:t>Claritas etiam processus dynamicus, qui consuetudium lectorum.</a:t>
            </a:r>
          </a:p>
        </p:txBody>
      </p:sp>
      <p:sp>
        <p:nvSpPr>
          <p:cNvPr id="42" name="14:00"/>
          <p:cNvSpPr txBox="1">
            <a:spLocks noGrp="1"/>
          </p:cNvSpPr>
          <p:nvPr>
            <p:ph type="body" sz="quarter" idx="26"/>
          </p:nvPr>
        </p:nvSpPr>
        <p:spPr>
          <a:xfrm>
            <a:off x="6840688" y="5376965"/>
            <a:ext cx="670444" cy="476251"/>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14:00</a:t>
            </a:r>
          </a:p>
        </p:txBody>
      </p:sp>
      <p:sp>
        <p:nvSpPr>
          <p:cNvPr id="43" name="Claritas est etiam, qui sequitur mutationem consuetudium lectorum."/>
          <p:cNvSpPr txBox="1">
            <a:spLocks noGrp="1"/>
          </p:cNvSpPr>
          <p:nvPr>
            <p:ph type="body" sz="quarter" idx="27"/>
          </p:nvPr>
        </p:nvSpPr>
        <p:spPr>
          <a:xfrm>
            <a:off x="7634956" y="5376965"/>
            <a:ext cx="2487937" cy="536573"/>
          </a:xfrm>
          <a:prstGeom prst="rect">
            <a:avLst/>
          </a:prstGeom>
        </p:spPr>
        <p:txBody>
          <a:bodyPr lIns="0" tIns="0" rIns="0" bIns="0">
            <a:noAutofit/>
          </a:bodyPr>
          <a:lstStyle/>
          <a:p>
            <a:r>
              <a:t>Claritas est etiam, qui sequitur mutationem consuetudium lectorum.</a:t>
            </a:r>
          </a:p>
        </p:txBody>
      </p:sp>
      <p:sp>
        <p:nvSpPr>
          <p:cNvPr id="44" name="Shape"/>
          <p:cNvSpPr>
            <a:spLocks noGrp="1"/>
          </p:cNvSpPr>
          <p:nvPr>
            <p:ph type="body" sz="quarter" idx="28"/>
          </p:nvPr>
        </p:nvSpPr>
        <p:spPr>
          <a:xfrm rot="916904">
            <a:off x="1306484" y="2193977"/>
            <a:ext cx="1170251" cy="13314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87"/>
                </a:lnTo>
                <a:lnTo>
                  <a:pt x="16311" y="21600"/>
                </a:lnTo>
                <a:lnTo>
                  <a:pt x="8963" y="11573"/>
                </a:lnTo>
                <a:lnTo>
                  <a:pt x="21600" y="0"/>
                </a:lnTo>
                <a:close/>
              </a:path>
            </a:pathLst>
          </a:cu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45" name="Line"/>
          <p:cNvSpPr>
            <a:spLocks noGrp="1"/>
          </p:cNvSpPr>
          <p:nvPr>
            <p:ph type="body" sz="quarter" idx="29"/>
          </p:nvPr>
        </p:nvSpPr>
        <p:spPr>
          <a:xfrm>
            <a:off x="1358308" y="2617460"/>
            <a:ext cx="430364" cy="265325"/>
          </a:xfrm>
          <a:prstGeom prst="line">
            <a:avLst/>
          </a:pr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46" name="Triangle"/>
          <p:cNvSpPr>
            <a:spLocks noGrp="1"/>
          </p:cNvSpPr>
          <p:nvPr>
            <p:ph type="body" sz="quarter" idx="30"/>
          </p:nvPr>
        </p:nvSpPr>
        <p:spPr>
          <a:xfrm rot="18359222">
            <a:off x="1738452" y="1844760"/>
            <a:ext cx="255863" cy="250727"/>
          </a:xfrm>
          <a:custGeom>
            <a:avLst/>
            <a:gdLst/>
            <a:ahLst/>
            <a:cxnLst>
              <a:cxn ang="0">
                <a:pos x="wd2" y="hd2"/>
              </a:cxn>
              <a:cxn ang="5400000">
                <a:pos x="wd2" y="hd2"/>
              </a:cxn>
              <a:cxn ang="10800000">
                <a:pos x="wd2" y="hd2"/>
              </a:cxn>
              <a:cxn ang="16200000">
                <a:pos x="wd2" y="hd2"/>
              </a:cxn>
            </a:cxnLst>
            <a:rect l="0" t="0" r="r" b="b"/>
            <a:pathLst>
              <a:path w="21600" h="21600" extrusionOk="0">
                <a:moveTo>
                  <a:pt x="0" y="5442"/>
                </a:moveTo>
                <a:lnTo>
                  <a:pt x="44" y="21600"/>
                </a:lnTo>
                <a:lnTo>
                  <a:pt x="21600" y="0"/>
                </a:lnTo>
                <a:lnTo>
                  <a:pt x="0" y="5442"/>
                </a:lnTo>
                <a:close/>
              </a:path>
            </a:pathLst>
          </a:custGeom>
          <a:solidFill>
            <a:srgbClr val="77DEC8"/>
          </a:solidFill>
          <a:ln w="12700"/>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47" name="Shape"/>
          <p:cNvSpPr>
            <a:spLocks noGrp="1"/>
          </p:cNvSpPr>
          <p:nvPr>
            <p:ph type="body" sz="quarter" idx="31"/>
          </p:nvPr>
        </p:nvSpPr>
        <p:spPr>
          <a:xfrm rot="20273829">
            <a:off x="1606564" y="1836773"/>
            <a:ext cx="311744" cy="3546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87"/>
                </a:lnTo>
                <a:lnTo>
                  <a:pt x="16311" y="21600"/>
                </a:lnTo>
                <a:lnTo>
                  <a:pt x="8963" y="11573"/>
                </a:lnTo>
                <a:lnTo>
                  <a:pt x="21600" y="0"/>
                </a:lnTo>
                <a:close/>
              </a:path>
            </a:pathLst>
          </a:cu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48" name="Line"/>
          <p:cNvSpPr>
            <a:spLocks noGrp="1"/>
          </p:cNvSpPr>
          <p:nvPr>
            <p:ph type="body" sz="quarter" idx="32"/>
          </p:nvPr>
        </p:nvSpPr>
        <p:spPr>
          <a:xfrm flipV="1">
            <a:off x="1610373" y="2035651"/>
            <a:ext cx="134009" cy="13448"/>
          </a:xfrm>
          <a:prstGeom prst="line">
            <a:avLst/>
          </a:pr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49" name="Line"/>
          <p:cNvSpPr>
            <a:spLocks noGrp="1"/>
          </p:cNvSpPr>
          <p:nvPr>
            <p:ph type="body" sz="quarter" idx="33"/>
          </p:nvPr>
        </p:nvSpPr>
        <p:spPr>
          <a:xfrm>
            <a:off x="1839388" y="1792776"/>
            <a:ext cx="60811" cy="354275"/>
          </a:xfrm>
          <a:prstGeom prst="line">
            <a:avLst/>
          </a:pr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50" name="Slide #"/>
          <p:cNvSpPr txBox="1">
            <a:spLocks noGrp="1"/>
          </p:cNvSpPr>
          <p:nvPr>
            <p:ph type="body" sz="quarter" idx="34"/>
          </p:nvPr>
        </p:nvSpPr>
        <p:spPr>
          <a:xfrm>
            <a:off x="8706891" y="6637419"/>
            <a:ext cx="2500790"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51" name="Presentation name"/>
          <p:cNvSpPr txBox="1">
            <a:spLocks noGrp="1"/>
          </p:cNvSpPr>
          <p:nvPr>
            <p:ph type="body" sz="quarter" idx="35"/>
          </p:nvPr>
        </p:nvSpPr>
        <p:spPr>
          <a:xfrm>
            <a:off x="636433" y="6637419"/>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53" name="Title Text"/>
          <p:cNvSpPr txBox="1">
            <a:spLocks noGrp="1"/>
          </p:cNvSpPr>
          <p:nvPr>
            <p:ph type="title"/>
          </p:nvPr>
        </p:nvSpPr>
        <p:spPr>
          <a:xfrm>
            <a:off x="2086420" y="520915"/>
            <a:ext cx="8019160" cy="877854"/>
          </a:xfrm>
          <a:prstGeom prst="rect">
            <a:avLst/>
          </a:prstGeom>
        </p:spPr>
        <p:txBody>
          <a:bodyPr/>
          <a:lstStyle/>
          <a:p>
            <a:r>
              <a:t>Title Text</a:t>
            </a:r>
          </a:p>
        </p:txBody>
      </p:sp>
      <p:sp>
        <p:nvSpPr>
          <p:cNvPr id="26" name="Slide Number">
            <a:extLst>
              <a:ext uri="{FF2B5EF4-FFF2-40B4-BE49-F238E27FC236}">
                <a16:creationId xmlns:a16="http://schemas.microsoft.com/office/drawing/2014/main" id="{6607EFD1-FF5E-4C38-86BD-BB970E8262B1}"/>
              </a:ext>
            </a:extLst>
          </p:cNvPr>
          <p:cNvSpPr txBox="1">
            <a:spLocks noGrp="1"/>
          </p:cNvSpPr>
          <p:nvPr>
            <p:ph type="sldNum" sz="quarter" idx="36"/>
          </p:nvPr>
        </p:nvSpPr>
        <p:spPr>
          <a:xfrm>
            <a:off x="11134725" y="6610350"/>
            <a:ext cx="388938" cy="385763"/>
          </a:xfrm>
        </p:spPr>
        <p:txBody>
          <a:bodyPr/>
          <a:lstStyle>
            <a:lvl1pPr>
              <a:defRPr/>
            </a:lvl1pPr>
          </a:lstStyle>
          <a:p>
            <a:pPr>
              <a:defRPr/>
            </a:pPr>
            <a:fld id="{C7AC1361-ADCE-409E-B1E9-5381E9BF58BA}" type="slidenum">
              <a:rPr/>
              <a:pPr>
                <a:defRPr/>
              </a:pPr>
              <a:t>‹#›</a:t>
            </a:fld>
            <a:endParaRPr/>
          </a:p>
        </p:txBody>
      </p:sp>
    </p:spTree>
    <p:extLst>
      <p:ext uri="{BB962C8B-B14F-4D97-AF65-F5344CB8AC3E}">
        <p14:creationId xmlns:p14="http://schemas.microsoft.com/office/powerpoint/2010/main" val="269415967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C8595AD2-A84D-4287-B824-E27F2791DFD7}"/>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136" name="Line"/>
          <p:cNvSpPr>
            <a:spLocks noGrp="1"/>
          </p:cNvSpPr>
          <p:nvPr>
            <p:ph type="body" idx="13"/>
          </p:nvPr>
        </p:nvSpPr>
        <p:spPr>
          <a:xfrm>
            <a:off x="4752163" y="761378"/>
            <a:ext cx="6685810" cy="5436886"/>
          </a:xfrm>
          <a:custGeom>
            <a:avLst/>
            <a:gdLst/>
            <a:ahLst/>
            <a:cxnLst>
              <a:cxn ang="0">
                <a:pos x="wd2" y="hd2"/>
              </a:cxn>
              <a:cxn ang="5400000">
                <a:pos x="wd2" y="hd2"/>
              </a:cxn>
              <a:cxn ang="10800000">
                <a:pos x="wd2" y="hd2"/>
              </a:cxn>
              <a:cxn ang="16200000">
                <a:pos x="wd2" y="hd2"/>
              </a:cxn>
            </a:cxnLst>
            <a:rect l="0" t="0" r="r" b="b"/>
            <a:pathLst>
              <a:path w="21600" h="21600" extrusionOk="0">
                <a:moveTo>
                  <a:pt x="3397" y="21600"/>
                </a:moveTo>
                <a:lnTo>
                  <a:pt x="21600" y="21600"/>
                </a:lnTo>
                <a:lnTo>
                  <a:pt x="21600" y="0"/>
                </a:lnTo>
                <a:lnTo>
                  <a:pt x="0" y="0"/>
                </a:lnTo>
              </a:path>
            </a:pathLst>
          </a:cu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37" name="“"/>
          <p:cNvSpPr txBox="1">
            <a:spLocks noGrp="1"/>
          </p:cNvSpPr>
          <p:nvPr>
            <p:ph type="body" sz="quarter" idx="14"/>
          </p:nvPr>
        </p:nvSpPr>
        <p:spPr>
          <a:xfrm>
            <a:off x="4887531" y="-301435"/>
            <a:ext cx="1546795" cy="1719172"/>
          </a:xfrm>
          <a:prstGeom prst="rect">
            <a:avLst/>
          </a:prstGeom>
        </p:spPr>
        <p:txBody>
          <a:bodyPr lIns="0" tIns="0" rIns="0" bIns="0" anchor="ctr">
            <a:noAutofit/>
          </a:bodyPr>
          <a:lstStyle>
            <a:lvl1pPr algn="ctr">
              <a:lnSpc>
                <a:spcPct val="80000"/>
              </a:lnSpc>
              <a:spcBef>
                <a:spcPts val="750"/>
              </a:spcBef>
              <a:defRPr sz="22500" cap="all" spc="0">
                <a:latin typeface="Helvetica Neue Medium"/>
                <a:ea typeface="Helvetica Neue Medium"/>
                <a:cs typeface="Helvetica Neue Medium"/>
                <a:sym typeface="Helvetica Neue Medium"/>
              </a:defRPr>
            </a:lvl1pPr>
          </a:lstStyle>
          <a:p>
            <a:r>
              <a:t>“</a:t>
            </a:r>
          </a:p>
        </p:txBody>
      </p:sp>
      <p:sp>
        <p:nvSpPr>
          <p:cNvPr id="138" name="Circle"/>
          <p:cNvSpPr>
            <a:spLocks noGrp="1"/>
          </p:cNvSpPr>
          <p:nvPr>
            <p:ph type="body" sz="quarter" idx="15"/>
          </p:nvPr>
        </p:nvSpPr>
        <p:spPr>
          <a:xfrm>
            <a:off x="1314801" y="332282"/>
            <a:ext cx="2988768" cy="2988768"/>
          </a:xfrm>
          <a:prstGeom prst="ellipse">
            <a:avLst/>
          </a:prstGeom>
          <a:solidFill>
            <a:srgbClr val="77DEC8">
              <a:alpha val="65474"/>
            </a:srgbClr>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139" name="Image"/>
          <p:cNvSpPr>
            <a:spLocks noGrp="1"/>
          </p:cNvSpPr>
          <p:nvPr>
            <p:ph type="pic" idx="16"/>
          </p:nvPr>
        </p:nvSpPr>
        <p:spPr>
          <a:xfrm>
            <a:off x="1318395" y="12700"/>
            <a:ext cx="5321448" cy="6857921"/>
          </a:xfrm>
          <a:prstGeom prst="rect">
            <a:avLst/>
          </a:prstGeom>
        </p:spPr>
        <p:txBody>
          <a:bodyPr lIns="91439" tIns="45719" rIns="91439" bIns="45719">
            <a:noAutofit/>
          </a:bodyPr>
          <a:lstStyle/>
          <a:p>
            <a:pPr lvl="0"/>
            <a:endParaRPr noProof="0">
              <a:sym typeface="Helvetica Neue Thin"/>
            </a:endParaRPr>
          </a:p>
        </p:txBody>
      </p:sp>
      <p:sp>
        <p:nvSpPr>
          <p:cNvPr id="140" name="Line"/>
          <p:cNvSpPr>
            <a:spLocks noGrp="1"/>
          </p:cNvSpPr>
          <p:nvPr>
            <p:ph type="body" sz="quarter" idx="17"/>
          </p:nvPr>
        </p:nvSpPr>
        <p:spPr>
          <a:xfrm>
            <a:off x="653798" y="707413"/>
            <a:ext cx="2414277" cy="55447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58" y="10776"/>
                </a:lnTo>
                <a:lnTo>
                  <a:pt x="237" y="16163"/>
                </a:lnTo>
                <a:lnTo>
                  <a:pt x="277" y="18857"/>
                </a:lnTo>
                <a:lnTo>
                  <a:pt x="237" y="21600"/>
                </a:lnTo>
                <a:lnTo>
                  <a:pt x="20451" y="21562"/>
                </a:lnTo>
              </a:path>
            </a:pathLst>
          </a:cu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41" name="Slide #"/>
          <p:cNvSpPr txBox="1">
            <a:spLocks noGrp="1"/>
          </p:cNvSpPr>
          <p:nvPr>
            <p:ph type="body" sz="quarter" idx="18"/>
          </p:nvPr>
        </p:nvSpPr>
        <p:spPr>
          <a:xfrm>
            <a:off x="8715797" y="6618908"/>
            <a:ext cx="2500790"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142" name="Presentation name"/>
          <p:cNvSpPr txBox="1">
            <a:spLocks noGrp="1"/>
          </p:cNvSpPr>
          <p:nvPr>
            <p:ph type="body" sz="quarter" idx="19"/>
          </p:nvPr>
        </p:nvSpPr>
        <p:spPr>
          <a:xfrm>
            <a:off x="636433" y="6618908"/>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144" name="Body Level One…"/>
          <p:cNvSpPr txBox="1">
            <a:spLocks noGrp="1"/>
          </p:cNvSpPr>
          <p:nvPr>
            <p:ph type="body" sz="quarter" idx="1"/>
          </p:nvPr>
        </p:nvSpPr>
        <p:spPr>
          <a:xfrm>
            <a:off x="6501726" y="1788988"/>
            <a:ext cx="3408016" cy="355277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 name="Slide Number">
            <a:extLst>
              <a:ext uri="{FF2B5EF4-FFF2-40B4-BE49-F238E27FC236}">
                <a16:creationId xmlns:a16="http://schemas.microsoft.com/office/drawing/2014/main" id="{12576BF6-3821-4ED3-8BD2-674AFBF92B37}"/>
              </a:ext>
            </a:extLst>
          </p:cNvPr>
          <p:cNvSpPr txBox="1">
            <a:spLocks noGrp="1"/>
          </p:cNvSpPr>
          <p:nvPr>
            <p:ph type="sldNum" sz="quarter" idx="20"/>
          </p:nvPr>
        </p:nvSpPr>
        <p:spPr>
          <a:xfrm>
            <a:off x="11142663" y="6597650"/>
            <a:ext cx="390525" cy="384175"/>
          </a:xfrm>
        </p:spPr>
        <p:txBody>
          <a:bodyPr/>
          <a:lstStyle>
            <a:lvl1pPr>
              <a:defRPr/>
            </a:lvl1pPr>
          </a:lstStyle>
          <a:p>
            <a:pPr>
              <a:defRPr/>
            </a:pPr>
            <a:fld id="{F52AD637-FB41-4F5D-9F35-5FAA029B1D8E}" type="slidenum">
              <a:rPr/>
              <a:pPr>
                <a:defRPr/>
              </a:pPr>
              <a:t>‹#›</a:t>
            </a:fld>
            <a:endParaRPr/>
          </a:p>
        </p:txBody>
      </p:sp>
    </p:spTree>
    <p:extLst>
      <p:ext uri="{BB962C8B-B14F-4D97-AF65-F5344CB8AC3E}">
        <p14:creationId xmlns:p14="http://schemas.microsoft.com/office/powerpoint/2010/main" val="123651779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offee Break">
    <p:spTree>
      <p:nvGrpSpPr>
        <p:cNvPr id="1" name=""/>
        <p:cNvGrpSpPr/>
        <p:nvPr/>
      </p:nvGrpSpPr>
      <p:grpSpPr>
        <a:xfrm>
          <a:off x="0" y="0"/>
          <a:ext cx="0" cy="0"/>
          <a:chOff x="0" y="0"/>
          <a:chExt cx="0" cy="0"/>
        </a:xfrm>
      </p:grpSpPr>
      <p:sp>
        <p:nvSpPr>
          <p:cNvPr id="151" name="Rectangle"/>
          <p:cNvSpPr>
            <a:spLocks noGrp="1"/>
          </p:cNvSpPr>
          <p:nvPr>
            <p:ph type="body" idx="13"/>
          </p:nvPr>
        </p:nvSpPr>
        <p:spPr>
          <a:xfrm>
            <a:off x="320858" y="303609"/>
            <a:ext cx="11550285" cy="6250782"/>
          </a:xfrm>
          <a:prstGeom prst="rect">
            <a:avLst/>
          </a:prstGeom>
          <a:solidFill>
            <a:srgbClr val="77DEC8"/>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152" name="Image"/>
          <p:cNvSpPr>
            <a:spLocks noGrp="1"/>
          </p:cNvSpPr>
          <p:nvPr>
            <p:ph type="pic" idx="14"/>
          </p:nvPr>
        </p:nvSpPr>
        <p:spPr>
          <a:xfrm>
            <a:off x="315178" y="294680"/>
            <a:ext cx="11561625" cy="6259821"/>
          </a:xfrm>
          <a:prstGeom prst="rect">
            <a:avLst/>
          </a:prstGeom>
        </p:spPr>
        <p:txBody>
          <a:bodyPr lIns="91439" tIns="45719" rIns="91439" bIns="45719">
            <a:noAutofit/>
          </a:bodyPr>
          <a:lstStyle/>
          <a:p>
            <a:pPr lvl="0"/>
            <a:endParaRPr noProof="0">
              <a:sym typeface="Helvetica Neue Thin"/>
            </a:endParaRPr>
          </a:p>
        </p:txBody>
      </p:sp>
      <p:sp>
        <p:nvSpPr>
          <p:cNvPr id="153" name="Shape"/>
          <p:cNvSpPr>
            <a:spLocks noGrp="1"/>
          </p:cNvSpPr>
          <p:nvPr>
            <p:ph type="body" sz="quarter" idx="15"/>
          </p:nvPr>
        </p:nvSpPr>
        <p:spPr>
          <a:xfrm rot="17594956">
            <a:off x="905028" y="5266926"/>
            <a:ext cx="1152941" cy="1047933"/>
          </a:xfrm>
          <a:custGeom>
            <a:avLst/>
            <a:gdLst/>
            <a:ahLst/>
            <a:cxnLst>
              <a:cxn ang="0">
                <a:pos x="wd2" y="hd2"/>
              </a:cxn>
              <a:cxn ang="5400000">
                <a:pos x="wd2" y="hd2"/>
              </a:cxn>
              <a:cxn ang="10800000">
                <a:pos x="wd2" y="hd2"/>
              </a:cxn>
              <a:cxn ang="16200000">
                <a:pos x="wd2" y="hd2"/>
              </a:cxn>
            </a:cxnLst>
            <a:rect l="0" t="0" r="r" b="b"/>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a:solidFill>
            <a:srgbClr val="F4F4F4"/>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154" name="Shape"/>
          <p:cNvSpPr>
            <a:spLocks noGrp="1"/>
          </p:cNvSpPr>
          <p:nvPr>
            <p:ph type="body" sz="quarter" idx="16"/>
          </p:nvPr>
        </p:nvSpPr>
        <p:spPr>
          <a:xfrm rot="20503425">
            <a:off x="6763183" y="2817382"/>
            <a:ext cx="672608" cy="611348"/>
          </a:xfrm>
          <a:custGeom>
            <a:avLst/>
            <a:gdLst/>
            <a:ahLst/>
            <a:cxnLst>
              <a:cxn ang="0">
                <a:pos x="wd2" y="hd2"/>
              </a:cxn>
              <a:cxn ang="5400000">
                <a:pos x="wd2" y="hd2"/>
              </a:cxn>
              <a:cxn ang="10800000">
                <a:pos x="wd2" y="hd2"/>
              </a:cxn>
              <a:cxn ang="16200000">
                <a:pos x="wd2" y="hd2"/>
              </a:cxn>
            </a:cxnLst>
            <a:rect l="0" t="0" r="r" b="b"/>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a:solidFill>
            <a:srgbClr val="F4F4F4"/>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155" name="starts 12 AM Finish 1PM"/>
          <p:cNvSpPr txBox="1">
            <a:spLocks noGrp="1"/>
          </p:cNvSpPr>
          <p:nvPr>
            <p:ph type="body" sz="quarter" idx="17"/>
          </p:nvPr>
        </p:nvSpPr>
        <p:spPr>
          <a:xfrm>
            <a:off x="1446554" y="5553019"/>
            <a:ext cx="4954686" cy="536572"/>
          </a:xfrm>
          <a:prstGeom prst="rect">
            <a:avLst/>
          </a:prstGeom>
        </p:spPr>
        <p:txBody>
          <a:bodyPr lIns="0" tIns="0" rIns="0" bIns="0">
            <a:noAutofit/>
          </a:bodyPr>
          <a:lstStyle>
            <a:lvl1pPr>
              <a:lnSpc>
                <a:spcPct val="50000"/>
              </a:lnSpc>
              <a:spcBef>
                <a:spcPts val="750"/>
              </a:spcBef>
              <a:defRPr sz="2800" b="1" cap="all" spc="0">
                <a:solidFill>
                  <a:srgbClr val="FFFFFF"/>
                </a:solidFill>
                <a:latin typeface="+mn-lt"/>
                <a:ea typeface="+mn-ea"/>
                <a:cs typeface="+mn-cs"/>
                <a:sym typeface="Helvetica Neue"/>
              </a:defRPr>
            </a:lvl1pPr>
          </a:lstStyle>
          <a:p>
            <a:r>
              <a:t>starts 12 AM Finish 1PM</a:t>
            </a:r>
          </a:p>
        </p:txBody>
      </p:sp>
      <p:sp>
        <p:nvSpPr>
          <p:cNvPr id="156" name="Slide #"/>
          <p:cNvSpPr txBox="1">
            <a:spLocks noGrp="1"/>
          </p:cNvSpPr>
          <p:nvPr>
            <p:ph type="body" sz="quarter" idx="18"/>
          </p:nvPr>
        </p:nvSpPr>
        <p:spPr>
          <a:xfrm>
            <a:off x="8716049" y="6637419"/>
            <a:ext cx="2500790"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157" name="Presentation name"/>
          <p:cNvSpPr txBox="1">
            <a:spLocks noGrp="1"/>
          </p:cNvSpPr>
          <p:nvPr>
            <p:ph type="body" sz="quarter" idx="19"/>
          </p:nvPr>
        </p:nvSpPr>
        <p:spPr>
          <a:xfrm>
            <a:off x="636684" y="6637419"/>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159" name="Title Text"/>
          <p:cNvSpPr txBox="1">
            <a:spLocks noGrp="1"/>
          </p:cNvSpPr>
          <p:nvPr>
            <p:ph type="title"/>
          </p:nvPr>
        </p:nvSpPr>
        <p:spPr>
          <a:xfrm>
            <a:off x="1446554" y="3338798"/>
            <a:ext cx="4954686" cy="1948144"/>
          </a:xfrm>
          <a:prstGeom prst="rect">
            <a:avLst/>
          </a:prstGeom>
        </p:spPr>
        <p:txBody>
          <a:bodyPr/>
          <a:lstStyle>
            <a:lvl1pPr algn="l">
              <a:defRPr sz="6600" spc="-66">
                <a:solidFill>
                  <a:srgbClr val="FFFFFF"/>
                </a:solidFill>
              </a:defRPr>
            </a:lvl1pPr>
          </a:lstStyle>
          <a:p>
            <a:r>
              <a:t>Title Text</a:t>
            </a:r>
          </a:p>
        </p:txBody>
      </p:sp>
      <p:sp>
        <p:nvSpPr>
          <p:cNvPr id="10" name="Slide Number">
            <a:extLst>
              <a:ext uri="{FF2B5EF4-FFF2-40B4-BE49-F238E27FC236}">
                <a16:creationId xmlns:a16="http://schemas.microsoft.com/office/drawing/2014/main" id="{24C3F394-DF2D-4F41-8BF2-7992F572BA41}"/>
              </a:ext>
            </a:extLst>
          </p:cNvPr>
          <p:cNvSpPr txBox="1">
            <a:spLocks noGrp="1"/>
          </p:cNvSpPr>
          <p:nvPr>
            <p:ph type="sldNum" sz="quarter" idx="20"/>
          </p:nvPr>
        </p:nvSpPr>
        <p:spPr>
          <a:xfrm>
            <a:off x="11142663" y="6610350"/>
            <a:ext cx="390525" cy="385763"/>
          </a:xfrm>
        </p:spPr>
        <p:txBody>
          <a:bodyPr/>
          <a:lstStyle>
            <a:lvl1pPr>
              <a:defRPr/>
            </a:lvl1pPr>
          </a:lstStyle>
          <a:p>
            <a:pPr>
              <a:defRPr/>
            </a:pPr>
            <a:fld id="{F4CEC166-03A5-44B6-BF94-941F3DF5449F}" type="slidenum">
              <a:rPr/>
              <a:pPr>
                <a:defRPr/>
              </a:pPr>
              <a:t>‹#›</a:t>
            </a:fld>
            <a:endParaRPr/>
          </a:p>
        </p:txBody>
      </p:sp>
    </p:spTree>
    <p:extLst>
      <p:ext uri="{BB962C8B-B14F-4D97-AF65-F5344CB8AC3E}">
        <p14:creationId xmlns:p14="http://schemas.microsoft.com/office/powerpoint/2010/main" val="37830165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Section Slide 1">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03A6B2FC-2EDC-4139-9A26-D368DE29DE6E}"/>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167" name="Image"/>
          <p:cNvSpPr>
            <a:spLocks noGrp="1"/>
          </p:cNvSpPr>
          <p:nvPr>
            <p:ph type="pic" sz="quarter" idx="13"/>
          </p:nvPr>
        </p:nvSpPr>
        <p:spPr>
          <a:xfrm>
            <a:off x="1234790" y="1478809"/>
            <a:ext cx="3766526" cy="3881510"/>
          </a:xfrm>
          <a:prstGeom prst="rect">
            <a:avLst/>
          </a:prstGeom>
        </p:spPr>
        <p:txBody>
          <a:bodyPr lIns="91439" tIns="45719" rIns="91439" bIns="45719">
            <a:noAutofit/>
          </a:bodyPr>
          <a:lstStyle/>
          <a:p>
            <a:pPr lvl="0"/>
            <a:endParaRPr noProof="0">
              <a:sym typeface="Helvetica Neue Thin"/>
            </a:endParaRPr>
          </a:p>
        </p:txBody>
      </p:sp>
      <p:sp>
        <p:nvSpPr>
          <p:cNvPr id="168" name="Circle"/>
          <p:cNvSpPr>
            <a:spLocks noGrp="1"/>
          </p:cNvSpPr>
          <p:nvPr>
            <p:ph type="body" sz="quarter" idx="14"/>
          </p:nvPr>
        </p:nvSpPr>
        <p:spPr>
          <a:xfrm>
            <a:off x="1374663" y="1431551"/>
            <a:ext cx="966715" cy="966715"/>
          </a:xfrm>
          <a:prstGeom prst="ellipse">
            <a:avLst/>
          </a:prstGeom>
          <a:solidFill>
            <a:srgbClr val="77DEC8">
              <a:alpha val="65474"/>
            </a:srgbClr>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169" name="Circle"/>
          <p:cNvSpPr>
            <a:spLocks noGrp="1"/>
          </p:cNvSpPr>
          <p:nvPr>
            <p:ph type="body" sz="quarter" idx="15"/>
          </p:nvPr>
        </p:nvSpPr>
        <p:spPr>
          <a:xfrm>
            <a:off x="4594778" y="4493235"/>
            <a:ext cx="246498" cy="246498"/>
          </a:xfrm>
          <a:prstGeom prst="ellipse">
            <a:avLst/>
          </a:prstGeom>
          <a:solidFill>
            <a:srgbClr val="77DEC8">
              <a:alpha val="65474"/>
            </a:srgbClr>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170" name="Shape"/>
          <p:cNvSpPr>
            <a:spLocks noGrp="1"/>
          </p:cNvSpPr>
          <p:nvPr>
            <p:ph type="body" sz="quarter" idx="16"/>
          </p:nvPr>
        </p:nvSpPr>
        <p:spPr>
          <a:xfrm>
            <a:off x="1370275" y="4090199"/>
            <a:ext cx="1170251" cy="13314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87"/>
                </a:lnTo>
                <a:lnTo>
                  <a:pt x="16311" y="21600"/>
                </a:lnTo>
                <a:lnTo>
                  <a:pt x="8963" y="11573"/>
                </a:lnTo>
                <a:lnTo>
                  <a:pt x="21600" y="0"/>
                </a:lnTo>
                <a:close/>
              </a:path>
            </a:pathLst>
          </a:cu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71" name="Line"/>
          <p:cNvSpPr>
            <a:spLocks noGrp="1"/>
          </p:cNvSpPr>
          <p:nvPr>
            <p:ph type="body" sz="quarter" idx="17"/>
          </p:nvPr>
        </p:nvSpPr>
        <p:spPr>
          <a:xfrm>
            <a:off x="1377109" y="4662807"/>
            <a:ext cx="485077" cy="142515"/>
          </a:xfrm>
          <a:prstGeom prst="line">
            <a:avLst/>
          </a:pr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72" name="Line"/>
          <p:cNvSpPr>
            <a:spLocks noGrp="1"/>
          </p:cNvSpPr>
          <p:nvPr>
            <p:ph type="body" sz="quarter" idx="18"/>
          </p:nvPr>
        </p:nvSpPr>
        <p:spPr>
          <a:xfrm flipH="1">
            <a:off x="2246867" y="4094569"/>
            <a:ext cx="288905" cy="1318064"/>
          </a:xfrm>
          <a:prstGeom prst="line">
            <a:avLst/>
          </a:prstGeom>
          <a:ln w="254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73" name="Circle"/>
          <p:cNvSpPr>
            <a:spLocks noGrp="1"/>
          </p:cNvSpPr>
          <p:nvPr>
            <p:ph type="body" sz="quarter" idx="19"/>
          </p:nvPr>
        </p:nvSpPr>
        <p:spPr>
          <a:xfrm>
            <a:off x="5281262" y="1646881"/>
            <a:ext cx="324819" cy="324819"/>
          </a:xfrm>
          <a:prstGeom prst="ellipse">
            <a:avLst/>
          </a:prstGeom>
          <a:solidFill>
            <a:srgbClr val="77DEC8">
              <a:alpha val="65474"/>
            </a:srgbClr>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174" name="Shape"/>
          <p:cNvSpPr>
            <a:spLocks noGrp="1"/>
          </p:cNvSpPr>
          <p:nvPr>
            <p:ph type="body" sz="quarter" idx="20"/>
          </p:nvPr>
        </p:nvSpPr>
        <p:spPr>
          <a:xfrm rot="16232877">
            <a:off x="5070977" y="1702244"/>
            <a:ext cx="440328" cy="5058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87"/>
                </a:lnTo>
                <a:lnTo>
                  <a:pt x="16311" y="21600"/>
                </a:lnTo>
                <a:lnTo>
                  <a:pt x="8963" y="11573"/>
                </a:lnTo>
                <a:lnTo>
                  <a:pt x="21600" y="0"/>
                </a:lnTo>
                <a:close/>
              </a:path>
            </a:pathLst>
          </a:cu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75" name="Line"/>
          <p:cNvSpPr>
            <a:spLocks noGrp="1"/>
          </p:cNvSpPr>
          <p:nvPr>
            <p:ph type="body" sz="quarter" idx="21"/>
          </p:nvPr>
        </p:nvSpPr>
        <p:spPr>
          <a:xfrm flipV="1">
            <a:off x="5253685" y="1990405"/>
            <a:ext cx="55886" cy="181993"/>
          </a:xfrm>
          <a:prstGeom prst="line">
            <a:avLst/>
          </a:pr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76" name="Line"/>
          <p:cNvSpPr>
            <a:spLocks noGrp="1"/>
          </p:cNvSpPr>
          <p:nvPr>
            <p:ph type="body" sz="quarter" idx="22"/>
          </p:nvPr>
        </p:nvSpPr>
        <p:spPr>
          <a:xfrm>
            <a:off x="5041989" y="1734386"/>
            <a:ext cx="499676" cy="113490"/>
          </a:xfrm>
          <a:prstGeom prst="line">
            <a:avLst/>
          </a:pr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177" name="Slide #"/>
          <p:cNvSpPr txBox="1">
            <a:spLocks noGrp="1"/>
          </p:cNvSpPr>
          <p:nvPr>
            <p:ph type="body" sz="quarter" idx="23"/>
          </p:nvPr>
        </p:nvSpPr>
        <p:spPr>
          <a:xfrm>
            <a:off x="8707143" y="6628164"/>
            <a:ext cx="2500791"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178" name="Presentation name"/>
          <p:cNvSpPr txBox="1">
            <a:spLocks noGrp="1"/>
          </p:cNvSpPr>
          <p:nvPr>
            <p:ph type="body" sz="quarter" idx="24"/>
          </p:nvPr>
        </p:nvSpPr>
        <p:spPr>
          <a:xfrm>
            <a:off x="636684" y="6628164"/>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180" name="Title Text"/>
          <p:cNvSpPr txBox="1">
            <a:spLocks noGrp="1"/>
          </p:cNvSpPr>
          <p:nvPr>
            <p:ph type="title"/>
          </p:nvPr>
        </p:nvSpPr>
        <p:spPr>
          <a:xfrm>
            <a:off x="2807767" y="2887873"/>
            <a:ext cx="4634075" cy="1160750"/>
          </a:xfrm>
          <a:prstGeom prst="rect">
            <a:avLst/>
          </a:prstGeom>
        </p:spPr>
        <p:txBody>
          <a:bodyPr/>
          <a:lstStyle/>
          <a:p>
            <a:r>
              <a:t>Title Text</a:t>
            </a:r>
          </a:p>
        </p:txBody>
      </p:sp>
      <p:sp>
        <p:nvSpPr>
          <p:cNvPr id="181" name="Body Level One…"/>
          <p:cNvSpPr txBox="1">
            <a:spLocks noGrp="1"/>
          </p:cNvSpPr>
          <p:nvPr>
            <p:ph type="body" sz="quarter" idx="1"/>
          </p:nvPr>
        </p:nvSpPr>
        <p:spPr>
          <a:xfrm>
            <a:off x="5506026" y="4529012"/>
            <a:ext cx="5311799" cy="15600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 name="Slide Number">
            <a:extLst>
              <a:ext uri="{FF2B5EF4-FFF2-40B4-BE49-F238E27FC236}">
                <a16:creationId xmlns:a16="http://schemas.microsoft.com/office/drawing/2014/main" id="{0F143B2F-BD00-4ECD-93F7-FBC4C0DCCAD6}"/>
              </a:ext>
            </a:extLst>
          </p:cNvPr>
          <p:cNvSpPr txBox="1">
            <a:spLocks noGrp="1"/>
          </p:cNvSpPr>
          <p:nvPr>
            <p:ph type="sldNum" sz="quarter" idx="25"/>
          </p:nvPr>
        </p:nvSpPr>
        <p:spPr>
          <a:xfrm>
            <a:off x="11134725" y="6610350"/>
            <a:ext cx="390525" cy="385763"/>
          </a:xfrm>
        </p:spPr>
        <p:txBody>
          <a:bodyPr/>
          <a:lstStyle>
            <a:lvl1pPr>
              <a:defRPr/>
            </a:lvl1pPr>
          </a:lstStyle>
          <a:p>
            <a:pPr>
              <a:defRPr/>
            </a:pPr>
            <a:fld id="{CD3592A6-D7A5-47CB-BDA0-28034B94D4F8}" type="slidenum">
              <a:rPr/>
              <a:pPr>
                <a:defRPr/>
              </a:pPr>
              <a:t>‹#›</a:t>
            </a:fld>
            <a:endParaRPr/>
          </a:p>
        </p:txBody>
      </p:sp>
    </p:spTree>
    <p:extLst>
      <p:ext uri="{BB962C8B-B14F-4D97-AF65-F5344CB8AC3E}">
        <p14:creationId xmlns:p14="http://schemas.microsoft.com/office/powerpoint/2010/main" val="8375929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261ACA1-FC92-448E-A130-4051FD05168E}"/>
              </a:ext>
            </a:extLst>
          </p:cNvPr>
          <p:cNvSpPr>
            <a:spLocks noGrp="1"/>
          </p:cNvSpPr>
          <p:nvPr>
            <p:ph type="dt" sz="half" idx="10"/>
          </p:nvPr>
        </p:nvSpPr>
        <p:spPr/>
        <p:txBody>
          <a:bodyPr/>
          <a:lstStyle>
            <a:lvl1pPr>
              <a:defRPr/>
            </a:lvl1pPr>
          </a:lstStyle>
          <a:p>
            <a:pPr>
              <a:defRPr/>
            </a:pPr>
            <a:fld id="{570E520F-B931-4733-9E44-56A634578BF1}" type="datetimeFigureOut">
              <a:rPr lang="en-US"/>
              <a:pPr>
                <a:defRPr/>
              </a:pPr>
              <a:t>4/22/2021</a:t>
            </a:fld>
            <a:endParaRPr lang="en-US"/>
          </a:p>
        </p:txBody>
      </p:sp>
      <p:sp>
        <p:nvSpPr>
          <p:cNvPr id="6" name="Footer Placeholder 5">
            <a:extLst>
              <a:ext uri="{FF2B5EF4-FFF2-40B4-BE49-F238E27FC236}">
                <a16:creationId xmlns:a16="http://schemas.microsoft.com/office/drawing/2014/main" id="{D65174FE-EA50-4DDF-A531-6C2B4AFE15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7DE4CF0-CCCF-4F56-A77B-61BFDDBB0FDC}"/>
              </a:ext>
            </a:extLst>
          </p:cNvPr>
          <p:cNvSpPr>
            <a:spLocks noGrp="1"/>
          </p:cNvSpPr>
          <p:nvPr>
            <p:ph type="sldNum" sz="quarter" idx="12"/>
          </p:nvPr>
        </p:nvSpPr>
        <p:spPr/>
        <p:txBody>
          <a:bodyPr/>
          <a:lstStyle>
            <a:lvl1pPr>
              <a:defRPr/>
            </a:lvl1pPr>
          </a:lstStyle>
          <a:p>
            <a:pPr>
              <a:defRPr/>
            </a:pPr>
            <a:fld id="{7A963A1F-2985-475C-9052-71A2026135AC}" type="slidenum">
              <a:rPr lang="en-US"/>
              <a:pPr>
                <a:defRPr/>
              </a:pPr>
              <a:t>‹#›</a:t>
            </a:fld>
            <a:endParaRPr lang="en-US"/>
          </a:p>
        </p:txBody>
      </p:sp>
    </p:spTree>
    <p:extLst>
      <p:ext uri="{BB962C8B-B14F-4D97-AF65-F5344CB8AC3E}">
        <p14:creationId xmlns:p14="http://schemas.microsoft.com/office/powerpoint/2010/main" val="1856973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Representative">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34AAA947-A7E9-4EB7-9FCB-3D150A0221FC}"/>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8" name="Presentation name">
            <a:extLst>
              <a:ext uri="{FF2B5EF4-FFF2-40B4-BE49-F238E27FC236}">
                <a16:creationId xmlns:a16="http://schemas.microsoft.com/office/drawing/2014/main" id="{1843E205-CD74-4F2C-A405-F96D84DAC039}"/>
              </a:ext>
            </a:extLst>
          </p:cNvPr>
          <p:cNvSpPr txBox="1">
            <a:spLocks noChangeArrowheads="1"/>
          </p:cNvSpPr>
          <p:nvPr/>
        </p:nvSpPr>
        <p:spPr bwMode="auto">
          <a:xfrm>
            <a:off x="636588" y="6586538"/>
            <a:ext cx="2706687"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0" tIns="0" rIns="0" bIns="0"/>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900">
                <a:latin typeface="Helvetica Neue"/>
              </a:rPr>
              <a:t>Presentation name</a:t>
            </a:r>
          </a:p>
        </p:txBody>
      </p:sp>
      <p:sp>
        <p:nvSpPr>
          <p:cNvPr id="189" name="Image"/>
          <p:cNvSpPr>
            <a:spLocks noGrp="1"/>
          </p:cNvSpPr>
          <p:nvPr>
            <p:ph type="pic" sz="half" idx="13"/>
          </p:nvPr>
        </p:nvSpPr>
        <p:spPr>
          <a:xfrm>
            <a:off x="333249" y="301923"/>
            <a:ext cx="4859027" cy="6254108"/>
          </a:xfrm>
          <a:prstGeom prst="rect">
            <a:avLst/>
          </a:prstGeom>
        </p:spPr>
        <p:txBody>
          <a:bodyPr lIns="91439" tIns="45719" rIns="91439" bIns="45719">
            <a:noAutofit/>
          </a:bodyPr>
          <a:lstStyle/>
          <a:p>
            <a:pPr lvl="0"/>
            <a:endParaRPr noProof="0">
              <a:sym typeface="Helvetica Neue Thin"/>
            </a:endParaRPr>
          </a:p>
        </p:txBody>
      </p:sp>
      <p:sp>
        <p:nvSpPr>
          <p:cNvPr id="190" name="Slide #"/>
          <p:cNvSpPr txBox="1">
            <a:spLocks noGrp="1"/>
          </p:cNvSpPr>
          <p:nvPr>
            <p:ph type="body" sz="quarter" idx="14"/>
          </p:nvPr>
        </p:nvSpPr>
        <p:spPr>
          <a:xfrm>
            <a:off x="8707143" y="6581888"/>
            <a:ext cx="2500791"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191" name="Presentation name"/>
          <p:cNvSpPr txBox="1">
            <a:spLocks noGrp="1"/>
          </p:cNvSpPr>
          <p:nvPr>
            <p:ph type="body" sz="quarter" idx="15"/>
          </p:nvPr>
        </p:nvSpPr>
        <p:spPr>
          <a:xfrm>
            <a:off x="1856775" y="6581888"/>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193" name="Body Level One…"/>
          <p:cNvSpPr txBox="1">
            <a:spLocks noGrp="1"/>
          </p:cNvSpPr>
          <p:nvPr>
            <p:ph type="body" sz="half" idx="1"/>
          </p:nvPr>
        </p:nvSpPr>
        <p:spPr>
          <a:xfrm>
            <a:off x="5720696" y="1725543"/>
            <a:ext cx="4218129" cy="430537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4" name="Title Text"/>
          <p:cNvSpPr txBox="1">
            <a:spLocks noGrp="1"/>
          </p:cNvSpPr>
          <p:nvPr>
            <p:ph type="title"/>
          </p:nvPr>
        </p:nvSpPr>
        <p:spPr>
          <a:xfrm>
            <a:off x="5721271" y="628683"/>
            <a:ext cx="5027091" cy="877854"/>
          </a:xfrm>
          <a:prstGeom prst="rect">
            <a:avLst/>
          </a:prstGeom>
        </p:spPr>
        <p:txBody>
          <a:bodyPr/>
          <a:lstStyle>
            <a:lvl1pPr algn="l"/>
          </a:lstStyle>
          <a:p>
            <a:r>
              <a:t>Title Text</a:t>
            </a:r>
          </a:p>
        </p:txBody>
      </p:sp>
      <p:sp>
        <p:nvSpPr>
          <p:cNvPr id="9" name="Slide Number">
            <a:extLst>
              <a:ext uri="{FF2B5EF4-FFF2-40B4-BE49-F238E27FC236}">
                <a16:creationId xmlns:a16="http://schemas.microsoft.com/office/drawing/2014/main" id="{CDBB3931-CE7B-4FCE-A2F9-B18F3789DB5C}"/>
              </a:ext>
            </a:extLst>
          </p:cNvPr>
          <p:cNvSpPr txBox="1">
            <a:spLocks noGrp="1"/>
          </p:cNvSpPr>
          <p:nvPr>
            <p:ph type="sldNum" sz="quarter" idx="16"/>
          </p:nvPr>
        </p:nvSpPr>
        <p:spPr>
          <a:xfrm>
            <a:off x="11134725" y="6554788"/>
            <a:ext cx="390525" cy="385762"/>
          </a:xfrm>
        </p:spPr>
        <p:txBody>
          <a:bodyPr/>
          <a:lstStyle>
            <a:lvl1pPr>
              <a:defRPr/>
            </a:lvl1pPr>
          </a:lstStyle>
          <a:p>
            <a:pPr>
              <a:defRPr/>
            </a:pPr>
            <a:fld id="{FEC0075E-23B7-4D8D-BAB0-E801A34C0A49}" type="slidenum">
              <a:rPr/>
              <a:pPr>
                <a:defRPr/>
              </a:pPr>
              <a:t>‹#›</a:t>
            </a:fld>
            <a:endParaRPr/>
          </a:p>
        </p:txBody>
      </p:sp>
    </p:spTree>
    <p:extLst>
      <p:ext uri="{BB962C8B-B14F-4D97-AF65-F5344CB8AC3E}">
        <p14:creationId xmlns:p14="http://schemas.microsoft.com/office/powerpoint/2010/main" val="219242193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Section Slide 2">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7AEB8DE-2B6A-4290-B7C1-146D78955E37}"/>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203" name="Image"/>
          <p:cNvSpPr>
            <a:spLocks noGrp="1"/>
          </p:cNvSpPr>
          <p:nvPr>
            <p:ph type="pic" idx="13"/>
          </p:nvPr>
        </p:nvSpPr>
        <p:spPr>
          <a:xfrm>
            <a:off x="334989" y="309257"/>
            <a:ext cx="11522023" cy="3484124"/>
          </a:xfrm>
          <a:prstGeom prst="rect">
            <a:avLst/>
          </a:prstGeom>
        </p:spPr>
        <p:txBody>
          <a:bodyPr lIns="91439" tIns="45719" rIns="91439" bIns="45719">
            <a:noAutofit/>
          </a:bodyPr>
          <a:lstStyle/>
          <a:p>
            <a:pPr lvl="0"/>
            <a:endParaRPr noProof="0">
              <a:sym typeface="Helvetica Neue Thin"/>
            </a:endParaRPr>
          </a:p>
        </p:txBody>
      </p:sp>
      <p:sp>
        <p:nvSpPr>
          <p:cNvPr id="204" name="Triangle"/>
          <p:cNvSpPr>
            <a:spLocks noGrp="1"/>
          </p:cNvSpPr>
          <p:nvPr>
            <p:ph type="body" sz="quarter" idx="14"/>
          </p:nvPr>
        </p:nvSpPr>
        <p:spPr>
          <a:xfrm rot="15859523">
            <a:off x="9828984" y="402091"/>
            <a:ext cx="1581919" cy="1487697"/>
          </a:xfrm>
          <a:custGeom>
            <a:avLst/>
            <a:gdLst/>
            <a:ahLst/>
            <a:cxnLst>
              <a:cxn ang="0">
                <a:pos x="wd2" y="hd2"/>
              </a:cxn>
              <a:cxn ang="5400000">
                <a:pos x="wd2" y="hd2"/>
              </a:cxn>
              <a:cxn ang="10800000">
                <a:pos x="wd2" y="hd2"/>
              </a:cxn>
              <a:cxn ang="16200000">
                <a:pos x="wd2" y="hd2"/>
              </a:cxn>
            </a:cxnLst>
            <a:rect l="0" t="0" r="r" b="b"/>
            <a:pathLst>
              <a:path w="21600" h="21600" extrusionOk="0">
                <a:moveTo>
                  <a:pt x="202" y="3958"/>
                </a:moveTo>
                <a:lnTo>
                  <a:pt x="0" y="21600"/>
                </a:lnTo>
                <a:lnTo>
                  <a:pt x="21600" y="0"/>
                </a:lnTo>
                <a:lnTo>
                  <a:pt x="202" y="3958"/>
                </a:lnTo>
                <a:close/>
              </a:path>
            </a:pathLst>
          </a:custGeom>
          <a:solidFill>
            <a:srgbClr val="77DEC8">
              <a:alpha val="56747"/>
            </a:srgbClr>
          </a:solidFill>
          <a:ln w="12700"/>
        </p:spPr>
        <p:txBody>
          <a:bodyPr anchor="ctr">
            <a:noAutofit/>
          </a:bodyPr>
          <a:lstStyle>
            <a:lvl1pPr algn="ctr" defTabSz="410766">
              <a:lnSpc>
                <a:spcPct val="100000"/>
              </a:lnSpc>
              <a:defRPr sz="3000" b="1" spc="0">
                <a:solidFill>
                  <a:srgbClr val="000000"/>
                </a:solidFill>
                <a:latin typeface="Helvetica"/>
                <a:cs typeface="Helvetica"/>
                <a:sym typeface="Helvetica"/>
              </a:defRPr>
            </a:lvl1pPr>
          </a:lstStyle>
          <a:p>
            <a:endParaRPr/>
          </a:p>
        </p:txBody>
      </p:sp>
      <p:sp>
        <p:nvSpPr>
          <p:cNvPr id="205" name="#02"/>
          <p:cNvSpPr txBox="1">
            <a:spLocks noGrp="1"/>
          </p:cNvSpPr>
          <p:nvPr>
            <p:ph type="body" sz="quarter" idx="15"/>
          </p:nvPr>
        </p:nvSpPr>
        <p:spPr>
          <a:xfrm>
            <a:off x="10271088" y="1160418"/>
            <a:ext cx="1312478" cy="1332343"/>
          </a:xfrm>
          <a:prstGeom prst="rect">
            <a:avLst/>
          </a:prstGeom>
        </p:spPr>
        <p:txBody>
          <a:bodyPr lIns="0" tIns="0" rIns="0" bIns="0">
            <a:noAutofit/>
          </a:bodyPr>
          <a:lstStyle>
            <a:lvl1pPr>
              <a:lnSpc>
                <a:spcPct val="80000"/>
              </a:lnSpc>
              <a:spcBef>
                <a:spcPts val="750"/>
              </a:spcBef>
              <a:defRPr sz="4900" b="1" cap="all" spc="0">
                <a:solidFill>
                  <a:srgbClr val="FFFFFF"/>
                </a:solidFill>
                <a:latin typeface="+mn-lt"/>
                <a:ea typeface="+mn-ea"/>
                <a:cs typeface="+mn-cs"/>
                <a:sym typeface="Helvetica Neue"/>
              </a:defRPr>
            </a:lvl1pPr>
          </a:lstStyle>
          <a:p>
            <a:r>
              <a:t>#02</a:t>
            </a:r>
          </a:p>
        </p:txBody>
      </p:sp>
      <p:sp>
        <p:nvSpPr>
          <p:cNvPr id="206" name="Slide #"/>
          <p:cNvSpPr txBox="1">
            <a:spLocks noGrp="1"/>
          </p:cNvSpPr>
          <p:nvPr>
            <p:ph type="body" sz="quarter" idx="16"/>
          </p:nvPr>
        </p:nvSpPr>
        <p:spPr>
          <a:xfrm>
            <a:off x="8706891" y="6637419"/>
            <a:ext cx="2500790"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207" name="Presentation name"/>
          <p:cNvSpPr txBox="1">
            <a:spLocks noGrp="1"/>
          </p:cNvSpPr>
          <p:nvPr>
            <p:ph type="body" sz="quarter" idx="17"/>
          </p:nvPr>
        </p:nvSpPr>
        <p:spPr>
          <a:xfrm>
            <a:off x="636433" y="6637419"/>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209" name="Title Text"/>
          <p:cNvSpPr txBox="1">
            <a:spLocks noGrp="1"/>
          </p:cNvSpPr>
          <p:nvPr>
            <p:ph type="title"/>
          </p:nvPr>
        </p:nvSpPr>
        <p:spPr>
          <a:xfrm>
            <a:off x="2506578" y="4148427"/>
            <a:ext cx="7178844" cy="877854"/>
          </a:xfrm>
          <a:prstGeom prst="rect">
            <a:avLst/>
          </a:prstGeom>
        </p:spPr>
        <p:txBody>
          <a:bodyPr/>
          <a:lstStyle/>
          <a:p>
            <a:r>
              <a:t>Title Text</a:t>
            </a:r>
          </a:p>
        </p:txBody>
      </p:sp>
      <p:sp>
        <p:nvSpPr>
          <p:cNvPr id="210" name="Body Level One…"/>
          <p:cNvSpPr txBox="1">
            <a:spLocks noGrp="1"/>
          </p:cNvSpPr>
          <p:nvPr>
            <p:ph type="body" sz="quarter" idx="1"/>
          </p:nvPr>
        </p:nvSpPr>
        <p:spPr>
          <a:xfrm>
            <a:off x="3282304" y="5128508"/>
            <a:ext cx="5627392" cy="8565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 name="Slide Number">
            <a:extLst>
              <a:ext uri="{FF2B5EF4-FFF2-40B4-BE49-F238E27FC236}">
                <a16:creationId xmlns:a16="http://schemas.microsoft.com/office/drawing/2014/main" id="{28328C29-AE61-448D-B29B-E273DBB4FE2D}"/>
              </a:ext>
            </a:extLst>
          </p:cNvPr>
          <p:cNvSpPr txBox="1">
            <a:spLocks noGrp="1"/>
          </p:cNvSpPr>
          <p:nvPr>
            <p:ph type="sldNum" sz="quarter" idx="18"/>
          </p:nvPr>
        </p:nvSpPr>
        <p:spPr>
          <a:xfrm>
            <a:off x="11134725" y="6615113"/>
            <a:ext cx="388938" cy="385762"/>
          </a:xfrm>
        </p:spPr>
        <p:txBody>
          <a:bodyPr/>
          <a:lstStyle>
            <a:lvl1pPr>
              <a:defRPr/>
            </a:lvl1pPr>
          </a:lstStyle>
          <a:p>
            <a:pPr>
              <a:defRPr/>
            </a:pPr>
            <a:fld id="{A3381B77-5A5D-41CD-A6B8-3C170D955571}" type="slidenum">
              <a:rPr/>
              <a:pPr>
                <a:defRPr/>
              </a:pPr>
              <a:t>‹#›</a:t>
            </a:fld>
            <a:endParaRPr/>
          </a:p>
        </p:txBody>
      </p:sp>
    </p:spTree>
    <p:extLst>
      <p:ext uri="{BB962C8B-B14F-4D97-AF65-F5344CB8AC3E}">
        <p14:creationId xmlns:p14="http://schemas.microsoft.com/office/powerpoint/2010/main" val="49590209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Contacts">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04BD2B26-9F99-48EA-A640-D1DAB8B24A7B}"/>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218" name="Rectangle"/>
          <p:cNvSpPr>
            <a:spLocks noGrp="1"/>
          </p:cNvSpPr>
          <p:nvPr>
            <p:ph type="body" idx="13"/>
          </p:nvPr>
        </p:nvSpPr>
        <p:spPr>
          <a:xfrm>
            <a:off x="333869" y="293982"/>
            <a:ext cx="5335222" cy="6270036"/>
          </a:xfrm>
          <a:prstGeom prst="rect">
            <a:avLst/>
          </a:prstGeom>
          <a:solidFill>
            <a:srgbClr val="77DEC8"/>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219" name="coffee-cup-table-morning-2.jpg"/>
          <p:cNvSpPr>
            <a:spLocks noGrp="1"/>
          </p:cNvSpPr>
          <p:nvPr>
            <p:ph type="pic" idx="14"/>
          </p:nvPr>
        </p:nvSpPr>
        <p:spPr>
          <a:xfrm>
            <a:off x="317296" y="293985"/>
            <a:ext cx="5353386" cy="6270088"/>
          </a:xfrm>
          <a:prstGeom prst="rect">
            <a:avLst/>
          </a:prstGeom>
        </p:spPr>
        <p:txBody>
          <a:bodyPr lIns="91439" tIns="45719" rIns="91439" bIns="45719">
            <a:noAutofit/>
          </a:bodyPr>
          <a:lstStyle/>
          <a:p>
            <a:pPr lvl="0"/>
            <a:endParaRPr noProof="0">
              <a:sym typeface="Helvetica Neue Thin"/>
            </a:endParaRPr>
          </a:p>
        </p:txBody>
      </p:sp>
      <p:sp>
        <p:nvSpPr>
          <p:cNvPr id="220" name="Shape"/>
          <p:cNvSpPr>
            <a:spLocks noGrp="1"/>
          </p:cNvSpPr>
          <p:nvPr>
            <p:ph type="body" sz="quarter" idx="15"/>
          </p:nvPr>
        </p:nvSpPr>
        <p:spPr>
          <a:xfrm rot="17594956">
            <a:off x="667017" y="5371700"/>
            <a:ext cx="1152940" cy="1047933"/>
          </a:xfrm>
          <a:custGeom>
            <a:avLst/>
            <a:gdLst/>
            <a:ahLst/>
            <a:cxnLst>
              <a:cxn ang="0">
                <a:pos x="wd2" y="hd2"/>
              </a:cxn>
              <a:cxn ang="5400000">
                <a:pos x="wd2" y="hd2"/>
              </a:cxn>
              <a:cxn ang="10800000">
                <a:pos x="wd2" y="hd2"/>
              </a:cxn>
              <a:cxn ang="16200000">
                <a:pos x="wd2" y="hd2"/>
              </a:cxn>
            </a:cxnLst>
            <a:rect l="0" t="0" r="r" b="b"/>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a:solidFill>
            <a:srgbClr val="F4F4F4"/>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221" name="Contact us"/>
          <p:cNvSpPr txBox="1">
            <a:spLocks noGrp="1"/>
          </p:cNvSpPr>
          <p:nvPr>
            <p:ph type="body" sz="quarter" idx="16"/>
          </p:nvPr>
        </p:nvSpPr>
        <p:spPr>
          <a:xfrm>
            <a:off x="1193027" y="4675379"/>
            <a:ext cx="3232016" cy="1428425"/>
          </a:xfrm>
          <a:prstGeom prst="rect">
            <a:avLst/>
          </a:prstGeom>
        </p:spPr>
        <p:txBody>
          <a:bodyPr lIns="0" tIns="0" rIns="0" bIns="0" anchor="ctr">
            <a:noAutofit/>
          </a:bodyPr>
          <a:lstStyle>
            <a:lvl1pPr>
              <a:lnSpc>
                <a:spcPct val="80000"/>
              </a:lnSpc>
              <a:spcBef>
                <a:spcPts val="750"/>
              </a:spcBef>
              <a:defRPr sz="4900" b="1" cap="all" spc="0">
                <a:solidFill>
                  <a:srgbClr val="FFFFFF"/>
                </a:solidFill>
                <a:latin typeface="+mn-lt"/>
                <a:ea typeface="+mn-ea"/>
                <a:cs typeface="+mn-cs"/>
                <a:sym typeface="Helvetica Neue"/>
              </a:defRPr>
            </a:lvl1pPr>
          </a:lstStyle>
          <a:p>
            <a:r>
              <a:t>Contact us</a:t>
            </a:r>
          </a:p>
        </p:txBody>
      </p:sp>
      <p:sp>
        <p:nvSpPr>
          <p:cNvPr id="222" name="Shape"/>
          <p:cNvSpPr>
            <a:spLocks noGrp="1"/>
          </p:cNvSpPr>
          <p:nvPr>
            <p:ph type="body" sz="quarter" idx="17"/>
          </p:nvPr>
        </p:nvSpPr>
        <p:spPr>
          <a:xfrm rot="20503425">
            <a:off x="3935864" y="4011918"/>
            <a:ext cx="672608" cy="611348"/>
          </a:xfrm>
          <a:custGeom>
            <a:avLst/>
            <a:gdLst/>
            <a:ahLst/>
            <a:cxnLst>
              <a:cxn ang="0">
                <a:pos x="wd2" y="hd2"/>
              </a:cxn>
              <a:cxn ang="5400000">
                <a:pos x="wd2" y="hd2"/>
              </a:cxn>
              <a:cxn ang="10800000">
                <a:pos x="wd2" y="hd2"/>
              </a:cxn>
              <a:cxn ang="16200000">
                <a:pos x="wd2" y="hd2"/>
              </a:cxn>
            </a:cxnLst>
            <a:rect l="0" t="0" r="r" b="b"/>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a:solidFill>
            <a:srgbClr val="F4F4F4"/>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223" name="Shape"/>
          <p:cNvSpPr>
            <a:spLocks noGrp="1"/>
          </p:cNvSpPr>
          <p:nvPr>
            <p:ph type="body" sz="quarter" idx="18"/>
          </p:nvPr>
        </p:nvSpPr>
        <p:spPr>
          <a:xfrm>
            <a:off x="6360654" y="4123681"/>
            <a:ext cx="216291" cy="289308"/>
          </a:xfrm>
          <a:custGeom>
            <a:avLst/>
            <a:gdLst/>
            <a:ahLst/>
            <a:cxnLst>
              <a:cxn ang="0">
                <a:pos x="wd2" y="hd2"/>
              </a:cxn>
              <a:cxn ang="5400000">
                <a:pos x="wd2" y="hd2"/>
              </a:cxn>
              <a:cxn ang="10800000">
                <a:pos x="wd2" y="hd2"/>
              </a:cxn>
              <a:cxn ang="16200000">
                <a:pos x="wd2" y="hd2"/>
              </a:cxn>
            </a:cxnLst>
            <a:rect l="0" t="0" r="r" b="b"/>
            <a:pathLst>
              <a:path w="20348" h="21600" extrusionOk="0">
                <a:moveTo>
                  <a:pt x="10116" y="0"/>
                </a:moveTo>
                <a:cubicBezTo>
                  <a:pt x="5431" y="66"/>
                  <a:pt x="1495" y="2373"/>
                  <a:pt x="235" y="6558"/>
                </a:cubicBezTo>
                <a:cubicBezTo>
                  <a:pt x="-626" y="9416"/>
                  <a:pt x="1111" y="11681"/>
                  <a:pt x="1737" y="12566"/>
                </a:cubicBezTo>
                <a:cubicBezTo>
                  <a:pt x="3827" y="15515"/>
                  <a:pt x="9526" y="21167"/>
                  <a:pt x="10174" y="21600"/>
                </a:cubicBezTo>
                <a:cubicBezTo>
                  <a:pt x="10822" y="21167"/>
                  <a:pt x="16521" y="15515"/>
                  <a:pt x="18611" y="12566"/>
                </a:cubicBezTo>
                <a:cubicBezTo>
                  <a:pt x="19237" y="11681"/>
                  <a:pt x="20974" y="9416"/>
                  <a:pt x="20113" y="6558"/>
                </a:cubicBezTo>
                <a:cubicBezTo>
                  <a:pt x="18853" y="2373"/>
                  <a:pt x="14859" y="66"/>
                  <a:pt x="10174" y="0"/>
                </a:cubicBezTo>
                <a:lnTo>
                  <a:pt x="10116" y="0"/>
                </a:lnTo>
                <a:close/>
                <a:moveTo>
                  <a:pt x="10174" y="3623"/>
                </a:moveTo>
                <a:cubicBezTo>
                  <a:pt x="11515" y="3623"/>
                  <a:pt x="12849" y="4049"/>
                  <a:pt x="13872" y="4861"/>
                </a:cubicBezTo>
                <a:cubicBezTo>
                  <a:pt x="15919" y="6486"/>
                  <a:pt x="15919" y="9107"/>
                  <a:pt x="13872" y="10731"/>
                </a:cubicBezTo>
                <a:cubicBezTo>
                  <a:pt x="11825" y="12356"/>
                  <a:pt x="8523" y="12356"/>
                  <a:pt x="6476" y="10731"/>
                </a:cubicBezTo>
                <a:cubicBezTo>
                  <a:pt x="4429" y="9107"/>
                  <a:pt x="4429" y="6486"/>
                  <a:pt x="6476" y="4861"/>
                </a:cubicBezTo>
                <a:cubicBezTo>
                  <a:pt x="7499" y="4049"/>
                  <a:pt x="8833" y="3623"/>
                  <a:pt x="10174" y="3623"/>
                </a:cubicBezTo>
                <a:close/>
              </a:path>
            </a:pathLst>
          </a:custGeom>
          <a:solidFill>
            <a:srgbClr val="4C5C69"/>
          </a:solidFill>
        </p:spPr>
        <p:txBody>
          <a:bodyPr lIns="38100" tIns="38100" rIns="38100" bIns="38100" anchor="ctr">
            <a:noAutofit/>
          </a:bodyPr>
          <a:lstStyle>
            <a:lvl1pPr defTabSz="225000">
              <a:lnSpc>
                <a:spcPct val="120000"/>
              </a:lnSpc>
              <a:defRPr sz="500" spc="0">
                <a:solidFill>
                  <a:srgbClr val="404040"/>
                </a:solidFill>
                <a:latin typeface="Helvetica Neue Light"/>
                <a:sym typeface="Helvetica Neue Light"/>
              </a:defRPr>
            </a:lvl1pPr>
          </a:lstStyle>
          <a:p>
            <a:endParaRPr/>
          </a:p>
        </p:txBody>
      </p:sp>
      <p:sp>
        <p:nvSpPr>
          <p:cNvPr id="224" name="Work Street, Work City,…"/>
          <p:cNvSpPr txBox="1">
            <a:spLocks noGrp="1"/>
          </p:cNvSpPr>
          <p:nvPr>
            <p:ph type="body" sz="quarter" idx="19"/>
          </p:nvPr>
        </p:nvSpPr>
        <p:spPr>
          <a:xfrm>
            <a:off x="6853502" y="4070410"/>
            <a:ext cx="1814123" cy="395851"/>
          </a:xfrm>
          <a:prstGeom prst="rect">
            <a:avLst/>
          </a:prstGeom>
        </p:spPr>
        <p:txBody>
          <a:bodyPr lIns="0" tIns="0" rIns="0" bIns="0" anchor="ctr">
            <a:noAutofit/>
          </a:bodyPr>
          <a:lstStyle>
            <a:lvl1pPr defTabSz="225000">
              <a:lnSpc>
                <a:spcPct val="100000"/>
              </a:lnSpc>
              <a:defRPr spc="0"/>
            </a:lvl1pPr>
          </a:lstStyle>
          <a:p>
            <a:r>
              <a:t>Work Street, Work City, </a:t>
            </a:r>
          </a:p>
          <a:p>
            <a:r>
              <a:t>Work State, Work ZIP</a:t>
            </a:r>
          </a:p>
        </p:txBody>
      </p:sp>
      <p:sp>
        <p:nvSpPr>
          <p:cNvPr id="225" name="Shape"/>
          <p:cNvSpPr>
            <a:spLocks noGrp="1"/>
          </p:cNvSpPr>
          <p:nvPr>
            <p:ph type="body" sz="quarter" idx="20"/>
          </p:nvPr>
        </p:nvSpPr>
        <p:spPr>
          <a:xfrm>
            <a:off x="6377342" y="4912319"/>
            <a:ext cx="150616" cy="289308"/>
          </a:xfrm>
          <a:custGeom>
            <a:avLst/>
            <a:gdLst/>
            <a:ahLst/>
            <a:cxnLst>
              <a:cxn ang="0">
                <a:pos x="wd2" y="hd2"/>
              </a:cxn>
              <a:cxn ang="5400000">
                <a:pos x="wd2" y="hd2"/>
              </a:cxn>
              <a:cxn ang="10800000">
                <a:pos x="wd2" y="hd2"/>
              </a:cxn>
              <a:cxn ang="16200000">
                <a:pos x="wd2" y="hd2"/>
              </a:cxn>
            </a:cxnLst>
            <a:rect l="0" t="0" r="r" b="b"/>
            <a:pathLst>
              <a:path w="21600" h="21600" extrusionOk="0">
                <a:moveTo>
                  <a:pt x="18796" y="4104"/>
                </a:moveTo>
                <a:lnTo>
                  <a:pt x="2804" y="4104"/>
                </a:lnTo>
                <a:lnTo>
                  <a:pt x="2804" y="17604"/>
                </a:lnTo>
                <a:lnTo>
                  <a:pt x="18796" y="17604"/>
                </a:lnTo>
                <a:cubicBezTo>
                  <a:pt x="18796" y="17604"/>
                  <a:pt x="18796" y="4104"/>
                  <a:pt x="18796" y="4104"/>
                </a:cubicBezTo>
                <a:close/>
                <a:moveTo>
                  <a:pt x="14045" y="2025"/>
                </a:moveTo>
                <a:lnTo>
                  <a:pt x="7555" y="2025"/>
                </a:lnTo>
                <a:cubicBezTo>
                  <a:pt x="7196" y="2025"/>
                  <a:pt x="6906" y="2176"/>
                  <a:pt x="6906" y="2362"/>
                </a:cubicBezTo>
                <a:cubicBezTo>
                  <a:pt x="6906" y="2549"/>
                  <a:pt x="7196" y="2700"/>
                  <a:pt x="7555" y="2700"/>
                </a:cubicBezTo>
                <a:lnTo>
                  <a:pt x="14045" y="2700"/>
                </a:lnTo>
                <a:cubicBezTo>
                  <a:pt x="14404" y="2700"/>
                  <a:pt x="14694" y="2549"/>
                  <a:pt x="14694" y="2363"/>
                </a:cubicBezTo>
                <a:cubicBezTo>
                  <a:pt x="14694" y="2176"/>
                  <a:pt x="14404" y="2025"/>
                  <a:pt x="14045" y="2025"/>
                </a:cubicBezTo>
                <a:close/>
                <a:moveTo>
                  <a:pt x="10800" y="20250"/>
                </a:moveTo>
                <a:cubicBezTo>
                  <a:pt x="11875" y="20250"/>
                  <a:pt x="12747" y="19796"/>
                  <a:pt x="12747" y="19238"/>
                </a:cubicBezTo>
                <a:cubicBezTo>
                  <a:pt x="12747" y="18678"/>
                  <a:pt x="11875" y="18225"/>
                  <a:pt x="10800" y="18225"/>
                </a:cubicBezTo>
                <a:cubicBezTo>
                  <a:pt x="9725" y="18225"/>
                  <a:pt x="8853" y="18678"/>
                  <a:pt x="8853" y="19238"/>
                </a:cubicBezTo>
                <a:cubicBezTo>
                  <a:pt x="8853" y="19796"/>
                  <a:pt x="9725" y="20250"/>
                  <a:pt x="10800" y="20250"/>
                </a:cubicBezTo>
                <a:close/>
                <a:moveTo>
                  <a:pt x="19004" y="21600"/>
                </a:moveTo>
                <a:lnTo>
                  <a:pt x="2596" y="21600"/>
                </a:lnTo>
                <a:cubicBezTo>
                  <a:pt x="1162" y="21600"/>
                  <a:pt x="0" y="20996"/>
                  <a:pt x="0" y="20250"/>
                </a:cubicBezTo>
                <a:lnTo>
                  <a:pt x="0" y="1350"/>
                </a:lnTo>
                <a:cubicBezTo>
                  <a:pt x="0" y="604"/>
                  <a:pt x="1162" y="0"/>
                  <a:pt x="2596" y="0"/>
                </a:cubicBezTo>
                <a:lnTo>
                  <a:pt x="19004" y="0"/>
                </a:lnTo>
                <a:cubicBezTo>
                  <a:pt x="20438" y="0"/>
                  <a:pt x="21600" y="604"/>
                  <a:pt x="21600" y="1350"/>
                </a:cubicBezTo>
                <a:lnTo>
                  <a:pt x="21600" y="20250"/>
                </a:lnTo>
                <a:cubicBezTo>
                  <a:pt x="21600" y="20996"/>
                  <a:pt x="20438" y="21600"/>
                  <a:pt x="19004" y="21600"/>
                </a:cubicBezTo>
                <a:close/>
              </a:path>
            </a:pathLst>
          </a:custGeom>
          <a:solidFill>
            <a:srgbClr val="4C5C69"/>
          </a:solidFill>
        </p:spPr>
        <p:txBody>
          <a:bodyPr lIns="28575" tIns="28575" rIns="28575" bIns="28575" anchor="ctr">
            <a:noAutofit/>
          </a:bodyPr>
          <a:lstStyle>
            <a:lvl1pPr defTabSz="225000">
              <a:lnSpc>
                <a:spcPct val="120000"/>
              </a:lnSpc>
              <a:defRPr sz="500" spc="0">
                <a:solidFill>
                  <a:srgbClr val="404040"/>
                </a:solidFill>
                <a:latin typeface="Helvetica Neue Light"/>
                <a:sym typeface="Helvetica Neue Light"/>
              </a:defRPr>
            </a:lvl1pPr>
          </a:lstStyle>
          <a:p>
            <a:endParaRPr/>
          </a:p>
        </p:txBody>
      </p:sp>
      <p:sp>
        <p:nvSpPr>
          <p:cNvPr id="226" name="T  +312 345 678 90…"/>
          <p:cNvSpPr txBox="1">
            <a:spLocks noGrp="1"/>
          </p:cNvSpPr>
          <p:nvPr>
            <p:ph type="body" sz="quarter" idx="21"/>
          </p:nvPr>
        </p:nvSpPr>
        <p:spPr>
          <a:xfrm>
            <a:off x="6837354" y="4890620"/>
            <a:ext cx="2157175" cy="395851"/>
          </a:xfrm>
          <a:prstGeom prst="rect">
            <a:avLst/>
          </a:prstGeom>
        </p:spPr>
        <p:txBody>
          <a:bodyPr lIns="0" tIns="0" rIns="0" bIns="0" anchor="ctr">
            <a:noAutofit/>
          </a:bodyPr>
          <a:lstStyle>
            <a:lvl1pPr defTabSz="225000">
              <a:lnSpc>
                <a:spcPct val="100000"/>
              </a:lnSpc>
              <a:defRPr spc="0"/>
            </a:lvl1pPr>
          </a:lstStyle>
          <a:p>
            <a:r>
              <a:t>T  +312 345 678 90</a:t>
            </a:r>
          </a:p>
          <a:p>
            <a:r>
              <a:t>F  +312 345 678 91</a:t>
            </a:r>
          </a:p>
        </p:txBody>
      </p:sp>
      <p:sp>
        <p:nvSpPr>
          <p:cNvPr id="227" name="Shape"/>
          <p:cNvSpPr>
            <a:spLocks noGrp="1"/>
          </p:cNvSpPr>
          <p:nvPr>
            <p:ph type="body" sz="quarter" idx="22"/>
          </p:nvPr>
        </p:nvSpPr>
        <p:spPr>
          <a:xfrm>
            <a:off x="6351669" y="5764102"/>
            <a:ext cx="216291" cy="216430"/>
          </a:xfrm>
          <a:custGeom>
            <a:avLst/>
            <a:gdLst/>
            <a:ahLst/>
            <a:cxnLst>
              <a:cxn ang="0">
                <a:pos x="wd2" y="hd2"/>
              </a:cxn>
              <a:cxn ang="5400000">
                <a:pos x="wd2" y="hd2"/>
              </a:cxn>
              <a:cxn ang="10800000">
                <a:pos x="wd2" y="hd2"/>
              </a:cxn>
              <a:cxn ang="16200000">
                <a:pos x="wd2" y="hd2"/>
              </a:cxn>
            </a:cxnLst>
            <a:rect l="0" t="0" r="r" b="b"/>
            <a:pathLst>
              <a:path w="21600" h="21600" extrusionOk="0">
                <a:moveTo>
                  <a:pt x="18937" y="14942"/>
                </a:moveTo>
                <a:lnTo>
                  <a:pt x="15273" y="14942"/>
                </a:lnTo>
                <a:cubicBezTo>
                  <a:pt x="15514" y="13941"/>
                  <a:pt x="15698" y="12825"/>
                  <a:pt x="15760" y="11622"/>
                </a:cubicBezTo>
                <a:lnTo>
                  <a:pt x="19898" y="11622"/>
                </a:lnTo>
                <a:cubicBezTo>
                  <a:pt x="19792" y="12811"/>
                  <a:pt x="19457" y="13932"/>
                  <a:pt x="18937" y="14942"/>
                </a:cubicBezTo>
                <a:close/>
                <a:moveTo>
                  <a:pt x="13532" y="19511"/>
                </a:moveTo>
                <a:cubicBezTo>
                  <a:pt x="13823" y="18978"/>
                  <a:pt x="14329" y="17968"/>
                  <a:pt x="14788" y="16604"/>
                </a:cubicBezTo>
                <a:lnTo>
                  <a:pt x="17848" y="16604"/>
                </a:lnTo>
                <a:cubicBezTo>
                  <a:pt x="16736" y="17954"/>
                  <a:pt x="15241" y="18973"/>
                  <a:pt x="13532" y="19511"/>
                </a:cubicBezTo>
                <a:close/>
                <a:moveTo>
                  <a:pt x="9943" y="19883"/>
                </a:moveTo>
                <a:cubicBezTo>
                  <a:pt x="9808" y="19658"/>
                  <a:pt x="9095" y="18450"/>
                  <a:pt x="8470" y="16604"/>
                </a:cubicBezTo>
                <a:lnTo>
                  <a:pt x="13130" y="16604"/>
                </a:lnTo>
                <a:cubicBezTo>
                  <a:pt x="12505" y="18450"/>
                  <a:pt x="11792" y="19658"/>
                  <a:pt x="11655" y="19883"/>
                </a:cubicBezTo>
                <a:cubicBezTo>
                  <a:pt x="11374" y="19910"/>
                  <a:pt x="11089" y="19924"/>
                  <a:pt x="10800" y="19924"/>
                </a:cubicBezTo>
                <a:cubicBezTo>
                  <a:pt x="10511" y="19924"/>
                  <a:pt x="10226" y="19910"/>
                  <a:pt x="9943" y="19883"/>
                </a:cubicBezTo>
                <a:close/>
                <a:moveTo>
                  <a:pt x="3752" y="16604"/>
                </a:moveTo>
                <a:lnTo>
                  <a:pt x="6809" y="16604"/>
                </a:lnTo>
                <a:cubicBezTo>
                  <a:pt x="7271" y="17968"/>
                  <a:pt x="7777" y="18978"/>
                  <a:pt x="8066" y="19511"/>
                </a:cubicBezTo>
                <a:cubicBezTo>
                  <a:pt x="6357" y="18973"/>
                  <a:pt x="4864" y="17954"/>
                  <a:pt x="3752" y="16604"/>
                </a:cubicBezTo>
                <a:close/>
                <a:moveTo>
                  <a:pt x="5840" y="11622"/>
                </a:moveTo>
                <a:cubicBezTo>
                  <a:pt x="5902" y="12825"/>
                  <a:pt x="6086" y="13941"/>
                  <a:pt x="6327" y="14942"/>
                </a:cubicBezTo>
                <a:lnTo>
                  <a:pt x="2660" y="14942"/>
                </a:lnTo>
                <a:cubicBezTo>
                  <a:pt x="2143" y="13932"/>
                  <a:pt x="1808" y="12811"/>
                  <a:pt x="1702" y="11622"/>
                </a:cubicBezTo>
                <a:cubicBezTo>
                  <a:pt x="1702" y="11622"/>
                  <a:pt x="5840" y="11622"/>
                  <a:pt x="5840" y="11622"/>
                </a:cubicBezTo>
                <a:close/>
                <a:moveTo>
                  <a:pt x="2660" y="6640"/>
                </a:moveTo>
                <a:lnTo>
                  <a:pt x="6384" y="6640"/>
                </a:lnTo>
                <a:cubicBezTo>
                  <a:pt x="6118" y="7673"/>
                  <a:pt x="5911" y="8803"/>
                  <a:pt x="5842" y="9964"/>
                </a:cubicBezTo>
                <a:lnTo>
                  <a:pt x="1702" y="9964"/>
                </a:lnTo>
                <a:cubicBezTo>
                  <a:pt x="1808" y="8775"/>
                  <a:pt x="2143" y="7655"/>
                  <a:pt x="2660" y="6640"/>
                </a:cubicBezTo>
                <a:close/>
                <a:moveTo>
                  <a:pt x="8094" y="2066"/>
                </a:moveTo>
                <a:cubicBezTo>
                  <a:pt x="7825" y="2608"/>
                  <a:pt x="7336" y="3646"/>
                  <a:pt x="6881" y="4982"/>
                </a:cubicBezTo>
                <a:lnTo>
                  <a:pt x="3752" y="4982"/>
                </a:lnTo>
                <a:cubicBezTo>
                  <a:pt x="4870" y="3628"/>
                  <a:pt x="6375" y="2599"/>
                  <a:pt x="8094" y="2066"/>
                </a:cubicBezTo>
                <a:close/>
                <a:moveTo>
                  <a:pt x="11652" y="1699"/>
                </a:moveTo>
                <a:cubicBezTo>
                  <a:pt x="11779" y="1929"/>
                  <a:pt x="12445" y="3191"/>
                  <a:pt x="13056" y="4982"/>
                </a:cubicBezTo>
                <a:lnTo>
                  <a:pt x="8542" y="4982"/>
                </a:lnTo>
                <a:cubicBezTo>
                  <a:pt x="9153" y="3191"/>
                  <a:pt x="9821" y="1929"/>
                  <a:pt x="9945" y="1699"/>
                </a:cubicBezTo>
                <a:cubicBezTo>
                  <a:pt x="10228" y="1676"/>
                  <a:pt x="10511" y="1662"/>
                  <a:pt x="10800" y="1662"/>
                </a:cubicBezTo>
                <a:cubicBezTo>
                  <a:pt x="11087" y="1662"/>
                  <a:pt x="11372" y="1676"/>
                  <a:pt x="11652" y="1699"/>
                </a:cubicBezTo>
                <a:close/>
                <a:moveTo>
                  <a:pt x="7503" y="9964"/>
                </a:moveTo>
                <a:cubicBezTo>
                  <a:pt x="7570" y="8803"/>
                  <a:pt x="7779" y="7673"/>
                  <a:pt x="8043" y="6640"/>
                </a:cubicBezTo>
                <a:lnTo>
                  <a:pt x="13555" y="6640"/>
                </a:lnTo>
                <a:cubicBezTo>
                  <a:pt x="13821" y="7673"/>
                  <a:pt x="14028" y="8803"/>
                  <a:pt x="14097" y="9964"/>
                </a:cubicBezTo>
                <a:cubicBezTo>
                  <a:pt x="14097" y="9964"/>
                  <a:pt x="7503" y="9964"/>
                  <a:pt x="7503" y="9964"/>
                </a:cubicBezTo>
                <a:close/>
                <a:moveTo>
                  <a:pt x="14099" y="11622"/>
                </a:moveTo>
                <a:cubicBezTo>
                  <a:pt x="14037" y="12825"/>
                  <a:pt x="13853" y="13941"/>
                  <a:pt x="13612" y="14942"/>
                </a:cubicBezTo>
                <a:lnTo>
                  <a:pt x="7988" y="14942"/>
                </a:lnTo>
                <a:cubicBezTo>
                  <a:pt x="7747" y="13941"/>
                  <a:pt x="7561" y="12825"/>
                  <a:pt x="7501" y="11622"/>
                </a:cubicBezTo>
                <a:cubicBezTo>
                  <a:pt x="7501" y="11622"/>
                  <a:pt x="14099" y="11622"/>
                  <a:pt x="14099" y="11622"/>
                </a:cubicBezTo>
                <a:close/>
                <a:moveTo>
                  <a:pt x="17848" y="4982"/>
                </a:moveTo>
                <a:lnTo>
                  <a:pt x="14719" y="4982"/>
                </a:lnTo>
                <a:cubicBezTo>
                  <a:pt x="14264" y="3646"/>
                  <a:pt x="13775" y="2608"/>
                  <a:pt x="13504" y="2066"/>
                </a:cubicBezTo>
                <a:cubicBezTo>
                  <a:pt x="15225" y="2599"/>
                  <a:pt x="16730" y="3628"/>
                  <a:pt x="17848" y="4982"/>
                </a:cubicBezTo>
                <a:close/>
                <a:moveTo>
                  <a:pt x="19898" y="9964"/>
                </a:moveTo>
                <a:lnTo>
                  <a:pt x="15758" y="9964"/>
                </a:lnTo>
                <a:cubicBezTo>
                  <a:pt x="15689" y="8803"/>
                  <a:pt x="15482" y="7673"/>
                  <a:pt x="15216" y="6640"/>
                </a:cubicBezTo>
                <a:lnTo>
                  <a:pt x="18937" y="6640"/>
                </a:lnTo>
                <a:cubicBezTo>
                  <a:pt x="19457" y="7655"/>
                  <a:pt x="19792" y="8775"/>
                  <a:pt x="19898" y="9964"/>
                </a:cubicBezTo>
                <a:close/>
                <a:moveTo>
                  <a:pt x="21566" y="9964"/>
                </a:moveTo>
                <a:cubicBezTo>
                  <a:pt x="21136" y="4390"/>
                  <a:pt x="16484" y="0"/>
                  <a:pt x="10800" y="0"/>
                </a:cubicBezTo>
                <a:cubicBezTo>
                  <a:pt x="5116" y="0"/>
                  <a:pt x="462" y="4390"/>
                  <a:pt x="34" y="9964"/>
                </a:cubicBezTo>
                <a:lnTo>
                  <a:pt x="0" y="9964"/>
                </a:lnTo>
                <a:lnTo>
                  <a:pt x="0" y="11622"/>
                </a:lnTo>
                <a:lnTo>
                  <a:pt x="34" y="11622"/>
                </a:lnTo>
                <a:cubicBezTo>
                  <a:pt x="457" y="17201"/>
                  <a:pt x="5112" y="21600"/>
                  <a:pt x="10800" y="21600"/>
                </a:cubicBezTo>
                <a:cubicBezTo>
                  <a:pt x="16488" y="21600"/>
                  <a:pt x="21143" y="17201"/>
                  <a:pt x="21566" y="11622"/>
                </a:cubicBezTo>
                <a:lnTo>
                  <a:pt x="21600" y="11622"/>
                </a:lnTo>
                <a:lnTo>
                  <a:pt x="21600" y="9964"/>
                </a:lnTo>
                <a:cubicBezTo>
                  <a:pt x="21600" y="9964"/>
                  <a:pt x="21566" y="9964"/>
                  <a:pt x="21566" y="9964"/>
                </a:cubicBezTo>
                <a:close/>
              </a:path>
            </a:pathLst>
          </a:custGeom>
          <a:solidFill>
            <a:srgbClr val="4C5C69"/>
          </a:solidFill>
        </p:spPr>
        <p:txBody>
          <a:bodyPr lIns="28575" tIns="28575" rIns="28575" bIns="28575" anchor="ctr">
            <a:noAutofit/>
          </a:bodyPr>
          <a:lstStyle>
            <a:lvl1pPr defTabSz="225000">
              <a:lnSpc>
                <a:spcPct val="120000"/>
              </a:lnSpc>
              <a:defRPr sz="500" spc="0">
                <a:solidFill>
                  <a:srgbClr val="404040"/>
                </a:solidFill>
                <a:latin typeface="Helvetica Neue Light"/>
                <a:sym typeface="Helvetica Neue Light"/>
              </a:defRPr>
            </a:lvl1pPr>
          </a:lstStyle>
          <a:p>
            <a:endParaRPr/>
          </a:p>
        </p:txBody>
      </p:sp>
      <p:sp>
        <p:nvSpPr>
          <p:cNvPr id="228" name="URL www.rebeckacarter.com…"/>
          <p:cNvSpPr txBox="1">
            <a:spLocks noGrp="1"/>
          </p:cNvSpPr>
          <p:nvPr>
            <p:ph type="body" sz="quarter" idx="23"/>
          </p:nvPr>
        </p:nvSpPr>
        <p:spPr>
          <a:xfrm>
            <a:off x="6844517" y="5568469"/>
            <a:ext cx="2161357" cy="479691"/>
          </a:xfrm>
          <a:prstGeom prst="rect">
            <a:avLst/>
          </a:prstGeom>
        </p:spPr>
        <p:txBody>
          <a:bodyPr lIns="0" tIns="0" rIns="0" bIns="0" anchor="ctr">
            <a:noAutofit/>
          </a:bodyPr>
          <a:lstStyle>
            <a:lvl1pPr defTabSz="225000">
              <a:lnSpc>
                <a:spcPct val="100000"/>
              </a:lnSpc>
              <a:defRPr spc="0"/>
            </a:lvl1pPr>
          </a:lstStyle>
          <a:p>
            <a:r>
              <a:t>URL www.rebeckacarter.com</a:t>
            </a:r>
          </a:p>
          <a:p>
            <a:r>
              <a:t>MAIL mail@rebeckacarter.com</a:t>
            </a:r>
          </a:p>
        </p:txBody>
      </p:sp>
      <p:sp>
        <p:nvSpPr>
          <p:cNvPr id="229" name="Slide #"/>
          <p:cNvSpPr txBox="1">
            <a:spLocks noGrp="1"/>
          </p:cNvSpPr>
          <p:nvPr>
            <p:ph type="body" sz="quarter" idx="24"/>
          </p:nvPr>
        </p:nvSpPr>
        <p:spPr>
          <a:xfrm>
            <a:off x="8698237" y="6619833"/>
            <a:ext cx="2500790"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230" name="Presentation name"/>
          <p:cNvSpPr txBox="1">
            <a:spLocks noGrp="1"/>
          </p:cNvSpPr>
          <p:nvPr>
            <p:ph type="body" sz="quarter" idx="25"/>
          </p:nvPr>
        </p:nvSpPr>
        <p:spPr>
          <a:xfrm>
            <a:off x="627778" y="6619833"/>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232" name="Title Text"/>
          <p:cNvSpPr txBox="1">
            <a:spLocks noGrp="1"/>
          </p:cNvSpPr>
          <p:nvPr>
            <p:ph type="title"/>
          </p:nvPr>
        </p:nvSpPr>
        <p:spPr>
          <a:xfrm>
            <a:off x="6350437" y="668403"/>
            <a:ext cx="4148456" cy="1248435"/>
          </a:xfrm>
          <a:prstGeom prst="rect">
            <a:avLst/>
          </a:prstGeom>
        </p:spPr>
        <p:txBody>
          <a:bodyPr/>
          <a:lstStyle/>
          <a:p>
            <a:r>
              <a:t>Title Text</a:t>
            </a:r>
          </a:p>
        </p:txBody>
      </p:sp>
      <p:sp>
        <p:nvSpPr>
          <p:cNvPr id="17" name="Slide Number">
            <a:extLst>
              <a:ext uri="{FF2B5EF4-FFF2-40B4-BE49-F238E27FC236}">
                <a16:creationId xmlns:a16="http://schemas.microsoft.com/office/drawing/2014/main" id="{37389701-95E8-42FB-9DD3-E8CC96CAA4C0}"/>
              </a:ext>
            </a:extLst>
          </p:cNvPr>
          <p:cNvSpPr txBox="1">
            <a:spLocks noGrp="1"/>
          </p:cNvSpPr>
          <p:nvPr>
            <p:ph type="sldNum" sz="quarter" idx="26"/>
          </p:nvPr>
        </p:nvSpPr>
        <p:spPr>
          <a:xfrm>
            <a:off x="11125200" y="6592888"/>
            <a:ext cx="390525" cy="385762"/>
          </a:xfrm>
        </p:spPr>
        <p:txBody>
          <a:bodyPr/>
          <a:lstStyle>
            <a:lvl1pPr>
              <a:defRPr/>
            </a:lvl1pPr>
          </a:lstStyle>
          <a:p>
            <a:pPr>
              <a:defRPr/>
            </a:pPr>
            <a:fld id="{00CAB8C5-ACB8-4B08-918C-02AB2841B454}" type="slidenum">
              <a:rPr/>
              <a:pPr>
                <a:defRPr/>
              </a:pPr>
              <a:t>‹#›</a:t>
            </a:fld>
            <a:endParaRPr/>
          </a:p>
        </p:txBody>
      </p:sp>
    </p:spTree>
    <p:extLst>
      <p:ext uri="{BB962C8B-B14F-4D97-AF65-F5344CB8AC3E}">
        <p14:creationId xmlns:p14="http://schemas.microsoft.com/office/powerpoint/2010/main" val="198764363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Process">
    <p:spTree>
      <p:nvGrpSpPr>
        <p:cNvPr id="1" name=""/>
        <p:cNvGrpSpPr/>
        <p:nvPr/>
      </p:nvGrpSpPr>
      <p:grpSpPr>
        <a:xfrm>
          <a:off x="0" y="0"/>
          <a:ext cx="0" cy="0"/>
          <a:chOff x="0" y="0"/>
          <a:chExt cx="0" cy="0"/>
        </a:xfrm>
      </p:grpSpPr>
      <p:sp>
        <p:nvSpPr>
          <p:cNvPr id="18" name="Rectangle">
            <a:extLst>
              <a:ext uri="{FF2B5EF4-FFF2-40B4-BE49-F238E27FC236}">
                <a16:creationId xmlns:a16="http://schemas.microsoft.com/office/drawing/2014/main" id="{2082E0F1-602D-4256-A16A-B1288BA536CE}"/>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240" name="Slide #"/>
          <p:cNvSpPr txBox="1">
            <a:spLocks noGrp="1"/>
          </p:cNvSpPr>
          <p:nvPr>
            <p:ph type="body" sz="quarter" idx="13"/>
          </p:nvPr>
        </p:nvSpPr>
        <p:spPr>
          <a:xfrm>
            <a:off x="7638450" y="6633818"/>
            <a:ext cx="2500790"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241" name="Presentation name"/>
          <p:cNvSpPr txBox="1">
            <a:spLocks noGrp="1"/>
          </p:cNvSpPr>
          <p:nvPr>
            <p:ph type="body" sz="quarter" idx="14"/>
          </p:nvPr>
        </p:nvSpPr>
        <p:spPr>
          <a:xfrm>
            <a:off x="1856775" y="6633818"/>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243" name="Title Text"/>
          <p:cNvSpPr txBox="1">
            <a:spLocks noGrp="1"/>
          </p:cNvSpPr>
          <p:nvPr>
            <p:ph type="title"/>
          </p:nvPr>
        </p:nvSpPr>
        <p:spPr>
          <a:prstGeom prst="rect">
            <a:avLst/>
          </a:prstGeom>
        </p:spPr>
        <p:txBody>
          <a:bodyPr/>
          <a:lstStyle/>
          <a:p>
            <a:r>
              <a:t>Title Text</a:t>
            </a:r>
          </a:p>
        </p:txBody>
      </p:sp>
      <p:sp>
        <p:nvSpPr>
          <p:cNvPr id="244" name="Triangle"/>
          <p:cNvSpPr>
            <a:spLocks noGrp="1"/>
          </p:cNvSpPr>
          <p:nvPr>
            <p:ph type="body" sz="quarter" idx="15"/>
          </p:nvPr>
        </p:nvSpPr>
        <p:spPr>
          <a:xfrm>
            <a:off x="1714585" y="4394990"/>
            <a:ext cx="1758200" cy="1758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77DEC8"/>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245" name="Shape"/>
          <p:cNvSpPr>
            <a:spLocks noGrp="1"/>
          </p:cNvSpPr>
          <p:nvPr>
            <p:ph type="body" sz="quarter" idx="16"/>
          </p:nvPr>
        </p:nvSpPr>
        <p:spPr>
          <a:xfrm>
            <a:off x="1714627" y="1879291"/>
            <a:ext cx="1758199" cy="1758200"/>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lnTo>
                  <a:pt x="0" y="21600"/>
                </a:lnTo>
                <a:lnTo>
                  <a:pt x="5745" y="21600"/>
                </a:lnTo>
                <a:lnTo>
                  <a:pt x="10802" y="11491"/>
                </a:lnTo>
                <a:lnTo>
                  <a:pt x="15855" y="21600"/>
                </a:lnTo>
                <a:lnTo>
                  <a:pt x="21600" y="21600"/>
                </a:lnTo>
                <a:lnTo>
                  <a:pt x="10802" y="0"/>
                </a:lnTo>
                <a:close/>
              </a:path>
            </a:pathLst>
          </a:custGeom>
          <a:solidFill>
            <a:srgbClr val="4C5C69"/>
          </a:solidFill>
        </p:spPr>
        <p:txBody>
          <a:bodyPr lIns="0" tIns="0" rIns="0" bIns="0"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246" name="Shape"/>
          <p:cNvSpPr>
            <a:spLocks noGrp="1"/>
          </p:cNvSpPr>
          <p:nvPr>
            <p:ph type="body" sz="quarter" idx="17"/>
          </p:nvPr>
        </p:nvSpPr>
        <p:spPr>
          <a:xfrm>
            <a:off x="1714627" y="3138948"/>
            <a:ext cx="1758199" cy="175819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lnTo>
                  <a:pt x="0" y="21600"/>
                </a:lnTo>
                <a:lnTo>
                  <a:pt x="5745" y="21600"/>
                </a:lnTo>
                <a:lnTo>
                  <a:pt x="10802" y="11491"/>
                </a:lnTo>
                <a:lnTo>
                  <a:pt x="15855" y="21600"/>
                </a:lnTo>
                <a:lnTo>
                  <a:pt x="21600" y="21600"/>
                </a:lnTo>
                <a:lnTo>
                  <a:pt x="10802" y="0"/>
                </a:lnTo>
                <a:close/>
              </a:path>
            </a:pathLst>
          </a:custGeom>
          <a:solidFill>
            <a:srgbClr val="E7616C"/>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247" name="Line"/>
          <p:cNvSpPr>
            <a:spLocks noGrp="1"/>
          </p:cNvSpPr>
          <p:nvPr>
            <p:ph type="body" sz="quarter" idx="18"/>
          </p:nvPr>
        </p:nvSpPr>
        <p:spPr>
          <a:xfrm>
            <a:off x="3254398" y="2758349"/>
            <a:ext cx="1441884" cy="1"/>
          </a:xfrm>
          <a:prstGeom prst="line">
            <a:avLst/>
          </a:prstGeom>
          <a:ln w="12700">
            <a:solidFill>
              <a:srgbClr val="4C5C69"/>
            </a:solidFill>
            <a:tailEnd type="ova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248" name="Line"/>
          <p:cNvSpPr>
            <a:spLocks noGrp="1"/>
          </p:cNvSpPr>
          <p:nvPr>
            <p:ph type="body" sz="quarter" idx="19"/>
          </p:nvPr>
        </p:nvSpPr>
        <p:spPr>
          <a:xfrm>
            <a:off x="3254398" y="4018006"/>
            <a:ext cx="1441884" cy="1"/>
          </a:xfrm>
          <a:prstGeom prst="line">
            <a:avLst/>
          </a:prstGeom>
          <a:ln w="12700">
            <a:solidFill>
              <a:srgbClr val="4C5C69"/>
            </a:solidFill>
            <a:tailEnd type="ova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249" name="Line"/>
          <p:cNvSpPr>
            <a:spLocks noGrp="1"/>
          </p:cNvSpPr>
          <p:nvPr>
            <p:ph type="body" sz="quarter" idx="20"/>
          </p:nvPr>
        </p:nvSpPr>
        <p:spPr>
          <a:xfrm>
            <a:off x="3254398" y="5274090"/>
            <a:ext cx="1441884" cy="1"/>
          </a:xfrm>
          <a:prstGeom prst="line">
            <a:avLst/>
          </a:prstGeom>
          <a:ln w="12700">
            <a:solidFill>
              <a:srgbClr val="4C5C69"/>
            </a:solidFill>
            <a:tailEnd type="ova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250" name="justo possim"/>
          <p:cNvSpPr txBox="1">
            <a:spLocks noGrp="1"/>
          </p:cNvSpPr>
          <p:nvPr>
            <p:ph type="body" sz="quarter" idx="21"/>
          </p:nvPr>
        </p:nvSpPr>
        <p:spPr>
          <a:xfrm>
            <a:off x="6050676" y="2301140"/>
            <a:ext cx="3745205" cy="290195"/>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justo possim</a:t>
            </a:r>
          </a:p>
        </p:txBody>
      </p:sp>
      <p:sp>
        <p:nvSpPr>
          <p:cNvPr id="251" name="Body Level One…"/>
          <p:cNvSpPr txBox="1">
            <a:spLocks noGrp="1"/>
          </p:cNvSpPr>
          <p:nvPr>
            <p:ph type="body" sz="quarter" idx="1"/>
          </p:nvPr>
        </p:nvSpPr>
        <p:spPr>
          <a:xfrm>
            <a:off x="6056093" y="2666231"/>
            <a:ext cx="3734370" cy="551689"/>
          </a:xfrm>
          <a:prstGeom prst="rect">
            <a:avLst/>
          </a:prstGeom>
        </p:spPr>
        <p:txBody>
          <a:bodyPr>
            <a:noAutofit/>
          </a:bodyPr>
          <a:lstStyle/>
          <a:p>
            <a:r>
              <a:t>Body Level One</a:t>
            </a:r>
          </a:p>
          <a:p>
            <a:pPr lvl="1"/>
            <a:r>
              <a:t>Body Level Two</a:t>
            </a:r>
          </a:p>
          <a:p>
            <a:pPr lvl="2"/>
            <a:r>
              <a:t>Body Level Three</a:t>
            </a:r>
          </a:p>
          <a:p>
            <a:pPr lvl="3"/>
            <a:r>
              <a:t>Body Level Four</a:t>
            </a:r>
          </a:p>
          <a:p>
            <a:pPr lvl="4"/>
            <a:r>
              <a:t>Body Level Five</a:t>
            </a:r>
          </a:p>
        </p:txBody>
      </p:sp>
      <p:sp>
        <p:nvSpPr>
          <p:cNvPr id="252" name="demonstraverunt"/>
          <p:cNvSpPr txBox="1">
            <a:spLocks noGrp="1"/>
          </p:cNvSpPr>
          <p:nvPr>
            <p:ph type="body" sz="quarter" idx="22"/>
          </p:nvPr>
        </p:nvSpPr>
        <p:spPr>
          <a:xfrm>
            <a:off x="6050676" y="3562007"/>
            <a:ext cx="3745205" cy="290195"/>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demonstraverunt</a:t>
            </a:r>
          </a:p>
        </p:txBody>
      </p:sp>
      <p:sp>
        <p:nvSpPr>
          <p:cNvPr id="253" name="Eodem modo typi, qui nunc nobis videntur parum clari, fiant sollemnes in futurum."/>
          <p:cNvSpPr txBox="1">
            <a:spLocks noGrp="1"/>
          </p:cNvSpPr>
          <p:nvPr>
            <p:ph type="body" sz="quarter" idx="23"/>
          </p:nvPr>
        </p:nvSpPr>
        <p:spPr>
          <a:xfrm>
            <a:off x="6056093" y="3922315"/>
            <a:ext cx="3734370" cy="551689"/>
          </a:xfrm>
          <a:prstGeom prst="rect">
            <a:avLst/>
          </a:prstGeom>
        </p:spPr>
        <p:txBody>
          <a:bodyPr>
            <a:noAutofit/>
          </a:bodyPr>
          <a:lstStyle/>
          <a:p>
            <a:r>
              <a:t>Eodem modo typi, qui nunc nobis videntur parum clari, fiant sollemnes in futurum.</a:t>
            </a:r>
          </a:p>
        </p:txBody>
      </p:sp>
      <p:sp>
        <p:nvSpPr>
          <p:cNvPr id="254" name="nunc eleifend"/>
          <p:cNvSpPr txBox="1">
            <a:spLocks noGrp="1"/>
          </p:cNvSpPr>
          <p:nvPr>
            <p:ph type="body" sz="quarter" idx="24"/>
          </p:nvPr>
        </p:nvSpPr>
        <p:spPr>
          <a:xfrm>
            <a:off x="6050676" y="4818092"/>
            <a:ext cx="3745205" cy="290196"/>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nunc eleifend</a:t>
            </a:r>
          </a:p>
        </p:txBody>
      </p:sp>
      <p:sp>
        <p:nvSpPr>
          <p:cNvPr id="255" name="Eodem modo typi, qui nunc nobis videntur parum clari, fiant sollemnes in futurum."/>
          <p:cNvSpPr txBox="1">
            <a:spLocks noGrp="1"/>
          </p:cNvSpPr>
          <p:nvPr>
            <p:ph type="body" sz="quarter" idx="25"/>
          </p:nvPr>
        </p:nvSpPr>
        <p:spPr>
          <a:xfrm>
            <a:off x="6056093" y="5178399"/>
            <a:ext cx="3734370" cy="551689"/>
          </a:xfrm>
          <a:prstGeom prst="rect">
            <a:avLst/>
          </a:prstGeom>
        </p:spPr>
        <p:txBody>
          <a:bodyPr>
            <a:noAutofit/>
          </a:bodyPr>
          <a:lstStyle/>
          <a:p>
            <a:r>
              <a:t>Eodem modo typi, qui nunc nobis videntur parum clari, fiant sollemnes in futurum.</a:t>
            </a:r>
          </a:p>
        </p:txBody>
      </p:sp>
      <p:sp>
        <p:nvSpPr>
          <p:cNvPr id="256" name="Shape"/>
          <p:cNvSpPr>
            <a:spLocks noGrp="1"/>
          </p:cNvSpPr>
          <p:nvPr>
            <p:ph type="body" sz="quarter" idx="26"/>
          </p:nvPr>
        </p:nvSpPr>
        <p:spPr>
          <a:xfrm>
            <a:off x="2299188" y="5562974"/>
            <a:ext cx="588994" cy="404933"/>
          </a:xfrm>
          <a:custGeom>
            <a:avLst/>
            <a:gdLst/>
            <a:ahLst/>
            <a:cxnLst>
              <a:cxn ang="0">
                <a:pos x="wd2" y="hd2"/>
              </a:cxn>
              <a:cxn ang="5400000">
                <a:pos x="wd2" y="hd2"/>
              </a:cxn>
              <a:cxn ang="10800000">
                <a:pos x="wd2" y="hd2"/>
              </a:cxn>
              <a:cxn ang="16200000">
                <a:pos x="wd2" y="hd2"/>
              </a:cxn>
            </a:cxnLst>
            <a:rect l="0" t="0" r="r" b="b"/>
            <a:pathLst>
              <a:path w="21600" h="21600" extrusionOk="0">
                <a:moveTo>
                  <a:pt x="10800" y="16725"/>
                </a:moveTo>
                <a:lnTo>
                  <a:pt x="6750" y="10800"/>
                </a:lnTo>
                <a:lnTo>
                  <a:pt x="8775" y="10800"/>
                </a:lnTo>
                <a:lnTo>
                  <a:pt x="8775" y="5891"/>
                </a:lnTo>
                <a:lnTo>
                  <a:pt x="12825" y="5891"/>
                </a:lnTo>
                <a:lnTo>
                  <a:pt x="12825" y="10800"/>
                </a:lnTo>
                <a:lnTo>
                  <a:pt x="14850" y="10800"/>
                </a:lnTo>
                <a:cubicBezTo>
                  <a:pt x="14850" y="10800"/>
                  <a:pt x="10800" y="16725"/>
                  <a:pt x="10800" y="16725"/>
                </a:cubicBezTo>
                <a:close/>
                <a:moveTo>
                  <a:pt x="17518" y="7014"/>
                </a:moveTo>
                <a:cubicBezTo>
                  <a:pt x="17229" y="3072"/>
                  <a:pt x="14937" y="0"/>
                  <a:pt x="12150" y="0"/>
                </a:cubicBezTo>
                <a:cubicBezTo>
                  <a:pt x="10363" y="0"/>
                  <a:pt x="8784" y="1268"/>
                  <a:pt x="7801" y="3213"/>
                </a:cubicBezTo>
                <a:cubicBezTo>
                  <a:pt x="7468" y="3053"/>
                  <a:pt x="7119" y="2945"/>
                  <a:pt x="6750" y="2945"/>
                </a:cubicBezTo>
                <a:cubicBezTo>
                  <a:pt x="4886" y="2945"/>
                  <a:pt x="3375" y="5143"/>
                  <a:pt x="3375" y="7855"/>
                </a:cubicBezTo>
                <a:cubicBezTo>
                  <a:pt x="3375" y="7951"/>
                  <a:pt x="3370" y="8041"/>
                  <a:pt x="3373" y="8136"/>
                </a:cubicBezTo>
                <a:cubicBezTo>
                  <a:pt x="1412" y="8972"/>
                  <a:pt x="0" y="11604"/>
                  <a:pt x="0" y="14727"/>
                </a:cubicBezTo>
                <a:cubicBezTo>
                  <a:pt x="0" y="18523"/>
                  <a:pt x="2115" y="21600"/>
                  <a:pt x="4725" y="21600"/>
                </a:cubicBezTo>
                <a:cubicBezTo>
                  <a:pt x="7515" y="21600"/>
                  <a:pt x="16875" y="21575"/>
                  <a:pt x="16875" y="21575"/>
                </a:cubicBezTo>
                <a:cubicBezTo>
                  <a:pt x="19513" y="21322"/>
                  <a:pt x="21600" y="18138"/>
                  <a:pt x="21600" y="14236"/>
                </a:cubicBezTo>
                <a:cubicBezTo>
                  <a:pt x="21600" y="10658"/>
                  <a:pt x="19844" y="7678"/>
                  <a:pt x="17518" y="7014"/>
                </a:cubicBezTo>
                <a:close/>
              </a:path>
            </a:pathLst>
          </a:custGeom>
          <a:solidFill>
            <a:srgbClr val="FFFFFF"/>
          </a:solidFill>
        </p:spPr>
        <p:txBody>
          <a:bodyPr anchor="ctr">
            <a:noAutofit/>
          </a:bodyPr>
          <a:lstStyle>
            <a:lvl1pPr algn="ctr" defTabSz="321469">
              <a:lnSpc>
                <a:spcPct val="100000"/>
              </a:lnSpc>
              <a:defRPr sz="4200" spc="0">
                <a:solidFill>
                  <a:srgbClr val="FFFFFF"/>
                </a:solidFill>
                <a:effectLst>
                  <a:outerShdw blurRad="38100" dist="12700" dir="5400000" rotWithShape="0">
                    <a:srgbClr val="000000">
                      <a:alpha val="50000"/>
                    </a:srgbClr>
                  </a:outerShdw>
                </a:effectLst>
                <a:latin typeface="Gill Sans"/>
                <a:sym typeface="Gill Sans"/>
              </a:defRPr>
            </a:lvl1pPr>
          </a:lstStyle>
          <a:p>
            <a:endParaRPr/>
          </a:p>
        </p:txBody>
      </p:sp>
      <p:sp>
        <p:nvSpPr>
          <p:cNvPr id="19" name="Slide Number">
            <a:extLst>
              <a:ext uri="{FF2B5EF4-FFF2-40B4-BE49-F238E27FC236}">
                <a16:creationId xmlns:a16="http://schemas.microsoft.com/office/drawing/2014/main" id="{3D7C6BF8-86A8-49C5-8E24-9C118BF73104}"/>
              </a:ext>
            </a:extLst>
          </p:cNvPr>
          <p:cNvSpPr txBox="1">
            <a:spLocks noGrp="1"/>
          </p:cNvSpPr>
          <p:nvPr>
            <p:ph type="sldNum" sz="quarter" idx="27"/>
          </p:nvPr>
        </p:nvSpPr>
        <p:spPr/>
        <p:txBody>
          <a:bodyPr/>
          <a:lstStyle>
            <a:lvl1pPr>
              <a:defRPr/>
            </a:lvl1pPr>
          </a:lstStyle>
          <a:p>
            <a:pPr>
              <a:defRPr/>
            </a:pPr>
            <a:fld id="{01A014CA-E570-4EA6-B74B-04A502ADE6FB}" type="slidenum">
              <a:rPr/>
              <a:pPr>
                <a:defRPr/>
              </a:pPr>
              <a:t>‹#›</a:t>
            </a:fld>
            <a:endParaRPr/>
          </a:p>
        </p:txBody>
      </p:sp>
    </p:spTree>
    <p:extLst>
      <p:ext uri="{BB962C8B-B14F-4D97-AF65-F5344CB8AC3E}">
        <p14:creationId xmlns:p14="http://schemas.microsoft.com/office/powerpoint/2010/main" val="110903256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Flowchart">
    <p:spTree>
      <p:nvGrpSpPr>
        <p:cNvPr id="1" name=""/>
        <p:cNvGrpSpPr/>
        <p:nvPr/>
      </p:nvGrpSpPr>
      <p:grpSpPr>
        <a:xfrm>
          <a:off x="0" y="0"/>
          <a:ext cx="0" cy="0"/>
          <a:chOff x="0" y="0"/>
          <a:chExt cx="0" cy="0"/>
        </a:xfrm>
      </p:grpSpPr>
      <p:sp>
        <p:nvSpPr>
          <p:cNvPr id="30" name="Rectangle">
            <a:extLst>
              <a:ext uri="{FF2B5EF4-FFF2-40B4-BE49-F238E27FC236}">
                <a16:creationId xmlns:a16="http://schemas.microsoft.com/office/drawing/2014/main" id="{77935E82-CC55-439C-A4E9-3679148BA0D7}"/>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308" name="Slide #"/>
          <p:cNvSpPr txBox="1">
            <a:spLocks noGrp="1"/>
          </p:cNvSpPr>
          <p:nvPr>
            <p:ph type="body" sz="quarter" idx="13"/>
          </p:nvPr>
        </p:nvSpPr>
        <p:spPr>
          <a:xfrm>
            <a:off x="7638450" y="6633818"/>
            <a:ext cx="2500790"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309" name="Presentation name"/>
          <p:cNvSpPr txBox="1">
            <a:spLocks noGrp="1"/>
          </p:cNvSpPr>
          <p:nvPr>
            <p:ph type="body" sz="quarter" idx="14"/>
          </p:nvPr>
        </p:nvSpPr>
        <p:spPr>
          <a:xfrm>
            <a:off x="1856775" y="6633818"/>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311" name="Title Text"/>
          <p:cNvSpPr txBox="1">
            <a:spLocks noGrp="1"/>
          </p:cNvSpPr>
          <p:nvPr>
            <p:ph type="title"/>
          </p:nvPr>
        </p:nvSpPr>
        <p:spPr>
          <a:xfrm>
            <a:off x="2128451" y="520809"/>
            <a:ext cx="7530753" cy="877854"/>
          </a:xfrm>
          <a:prstGeom prst="rect">
            <a:avLst/>
          </a:prstGeom>
        </p:spPr>
        <p:txBody>
          <a:bodyPr/>
          <a:lstStyle/>
          <a:p>
            <a:r>
              <a:t>Title Text</a:t>
            </a:r>
          </a:p>
        </p:txBody>
      </p:sp>
      <p:sp>
        <p:nvSpPr>
          <p:cNvPr id="312" name="Line"/>
          <p:cNvSpPr>
            <a:spLocks noGrp="1"/>
          </p:cNvSpPr>
          <p:nvPr>
            <p:ph type="body" sz="quarter" idx="15"/>
          </p:nvPr>
        </p:nvSpPr>
        <p:spPr>
          <a:xfrm>
            <a:off x="1264129" y="4029816"/>
            <a:ext cx="1495824" cy="1"/>
          </a:xfrm>
          <a:prstGeom prst="line">
            <a:avLst/>
          </a:prstGeom>
          <a:ln w="12700">
            <a:solidFill>
              <a:srgbClr val="4C5C69"/>
            </a:solidFill>
            <a:headEnd type="ova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13" name="01"/>
          <p:cNvSpPr txBox="1">
            <a:spLocks noGrp="1"/>
          </p:cNvSpPr>
          <p:nvPr>
            <p:ph type="body" sz="quarter" idx="16"/>
          </p:nvPr>
        </p:nvSpPr>
        <p:spPr>
          <a:xfrm>
            <a:off x="2835758" y="3724258"/>
            <a:ext cx="599191" cy="611115"/>
          </a:xfrm>
          <a:prstGeom prst="rect">
            <a:avLst/>
          </a:prstGeom>
        </p:spPr>
        <p:txBody>
          <a:bodyPr lIns="0" tIns="0" rIns="0" bIns="0" anchor="ctr">
            <a:noAutofit/>
          </a:bodyPr>
          <a:lstStyle>
            <a:lvl1pPr algn="ctr">
              <a:lnSpc>
                <a:spcPct val="80000"/>
              </a:lnSpc>
              <a:spcBef>
                <a:spcPts val="750"/>
              </a:spcBef>
              <a:defRPr sz="3500" cap="all" spc="0">
                <a:solidFill>
                  <a:srgbClr val="77DEC8"/>
                </a:solidFill>
                <a:latin typeface="Helvetica Neue Bold Condensed"/>
                <a:ea typeface="Helvetica Neue Bold Condensed"/>
                <a:cs typeface="Helvetica Neue Bold Condensed"/>
                <a:sym typeface="Helvetica Neue Bold Condensed"/>
              </a:defRPr>
            </a:lvl1pPr>
          </a:lstStyle>
          <a:p>
            <a:r>
              <a:t>01</a:t>
            </a:r>
          </a:p>
        </p:txBody>
      </p:sp>
      <p:sp>
        <p:nvSpPr>
          <p:cNvPr id="314" name="Line"/>
          <p:cNvSpPr>
            <a:spLocks noGrp="1"/>
          </p:cNvSpPr>
          <p:nvPr>
            <p:ph type="body" sz="quarter" idx="17"/>
          </p:nvPr>
        </p:nvSpPr>
        <p:spPr>
          <a:xfrm>
            <a:off x="3469594" y="4029816"/>
            <a:ext cx="1163022" cy="1"/>
          </a:xfrm>
          <a:prstGeom prst="line">
            <a:avLst/>
          </a:pr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15" name="02"/>
          <p:cNvSpPr txBox="1">
            <a:spLocks noGrp="1"/>
          </p:cNvSpPr>
          <p:nvPr>
            <p:ph type="body" sz="quarter" idx="18"/>
          </p:nvPr>
        </p:nvSpPr>
        <p:spPr>
          <a:xfrm>
            <a:off x="4808033" y="3724258"/>
            <a:ext cx="599191" cy="611115"/>
          </a:xfrm>
          <a:prstGeom prst="rect">
            <a:avLst/>
          </a:prstGeom>
        </p:spPr>
        <p:txBody>
          <a:bodyPr lIns="0" tIns="0" rIns="0" bIns="0" anchor="ctr">
            <a:noAutofit/>
          </a:bodyPr>
          <a:lstStyle>
            <a:lvl1pPr algn="ctr">
              <a:lnSpc>
                <a:spcPct val="80000"/>
              </a:lnSpc>
              <a:spcBef>
                <a:spcPts val="750"/>
              </a:spcBef>
              <a:defRPr sz="3500" cap="all" spc="0">
                <a:latin typeface="Helvetica Neue Bold Condensed"/>
                <a:ea typeface="Helvetica Neue Bold Condensed"/>
                <a:cs typeface="Helvetica Neue Bold Condensed"/>
                <a:sym typeface="Helvetica Neue Bold Condensed"/>
              </a:defRPr>
            </a:lvl1pPr>
          </a:lstStyle>
          <a:p>
            <a:r>
              <a:t>02</a:t>
            </a:r>
          </a:p>
        </p:txBody>
      </p:sp>
      <p:sp>
        <p:nvSpPr>
          <p:cNvPr id="316" name="Line"/>
          <p:cNvSpPr>
            <a:spLocks noGrp="1"/>
          </p:cNvSpPr>
          <p:nvPr>
            <p:ph type="body" sz="quarter" idx="19"/>
          </p:nvPr>
        </p:nvSpPr>
        <p:spPr>
          <a:xfrm>
            <a:off x="5388854" y="4031204"/>
            <a:ext cx="1163022" cy="1"/>
          </a:xfrm>
          <a:prstGeom prst="line">
            <a:avLst/>
          </a:pr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17" name="03"/>
          <p:cNvSpPr txBox="1">
            <a:spLocks noGrp="1"/>
          </p:cNvSpPr>
          <p:nvPr>
            <p:ph type="body" sz="quarter" idx="20"/>
          </p:nvPr>
        </p:nvSpPr>
        <p:spPr>
          <a:xfrm>
            <a:off x="6727294" y="3725647"/>
            <a:ext cx="599191" cy="611114"/>
          </a:xfrm>
          <a:prstGeom prst="rect">
            <a:avLst/>
          </a:prstGeom>
        </p:spPr>
        <p:txBody>
          <a:bodyPr lIns="0" tIns="0" rIns="0" bIns="0" anchor="ctr">
            <a:noAutofit/>
          </a:bodyPr>
          <a:lstStyle>
            <a:lvl1pPr algn="ctr">
              <a:lnSpc>
                <a:spcPct val="80000"/>
              </a:lnSpc>
              <a:spcBef>
                <a:spcPts val="750"/>
              </a:spcBef>
              <a:defRPr sz="3500" cap="all" spc="0">
                <a:solidFill>
                  <a:srgbClr val="E7616C"/>
                </a:solidFill>
                <a:latin typeface="Helvetica Neue Bold Condensed"/>
                <a:ea typeface="Helvetica Neue Bold Condensed"/>
                <a:cs typeface="Helvetica Neue Bold Condensed"/>
                <a:sym typeface="Helvetica Neue Bold Condensed"/>
              </a:defRPr>
            </a:lvl1pPr>
          </a:lstStyle>
          <a:p>
            <a:r>
              <a:t>03</a:t>
            </a:r>
          </a:p>
        </p:txBody>
      </p:sp>
      <p:sp>
        <p:nvSpPr>
          <p:cNvPr id="318" name="Line"/>
          <p:cNvSpPr>
            <a:spLocks noGrp="1"/>
          </p:cNvSpPr>
          <p:nvPr>
            <p:ph type="body" sz="quarter" idx="21"/>
          </p:nvPr>
        </p:nvSpPr>
        <p:spPr>
          <a:xfrm>
            <a:off x="7396845" y="4031204"/>
            <a:ext cx="1266172" cy="1"/>
          </a:xfrm>
          <a:prstGeom prst="line">
            <a:avLst/>
          </a:prstGeom>
          <a:ln w="12700">
            <a:solidFill>
              <a:srgbClr val="4C5C69"/>
            </a:solidFil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19" name="04"/>
          <p:cNvSpPr txBox="1">
            <a:spLocks noGrp="1"/>
          </p:cNvSpPr>
          <p:nvPr>
            <p:ph type="body" sz="quarter" idx="22"/>
          </p:nvPr>
        </p:nvSpPr>
        <p:spPr>
          <a:xfrm>
            <a:off x="8771112" y="3724258"/>
            <a:ext cx="599191" cy="611115"/>
          </a:xfrm>
          <a:prstGeom prst="rect">
            <a:avLst/>
          </a:prstGeom>
        </p:spPr>
        <p:txBody>
          <a:bodyPr lIns="0" tIns="0" rIns="0" bIns="0" anchor="ctr">
            <a:noAutofit/>
          </a:bodyPr>
          <a:lstStyle>
            <a:lvl1pPr algn="ctr">
              <a:lnSpc>
                <a:spcPct val="80000"/>
              </a:lnSpc>
              <a:spcBef>
                <a:spcPts val="750"/>
              </a:spcBef>
              <a:defRPr sz="3500" cap="all" spc="0">
                <a:solidFill>
                  <a:srgbClr val="6CBDB0"/>
                </a:solidFill>
                <a:latin typeface="Helvetica Neue Bold Condensed"/>
                <a:ea typeface="Helvetica Neue Bold Condensed"/>
                <a:cs typeface="Helvetica Neue Bold Condensed"/>
                <a:sym typeface="Helvetica Neue Bold Condensed"/>
              </a:defRPr>
            </a:lvl1pPr>
          </a:lstStyle>
          <a:p>
            <a:r>
              <a:t>04</a:t>
            </a:r>
          </a:p>
        </p:txBody>
      </p:sp>
      <p:sp>
        <p:nvSpPr>
          <p:cNvPr id="320" name="Line"/>
          <p:cNvSpPr>
            <a:spLocks noGrp="1"/>
          </p:cNvSpPr>
          <p:nvPr>
            <p:ph type="body" sz="quarter" idx="23"/>
          </p:nvPr>
        </p:nvSpPr>
        <p:spPr>
          <a:xfrm>
            <a:off x="9507985" y="4029816"/>
            <a:ext cx="1495824" cy="1"/>
          </a:xfrm>
          <a:prstGeom prst="line">
            <a:avLst/>
          </a:prstGeom>
          <a:ln w="12700">
            <a:solidFill>
              <a:srgbClr val="4C5C69"/>
            </a:solidFill>
            <a:tailEnd type="oval"/>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21" name="Line"/>
          <p:cNvSpPr>
            <a:spLocks noGrp="1"/>
          </p:cNvSpPr>
          <p:nvPr>
            <p:ph type="body" sz="quarter" idx="24"/>
          </p:nvPr>
        </p:nvSpPr>
        <p:spPr>
          <a:xfrm flipV="1">
            <a:off x="3135353" y="3313566"/>
            <a:ext cx="1" cy="415943"/>
          </a:xfrm>
          <a:prstGeom prst="line">
            <a:avLst/>
          </a:prstGeom>
          <a:ln w="12700">
            <a:solidFill>
              <a:srgbClr val="4C5C69"/>
            </a:solidFill>
            <a:custDash>
              <a:ds d="200000" sp="200000"/>
            </a:custDash>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22" name="Line"/>
          <p:cNvSpPr>
            <a:spLocks noGrp="1"/>
          </p:cNvSpPr>
          <p:nvPr>
            <p:ph type="body" sz="quarter" idx="25"/>
          </p:nvPr>
        </p:nvSpPr>
        <p:spPr>
          <a:xfrm flipV="1">
            <a:off x="5107629" y="4388369"/>
            <a:ext cx="1" cy="415943"/>
          </a:xfrm>
          <a:prstGeom prst="line">
            <a:avLst/>
          </a:prstGeom>
          <a:ln w="12700">
            <a:solidFill>
              <a:srgbClr val="4C5C69"/>
            </a:solidFill>
            <a:custDash>
              <a:ds d="200000" sp="200000"/>
            </a:custDash>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23" name="Line"/>
          <p:cNvSpPr>
            <a:spLocks noGrp="1"/>
          </p:cNvSpPr>
          <p:nvPr>
            <p:ph type="body" sz="quarter" idx="26"/>
          </p:nvPr>
        </p:nvSpPr>
        <p:spPr>
          <a:xfrm flipV="1">
            <a:off x="7026888" y="3314955"/>
            <a:ext cx="1" cy="415943"/>
          </a:xfrm>
          <a:prstGeom prst="line">
            <a:avLst/>
          </a:prstGeom>
          <a:ln w="12700">
            <a:solidFill>
              <a:srgbClr val="4C5C69"/>
            </a:solidFill>
            <a:custDash>
              <a:ds d="200000" sp="200000"/>
            </a:custDash>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24" name="Line"/>
          <p:cNvSpPr>
            <a:spLocks noGrp="1"/>
          </p:cNvSpPr>
          <p:nvPr>
            <p:ph type="body" sz="quarter" idx="27"/>
          </p:nvPr>
        </p:nvSpPr>
        <p:spPr>
          <a:xfrm flipV="1">
            <a:off x="9070707" y="4388369"/>
            <a:ext cx="1" cy="415943"/>
          </a:xfrm>
          <a:prstGeom prst="line">
            <a:avLst/>
          </a:prstGeom>
          <a:ln w="12700">
            <a:solidFill>
              <a:srgbClr val="4C5C69"/>
            </a:solidFill>
            <a:custDash>
              <a:ds d="200000" sp="200000"/>
            </a:custDash>
          </a:ln>
        </p:spPr>
        <p:txBody>
          <a:bodyPr anchor="ctr">
            <a:noAutofit/>
          </a:bodyPr>
          <a:lstStyle>
            <a:lvl1pPr algn="ctr" defTabSz="410766">
              <a:lnSpc>
                <a:spcPct val="100000"/>
              </a:lnSpc>
              <a:defRPr sz="3000" spc="0">
                <a:solidFill>
                  <a:srgbClr val="000000"/>
                </a:solidFill>
                <a:latin typeface="Helvetica Light"/>
                <a:sym typeface="Helvetica Light"/>
              </a:defRPr>
            </a:lvl1pPr>
          </a:lstStyle>
          <a:p>
            <a:endParaRPr/>
          </a:p>
        </p:txBody>
      </p:sp>
      <p:sp>
        <p:nvSpPr>
          <p:cNvPr id="325" name="Shape"/>
          <p:cNvSpPr>
            <a:spLocks noGrp="1"/>
          </p:cNvSpPr>
          <p:nvPr>
            <p:ph type="body" sz="quarter" idx="28"/>
          </p:nvPr>
        </p:nvSpPr>
        <p:spPr>
          <a:xfrm>
            <a:off x="2319832" y="2243709"/>
            <a:ext cx="647996" cy="64799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77DEC8"/>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326" name="videntur"/>
          <p:cNvSpPr txBox="1">
            <a:spLocks noGrp="1"/>
          </p:cNvSpPr>
          <p:nvPr>
            <p:ph type="body" sz="quarter" idx="29"/>
          </p:nvPr>
        </p:nvSpPr>
        <p:spPr>
          <a:xfrm>
            <a:off x="3123190" y="2119202"/>
            <a:ext cx="2078267" cy="290195"/>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videntur</a:t>
            </a:r>
          </a:p>
        </p:txBody>
      </p:sp>
      <p:sp>
        <p:nvSpPr>
          <p:cNvPr id="327" name="Eodem modo typi, qui nunc, fiant sollemnes in futurum."/>
          <p:cNvSpPr txBox="1">
            <a:spLocks noGrp="1"/>
          </p:cNvSpPr>
          <p:nvPr>
            <p:ph type="body" sz="quarter" idx="30"/>
          </p:nvPr>
        </p:nvSpPr>
        <p:spPr>
          <a:xfrm>
            <a:off x="3123190" y="2464524"/>
            <a:ext cx="2078267" cy="551689"/>
          </a:xfrm>
          <a:prstGeom prst="rect">
            <a:avLst/>
          </a:prstGeom>
        </p:spPr>
        <p:txBody>
          <a:bodyPr>
            <a:noAutofit/>
          </a:bodyPr>
          <a:lstStyle/>
          <a:p>
            <a:r>
              <a:t>Eodem modo typi, qui nunc, fiant sollemnes in futurum.</a:t>
            </a:r>
          </a:p>
        </p:txBody>
      </p:sp>
      <p:sp>
        <p:nvSpPr>
          <p:cNvPr id="328" name="Shape"/>
          <p:cNvSpPr>
            <a:spLocks noGrp="1"/>
          </p:cNvSpPr>
          <p:nvPr>
            <p:ph type="body" sz="quarter" idx="31"/>
          </p:nvPr>
        </p:nvSpPr>
        <p:spPr>
          <a:xfrm>
            <a:off x="6202450" y="2243709"/>
            <a:ext cx="647996" cy="64799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E7616C"/>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329" name="putamus"/>
          <p:cNvSpPr txBox="1">
            <a:spLocks noGrp="1"/>
          </p:cNvSpPr>
          <p:nvPr>
            <p:ph type="body" sz="quarter" idx="32"/>
          </p:nvPr>
        </p:nvSpPr>
        <p:spPr>
          <a:xfrm>
            <a:off x="7005810" y="2119202"/>
            <a:ext cx="2078267" cy="290195"/>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putamus</a:t>
            </a:r>
          </a:p>
        </p:txBody>
      </p:sp>
      <p:sp>
        <p:nvSpPr>
          <p:cNvPr id="330" name="Eodem modo typi, qui nunc, fiant sollemnes in futurum."/>
          <p:cNvSpPr txBox="1">
            <a:spLocks noGrp="1"/>
          </p:cNvSpPr>
          <p:nvPr>
            <p:ph type="body" sz="quarter" idx="33"/>
          </p:nvPr>
        </p:nvSpPr>
        <p:spPr>
          <a:xfrm>
            <a:off x="7005810" y="2464524"/>
            <a:ext cx="2078267" cy="551689"/>
          </a:xfrm>
          <a:prstGeom prst="rect">
            <a:avLst/>
          </a:prstGeom>
        </p:spPr>
        <p:txBody>
          <a:bodyPr>
            <a:noAutofit/>
          </a:bodyPr>
          <a:lstStyle/>
          <a:p>
            <a:r>
              <a:t>Eodem modo typi, qui nunc, fiant sollemnes in futurum.</a:t>
            </a:r>
          </a:p>
        </p:txBody>
      </p:sp>
      <p:sp>
        <p:nvSpPr>
          <p:cNvPr id="331" name="Shape"/>
          <p:cNvSpPr>
            <a:spLocks noGrp="1"/>
          </p:cNvSpPr>
          <p:nvPr>
            <p:ph type="body" sz="quarter" idx="34"/>
          </p:nvPr>
        </p:nvSpPr>
        <p:spPr>
          <a:xfrm>
            <a:off x="3166354" y="5142164"/>
            <a:ext cx="647996" cy="64799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4C5C69"/>
          </a:solidFill>
        </p:spPr>
        <p:txBody>
          <a:bodyPr lIns="0" tIns="0" rIns="0" bIns="0"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332" name="placerat"/>
          <p:cNvSpPr txBox="1">
            <a:spLocks noGrp="1"/>
          </p:cNvSpPr>
          <p:nvPr>
            <p:ph type="body" sz="quarter" idx="35"/>
          </p:nvPr>
        </p:nvSpPr>
        <p:spPr>
          <a:xfrm>
            <a:off x="4045105" y="5017657"/>
            <a:ext cx="2078267" cy="290195"/>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placerat</a:t>
            </a:r>
          </a:p>
        </p:txBody>
      </p:sp>
      <p:sp>
        <p:nvSpPr>
          <p:cNvPr id="333" name="Eodem modo typi, qui nunc, fiant sollemnes in futurum."/>
          <p:cNvSpPr txBox="1">
            <a:spLocks noGrp="1"/>
          </p:cNvSpPr>
          <p:nvPr>
            <p:ph type="body" sz="quarter" idx="36"/>
          </p:nvPr>
        </p:nvSpPr>
        <p:spPr>
          <a:xfrm>
            <a:off x="4045105" y="5362978"/>
            <a:ext cx="2078267" cy="551688"/>
          </a:xfrm>
          <a:prstGeom prst="rect">
            <a:avLst/>
          </a:prstGeom>
        </p:spPr>
        <p:txBody>
          <a:bodyPr>
            <a:noAutofit/>
          </a:bodyPr>
          <a:lstStyle/>
          <a:p>
            <a:r>
              <a:t>Eodem modo typi, qui nunc, fiant sollemnes in futurum.</a:t>
            </a:r>
          </a:p>
        </p:txBody>
      </p:sp>
      <p:sp>
        <p:nvSpPr>
          <p:cNvPr id="334" name="Shape"/>
          <p:cNvSpPr>
            <a:spLocks noGrp="1"/>
          </p:cNvSpPr>
          <p:nvPr>
            <p:ph type="body" sz="quarter" idx="37"/>
          </p:nvPr>
        </p:nvSpPr>
        <p:spPr>
          <a:xfrm>
            <a:off x="7248437" y="5140776"/>
            <a:ext cx="647996" cy="64799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6CBDB0"/>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335" name="iusto"/>
          <p:cNvSpPr txBox="1">
            <a:spLocks noGrp="1"/>
          </p:cNvSpPr>
          <p:nvPr>
            <p:ph type="body" sz="quarter" idx="38"/>
          </p:nvPr>
        </p:nvSpPr>
        <p:spPr>
          <a:xfrm>
            <a:off x="8051795" y="5016269"/>
            <a:ext cx="2078267" cy="290195"/>
          </a:xfrm>
          <a:prstGeom prst="rect">
            <a:avLst/>
          </a:prstGeom>
        </p:spPr>
        <p:txBody>
          <a:bodyPr lIns="0" tIns="0" rIns="0" bIns="0">
            <a:noAutofit/>
          </a:bodyPr>
          <a:lstStyle>
            <a:lvl1pPr>
              <a:lnSpc>
                <a:spcPct val="80000"/>
              </a:lnSpc>
              <a:spcBef>
                <a:spcPts val="750"/>
              </a:spcBef>
              <a:defRPr sz="1800" cap="all" spc="0">
                <a:latin typeface="Helvetica Neue Medium"/>
                <a:ea typeface="Helvetica Neue Medium"/>
                <a:cs typeface="Helvetica Neue Medium"/>
                <a:sym typeface="Helvetica Neue Medium"/>
              </a:defRPr>
            </a:lvl1pPr>
          </a:lstStyle>
          <a:p>
            <a:r>
              <a:t>iusto</a:t>
            </a:r>
          </a:p>
        </p:txBody>
      </p:sp>
      <p:sp>
        <p:nvSpPr>
          <p:cNvPr id="336" name="Eodem modo typi, qui nunc, fiant sollemnes in futurum."/>
          <p:cNvSpPr txBox="1">
            <a:spLocks noGrp="1"/>
          </p:cNvSpPr>
          <p:nvPr>
            <p:ph type="body" sz="quarter" idx="39"/>
          </p:nvPr>
        </p:nvSpPr>
        <p:spPr>
          <a:xfrm>
            <a:off x="8051795" y="5361590"/>
            <a:ext cx="2078267" cy="551689"/>
          </a:xfrm>
          <a:prstGeom prst="rect">
            <a:avLst/>
          </a:prstGeom>
        </p:spPr>
        <p:txBody>
          <a:bodyPr>
            <a:noAutofit/>
          </a:bodyPr>
          <a:lstStyle/>
          <a:p>
            <a:r>
              <a:t>Eodem modo typi, qui nunc, fiant sollemnes in futurum.</a:t>
            </a:r>
          </a:p>
        </p:txBody>
      </p:sp>
      <p:sp>
        <p:nvSpPr>
          <p:cNvPr id="31" name="Slide Number">
            <a:extLst>
              <a:ext uri="{FF2B5EF4-FFF2-40B4-BE49-F238E27FC236}">
                <a16:creationId xmlns:a16="http://schemas.microsoft.com/office/drawing/2014/main" id="{0FACEACF-0852-485C-BAD6-B3649741F2DD}"/>
              </a:ext>
            </a:extLst>
          </p:cNvPr>
          <p:cNvSpPr txBox="1">
            <a:spLocks noGrp="1"/>
          </p:cNvSpPr>
          <p:nvPr>
            <p:ph type="sldNum" sz="quarter" idx="40"/>
          </p:nvPr>
        </p:nvSpPr>
        <p:spPr/>
        <p:txBody>
          <a:bodyPr/>
          <a:lstStyle>
            <a:lvl1pPr>
              <a:defRPr/>
            </a:lvl1pPr>
          </a:lstStyle>
          <a:p>
            <a:pPr>
              <a:defRPr/>
            </a:pPr>
            <a:fld id="{0065C3C5-0BC5-4FE0-90E7-BE8CF11C5DF1}" type="slidenum">
              <a:rPr/>
              <a:pPr>
                <a:defRPr/>
              </a:pPr>
              <a:t>‹#›</a:t>
            </a:fld>
            <a:endParaRPr/>
          </a:p>
        </p:txBody>
      </p:sp>
    </p:spTree>
    <p:extLst>
      <p:ext uri="{BB962C8B-B14F-4D97-AF65-F5344CB8AC3E}">
        <p14:creationId xmlns:p14="http://schemas.microsoft.com/office/powerpoint/2010/main" val="158421646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Angle Diagram">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0D721D36-865F-44BA-A65E-2204DEAD6FEA}"/>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500" name="Slide #"/>
          <p:cNvSpPr txBox="1">
            <a:spLocks noGrp="1"/>
          </p:cNvSpPr>
          <p:nvPr>
            <p:ph type="body" sz="quarter" idx="13"/>
          </p:nvPr>
        </p:nvSpPr>
        <p:spPr>
          <a:xfrm>
            <a:off x="8707143" y="6633818"/>
            <a:ext cx="2500791" cy="157779"/>
          </a:xfrm>
          <a:prstGeom prst="rect">
            <a:avLst/>
          </a:prstGeom>
        </p:spPr>
        <p:txBody>
          <a:bodyPr lIns="0" tIns="0" rIns="0" bIns="0">
            <a:noAutofit/>
          </a:bodyPr>
          <a:lstStyle>
            <a:lvl1pPr algn="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Slide #</a:t>
            </a:r>
          </a:p>
        </p:txBody>
      </p:sp>
      <p:sp>
        <p:nvSpPr>
          <p:cNvPr id="501" name="Presentation name"/>
          <p:cNvSpPr txBox="1">
            <a:spLocks noGrp="1"/>
          </p:cNvSpPr>
          <p:nvPr>
            <p:ph type="body" sz="quarter" idx="14"/>
          </p:nvPr>
        </p:nvSpPr>
        <p:spPr>
          <a:xfrm>
            <a:off x="636684" y="6633818"/>
            <a:ext cx="2706843" cy="157779"/>
          </a:xfrm>
          <a:prstGeom prst="rect">
            <a:avLst/>
          </a:prstGeom>
        </p:spPr>
        <p:txBody>
          <a:bodyPr lIns="0" tIns="0" rIns="0" bIns="0">
            <a:noAutofit/>
          </a:bodyPr>
          <a:lstStyle>
            <a:lvl1pPr>
              <a:lnSpc>
                <a:spcPct val="80000"/>
              </a:lnSpc>
              <a:spcBef>
                <a:spcPts val="750"/>
              </a:spcBef>
              <a:defRPr sz="1100" spc="0">
                <a:solidFill>
                  <a:srgbClr val="A6AAA9"/>
                </a:solidFill>
                <a:latin typeface="Helvetica Neue Light"/>
                <a:ea typeface="Helvetica Neue Light"/>
                <a:cs typeface="Helvetica Neue Light"/>
                <a:sym typeface="Helvetica Neue Light"/>
              </a:defRPr>
            </a:lvl1pPr>
          </a:lstStyle>
          <a:p>
            <a:r>
              <a:t>Presentation name</a:t>
            </a:r>
          </a:p>
        </p:txBody>
      </p:sp>
      <p:sp>
        <p:nvSpPr>
          <p:cNvPr id="503" name="Title Text"/>
          <p:cNvSpPr txBox="1">
            <a:spLocks noGrp="1"/>
          </p:cNvSpPr>
          <p:nvPr>
            <p:ph type="title"/>
          </p:nvPr>
        </p:nvSpPr>
        <p:spPr>
          <a:xfrm>
            <a:off x="2128451" y="520809"/>
            <a:ext cx="7530753" cy="877854"/>
          </a:xfrm>
          <a:prstGeom prst="rect">
            <a:avLst/>
          </a:prstGeom>
        </p:spPr>
        <p:txBody>
          <a:bodyPr/>
          <a:lstStyle/>
          <a:p>
            <a:r>
              <a:t>Title Text</a:t>
            </a:r>
          </a:p>
        </p:txBody>
      </p:sp>
      <p:sp>
        <p:nvSpPr>
          <p:cNvPr id="504" name="Shape"/>
          <p:cNvSpPr>
            <a:spLocks noGrp="1"/>
          </p:cNvSpPr>
          <p:nvPr>
            <p:ph type="body" sz="quarter" idx="15"/>
          </p:nvPr>
        </p:nvSpPr>
        <p:spPr>
          <a:xfrm rot="5400000">
            <a:off x="3073822" y="3668180"/>
            <a:ext cx="1365297" cy="2679587"/>
          </a:xfrm>
          <a:custGeom>
            <a:avLst/>
            <a:gdLst/>
            <a:ahLst/>
            <a:cxnLst>
              <a:cxn ang="0">
                <a:pos x="wd2" y="hd2"/>
              </a:cxn>
              <a:cxn ang="5400000">
                <a:pos x="wd2" y="hd2"/>
              </a:cxn>
              <a:cxn ang="10800000">
                <a:pos x="wd2" y="hd2"/>
              </a:cxn>
              <a:cxn ang="16200000">
                <a:pos x="wd2" y="hd2"/>
              </a:cxn>
            </a:cxnLst>
            <a:rect l="0" t="0" r="r" b="b"/>
            <a:pathLst>
              <a:path w="21600" h="21600" extrusionOk="0">
                <a:moveTo>
                  <a:pt x="0" y="2434"/>
                </a:moveTo>
                <a:lnTo>
                  <a:pt x="10800" y="0"/>
                </a:lnTo>
                <a:lnTo>
                  <a:pt x="21600" y="2434"/>
                </a:lnTo>
                <a:lnTo>
                  <a:pt x="21600" y="21600"/>
                </a:lnTo>
                <a:lnTo>
                  <a:pt x="0" y="21600"/>
                </a:lnTo>
                <a:lnTo>
                  <a:pt x="0" y="2434"/>
                </a:lnTo>
                <a:close/>
              </a:path>
            </a:pathLst>
          </a:custGeom>
          <a:solidFill>
            <a:srgbClr val="E7616C"/>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05" name="Circle"/>
          <p:cNvSpPr>
            <a:spLocks noGrp="1"/>
          </p:cNvSpPr>
          <p:nvPr>
            <p:ph type="body" sz="quarter" idx="16"/>
          </p:nvPr>
        </p:nvSpPr>
        <p:spPr>
          <a:xfrm rot="5400000">
            <a:off x="1683416" y="4325325"/>
            <a:ext cx="1365297" cy="1365296"/>
          </a:xfrm>
          <a:prstGeom prst="ellipse">
            <a:avLst/>
          </a:prstGeom>
          <a:solidFill>
            <a:srgbClr val="E7616C"/>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06" name="Shape"/>
          <p:cNvSpPr>
            <a:spLocks noGrp="1"/>
          </p:cNvSpPr>
          <p:nvPr>
            <p:ph type="body" sz="quarter" idx="17"/>
          </p:nvPr>
        </p:nvSpPr>
        <p:spPr>
          <a:xfrm rot="5400000">
            <a:off x="3050599" y="3650612"/>
            <a:ext cx="678482" cy="3410658"/>
          </a:xfrm>
          <a:custGeom>
            <a:avLst/>
            <a:gdLst/>
            <a:ahLst/>
            <a:cxnLst>
              <a:cxn ang="0">
                <a:pos x="wd2" y="hd2"/>
              </a:cxn>
              <a:cxn ang="5400000">
                <a:pos x="wd2" y="hd2"/>
              </a:cxn>
              <a:cxn ang="10800000">
                <a:pos x="wd2" y="hd2"/>
              </a:cxn>
              <a:cxn ang="16200000">
                <a:pos x="wd2" y="hd2"/>
              </a:cxn>
            </a:cxnLst>
            <a:rect l="0" t="0" r="r" b="b"/>
            <a:pathLst>
              <a:path w="21242" h="21600" extrusionOk="0">
                <a:moveTo>
                  <a:pt x="0" y="0"/>
                </a:moveTo>
                <a:lnTo>
                  <a:pt x="0" y="21600"/>
                </a:lnTo>
                <a:cubicBezTo>
                  <a:pt x="5425" y="21593"/>
                  <a:pt x="10840" y="21172"/>
                  <a:pt x="14978" y="20335"/>
                </a:cubicBezTo>
                <a:cubicBezTo>
                  <a:pt x="19554" y="19410"/>
                  <a:pt x="21600" y="18169"/>
                  <a:pt x="21159" y="16959"/>
                </a:cubicBezTo>
                <a:lnTo>
                  <a:pt x="21242" y="16959"/>
                </a:lnTo>
                <a:lnTo>
                  <a:pt x="21242" y="1899"/>
                </a:lnTo>
                <a:lnTo>
                  <a:pt x="0" y="0"/>
                </a:lnTo>
                <a:close/>
              </a:path>
            </a:pathLst>
          </a:custGeom>
          <a:solidFill>
            <a:srgbClr val="CC555F"/>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07" name="Circle"/>
          <p:cNvSpPr>
            <a:spLocks noGrp="1"/>
          </p:cNvSpPr>
          <p:nvPr>
            <p:ph type="body" sz="quarter" idx="18"/>
          </p:nvPr>
        </p:nvSpPr>
        <p:spPr>
          <a:xfrm rot="5400000">
            <a:off x="1823403" y="4479161"/>
            <a:ext cx="1057625" cy="1057625"/>
          </a:xfrm>
          <a:prstGeom prst="ellipse">
            <a:avLst/>
          </a:prstGeom>
          <a:solidFill>
            <a:srgbClr val="FFFFFF"/>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08" name="Shape"/>
          <p:cNvSpPr>
            <a:spLocks noGrp="1"/>
          </p:cNvSpPr>
          <p:nvPr>
            <p:ph type="body" sz="quarter" idx="19"/>
          </p:nvPr>
        </p:nvSpPr>
        <p:spPr>
          <a:xfrm rot="2700000">
            <a:off x="2673306" y="2674601"/>
            <a:ext cx="1365296" cy="2679587"/>
          </a:xfrm>
          <a:custGeom>
            <a:avLst/>
            <a:gdLst/>
            <a:ahLst/>
            <a:cxnLst>
              <a:cxn ang="0">
                <a:pos x="wd2" y="hd2"/>
              </a:cxn>
              <a:cxn ang="5400000">
                <a:pos x="wd2" y="hd2"/>
              </a:cxn>
              <a:cxn ang="10800000">
                <a:pos x="wd2" y="hd2"/>
              </a:cxn>
              <a:cxn ang="16200000">
                <a:pos x="wd2" y="hd2"/>
              </a:cxn>
            </a:cxnLst>
            <a:rect l="0" t="0" r="r" b="b"/>
            <a:pathLst>
              <a:path w="21600" h="21600" extrusionOk="0">
                <a:moveTo>
                  <a:pt x="0" y="2434"/>
                </a:moveTo>
                <a:lnTo>
                  <a:pt x="10800" y="0"/>
                </a:lnTo>
                <a:lnTo>
                  <a:pt x="21600" y="2434"/>
                </a:lnTo>
                <a:lnTo>
                  <a:pt x="21600" y="21600"/>
                </a:lnTo>
                <a:lnTo>
                  <a:pt x="0" y="21600"/>
                </a:lnTo>
                <a:lnTo>
                  <a:pt x="0" y="2434"/>
                </a:lnTo>
                <a:close/>
              </a:path>
            </a:pathLst>
          </a:custGeom>
          <a:solidFill>
            <a:srgbClr val="77DEC8"/>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09" name="Circle"/>
          <p:cNvSpPr>
            <a:spLocks noGrp="1"/>
          </p:cNvSpPr>
          <p:nvPr>
            <p:ph type="body" sz="quarter" idx="20"/>
          </p:nvPr>
        </p:nvSpPr>
        <p:spPr>
          <a:xfrm rot="2700000">
            <a:off x="1690141" y="4314912"/>
            <a:ext cx="1365297" cy="1365297"/>
          </a:xfrm>
          <a:prstGeom prst="ellipse">
            <a:avLst/>
          </a:prstGeom>
          <a:solidFill>
            <a:srgbClr val="77DEC8"/>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10" name="Shape"/>
          <p:cNvSpPr>
            <a:spLocks noGrp="1"/>
          </p:cNvSpPr>
          <p:nvPr>
            <p:ph type="body" sz="quarter" idx="21"/>
          </p:nvPr>
        </p:nvSpPr>
        <p:spPr>
          <a:xfrm rot="2700000">
            <a:off x="2992901" y="2814363"/>
            <a:ext cx="678482" cy="3410658"/>
          </a:xfrm>
          <a:custGeom>
            <a:avLst/>
            <a:gdLst/>
            <a:ahLst/>
            <a:cxnLst>
              <a:cxn ang="0">
                <a:pos x="wd2" y="hd2"/>
              </a:cxn>
              <a:cxn ang="5400000">
                <a:pos x="wd2" y="hd2"/>
              </a:cxn>
              <a:cxn ang="10800000">
                <a:pos x="wd2" y="hd2"/>
              </a:cxn>
              <a:cxn ang="16200000">
                <a:pos x="wd2" y="hd2"/>
              </a:cxn>
            </a:cxnLst>
            <a:rect l="0" t="0" r="r" b="b"/>
            <a:pathLst>
              <a:path w="21242" h="21600" extrusionOk="0">
                <a:moveTo>
                  <a:pt x="0" y="0"/>
                </a:moveTo>
                <a:lnTo>
                  <a:pt x="0" y="21600"/>
                </a:lnTo>
                <a:cubicBezTo>
                  <a:pt x="5425" y="21593"/>
                  <a:pt x="10840" y="21172"/>
                  <a:pt x="14978" y="20335"/>
                </a:cubicBezTo>
                <a:cubicBezTo>
                  <a:pt x="19554" y="19410"/>
                  <a:pt x="21600" y="18169"/>
                  <a:pt x="21159" y="16959"/>
                </a:cubicBezTo>
                <a:lnTo>
                  <a:pt x="21242" y="16959"/>
                </a:lnTo>
                <a:lnTo>
                  <a:pt x="21242" y="1899"/>
                </a:lnTo>
                <a:lnTo>
                  <a:pt x="0" y="0"/>
                </a:lnTo>
                <a:close/>
              </a:path>
            </a:pathLst>
          </a:custGeom>
          <a:solidFill>
            <a:srgbClr val="67C4B1"/>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11" name="Circle"/>
          <p:cNvSpPr>
            <a:spLocks noGrp="1"/>
          </p:cNvSpPr>
          <p:nvPr>
            <p:ph type="body" sz="quarter" idx="22"/>
          </p:nvPr>
        </p:nvSpPr>
        <p:spPr>
          <a:xfrm rot="2700000">
            <a:off x="1834184" y="4478541"/>
            <a:ext cx="1057625" cy="1057625"/>
          </a:xfrm>
          <a:prstGeom prst="ellipse">
            <a:avLst/>
          </a:prstGeom>
          <a:solidFill>
            <a:srgbClr val="FFFFFF"/>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12" name="Shape"/>
          <p:cNvSpPr>
            <a:spLocks noGrp="1"/>
          </p:cNvSpPr>
          <p:nvPr>
            <p:ph type="body" sz="quarter" idx="23"/>
          </p:nvPr>
        </p:nvSpPr>
        <p:spPr>
          <a:xfrm>
            <a:off x="1674256" y="2278876"/>
            <a:ext cx="1365296" cy="2679587"/>
          </a:xfrm>
          <a:custGeom>
            <a:avLst/>
            <a:gdLst/>
            <a:ahLst/>
            <a:cxnLst>
              <a:cxn ang="0">
                <a:pos x="wd2" y="hd2"/>
              </a:cxn>
              <a:cxn ang="5400000">
                <a:pos x="wd2" y="hd2"/>
              </a:cxn>
              <a:cxn ang="10800000">
                <a:pos x="wd2" y="hd2"/>
              </a:cxn>
              <a:cxn ang="16200000">
                <a:pos x="wd2" y="hd2"/>
              </a:cxn>
            </a:cxnLst>
            <a:rect l="0" t="0" r="r" b="b"/>
            <a:pathLst>
              <a:path w="21600" h="21600" extrusionOk="0">
                <a:moveTo>
                  <a:pt x="0" y="2434"/>
                </a:moveTo>
                <a:lnTo>
                  <a:pt x="10800" y="0"/>
                </a:lnTo>
                <a:lnTo>
                  <a:pt x="21600" y="2434"/>
                </a:lnTo>
                <a:lnTo>
                  <a:pt x="21600" y="21600"/>
                </a:lnTo>
                <a:lnTo>
                  <a:pt x="0" y="21600"/>
                </a:lnTo>
                <a:lnTo>
                  <a:pt x="0" y="2434"/>
                </a:lnTo>
                <a:close/>
              </a:path>
            </a:pathLst>
          </a:custGeom>
          <a:solidFill>
            <a:srgbClr val="4C5C69"/>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13" name="Circle"/>
          <p:cNvSpPr>
            <a:spLocks noGrp="1"/>
          </p:cNvSpPr>
          <p:nvPr>
            <p:ph type="body" sz="quarter" idx="24"/>
          </p:nvPr>
        </p:nvSpPr>
        <p:spPr>
          <a:xfrm>
            <a:off x="1674256" y="4326427"/>
            <a:ext cx="1365296" cy="1365296"/>
          </a:xfrm>
          <a:prstGeom prst="ellipse">
            <a:avLst/>
          </a:prstGeom>
          <a:solidFill>
            <a:srgbClr val="4C5C69"/>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14" name="Shape"/>
          <p:cNvSpPr>
            <a:spLocks noGrp="1"/>
          </p:cNvSpPr>
          <p:nvPr>
            <p:ph type="body" sz="quarter" idx="25"/>
          </p:nvPr>
        </p:nvSpPr>
        <p:spPr>
          <a:xfrm>
            <a:off x="2350616" y="2279971"/>
            <a:ext cx="678483" cy="3410658"/>
          </a:xfrm>
          <a:custGeom>
            <a:avLst/>
            <a:gdLst/>
            <a:ahLst/>
            <a:cxnLst>
              <a:cxn ang="0">
                <a:pos x="wd2" y="hd2"/>
              </a:cxn>
              <a:cxn ang="5400000">
                <a:pos x="wd2" y="hd2"/>
              </a:cxn>
              <a:cxn ang="10800000">
                <a:pos x="wd2" y="hd2"/>
              </a:cxn>
              <a:cxn ang="16200000">
                <a:pos x="wd2" y="hd2"/>
              </a:cxn>
            </a:cxnLst>
            <a:rect l="0" t="0" r="r" b="b"/>
            <a:pathLst>
              <a:path w="21242" h="21600" extrusionOk="0">
                <a:moveTo>
                  <a:pt x="0" y="0"/>
                </a:moveTo>
                <a:lnTo>
                  <a:pt x="0" y="21600"/>
                </a:lnTo>
                <a:cubicBezTo>
                  <a:pt x="5425" y="21593"/>
                  <a:pt x="10840" y="21172"/>
                  <a:pt x="14978" y="20335"/>
                </a:cubicBezTo>
                <a:cubicBezTo>
                  <a:pt x="19554" y="19410"/>
                  <a:pt x="21600" y="18169"/>
                  <a:pt x="21159" y="16959"/>
                </a:cubicBezTo>
                <a:lnTo>
                  <a:pt x="21242" y="16959"/>
                </a:lnTo>
                <a:lnTo>
                  <a:pt x="21242" y="1899"/>
                </a:lnTo>
                <a:lnTo>
                  <a:pt x="0" y="0"/>
                </a:lnTo>
                <a:close/>
              </a:path>
            </a:pathLst>
          </a:custGeom>
          <a:solidFill>
            <a:srgbClr val="424F5C"/>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15" name="Circle"/>
          <p:cNvSpPr>
            <a:spLocks noGrp="1"/>
          </p:cNvSpPr>
          <p:nvPr>
            <p:ph type="body" sz="quarter" idx="26"/>
          </p:nvPr>
        </p:nvSpPr>
        <p:spPr>
          <a:xfrm>
            <a:off x="1828091" y="4494112"/>
            <a:ext cx="1057625" cy="1057625"/>
          </a:xfrm>
          <a:prstGeom prst="ellipse">
            <a:avLst/>
          </a:prstGeom>
          <a:solidFill>
            <a:srgbClr val="FFFFFF"/>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516" name="75%"/>
          <p:cNvSpPr txBox="1">
            <a:spLocks noGrp="1"/>
          </p:cNvSpPr>
          <p:nvPr>
            <p:ph type="body" sz="quarter" idx="27"/>
          </p:nvPr>
        </p:nvSpPr>
        <p:spPr>
          <a:xfrm>
            <a:off x="7546823" y="3496515"/>
            <a:ext cx="830735" cy="440997"/>
          </a:xfrm>
          <a:prstGeom prst="rect">
            <a:avLst/>
          </a:prstGeom>
        </p:spPr>
        <p:txBody>
          <a:bodyPr lIns="0" tIns="0" rIns="0" bIns="0" anchor="b">
            <a:noAutofit/>
          </a:bodyPr>
          <a:lstStyle>
            <a:lvl1pPr>
              <a:lnSpc>
                <a:spcPct val="80000"/>
              </a:lnSpc>
              <a:spcBef>
                <a:spcPts val="750"/>
              </a:spcBef>
              <a:defRPr sz="2800" cap="all" spc="0">
                <a:solidFill>
                  <a:srgbClr val="77DEC8"/>
                </a:solidFill>
                <a:latin typeface="Helvetica Neue Bold Condensed"/>
                <a:ea typeface="Helvetica Neue Bold Condensed"/>
                <a:cs typeface="Helvetica Neue Bold Condensed"/>
                <a:sym typeface="Helvetica Neue Bold Condensed"/>
              </a:defRPr>
            </a:lvl1pPr>
          </a:lstStyle>
          <a:p>
            <a:r>
              <a:t>75%</a:t>
            </a:r>
          </a:p>
        </p:txBody>
      </p:sp>
      <p:sp>
        <p:nvSpPr>
          <p:cNvPr id="517" name="75%"/>
          <p:cNvSpPr txBox="1">
            <a:spLocks noGrp="1"/>
          </p:cNvSpPr>
          <p:nvPr>
            <p:ph type="body" sz="quarter" idx="28"/>
          </p:nvPr>
        </p:nvSpPr>
        <p:spPr>
          <a:xfrm>
            <a:off x="7546823" y="4745096"/>
            <a:ext cx="830735" cy="440997"/>
          </a:xfrm>
          <a:prstGeom prst="rect">
            <a:avLst/>
          </a:prstGeom>
        </p:spPr>
        <p:txBody>
          <a:bodyPr lIns="0" tIns="0" rIns="0" bIns="0" anchor="b">
            <a:noAutofit/>
          </a:bodyPr>
          <a:lstStyle>
            <a:lvl1pPr>
              <a:lnSpc>
                <a:spcPct val="80000"/>
              </a:lnSpc>
              <a:spcBef>
                <a:spcPts val="750"/>
              </a:spcBef>
              <a:defRPr sz="2800" cap="all" spc="0">
                <a:solidFill>
                  <a:srgbClr val="E7616C"/>
                </a:solidFill>
                <a:latin typeface="Helvetica Neue Bold Condensed"/>
                <a:ea typeface="Helvetica Neue Bold Condensed"/>
                <a:cs typeface="Helvetica Neue Bold Condensed"/>
                <a:sym typeface="Helvetica Neue Bold Condensed"/>
              </a:defRPr>
            </a:lvl1pPr>
          </a:lstStyle>
          <a:p>
            <a:r>
              <a:t>75%</a:t>
            </a:r>
          </a:p>
        </p:txBody>
      </p:sp>
      <p:sp>
        <p:nvSpPr>
          <p:cNvPr id="518" name="75%"/>
          <p:cNvSpPr txBox="1">
            <a:spLocks noGrp="1"/>
          </p:cNvSpPr>
          <p:nvPr>
            <p:ph type="body" sz="quarter" idx="29"/>
          </p:nvPr>
        </p:nvSpPr>
        <p:spPr>
          <a:xfrm>
            <a:off x="7546823" y="2247935"/>
            <a:ext cx="830735" cy="440997"/>
          </a:xfrm>
          <a:prstGeom prst="rect">
            <a:avLst/>
          </a:prstGeom>
        </p:spPr>
        <p:txBody>
          <a:bodyPr lIns="0" tIns="0" rIns="0" bIns="0" anchor="b">
            <a:noAutofit/>
          </a:bodyPr>
          <a:lstStyle>
            <a:lvl1pPr>
              <a:lnSpc>
                <a:spcPct val="80000"/>
              </a:lnSpc>
              <a:spcBef>
                <a:spcPts val="750"/>
              </a:spcBef>
              <a:defRPr sz="2800" cap="all" spc="0">
                <a:latin typeface="Helvetica Neue Bold Condensed"/>
                <a:ea typeface="Helvetica Neue Bold Condensed"/>
                <a:cs typeface="Helvetica Neue Bold Condensed"/>
                <a:sym typeface="Helvetica Neue Bold Condensed"/>
              </a:defRPr>
            </a:lvl1pPr>
          </a:lstStyle>
          <a:p>
            <a:r>
              <a:t>75%</a:t>
            </a:r>
          </a:p>
        </p:txBody>
      </p:sp>
      <p:sp>
        <p:nvSpPr>
          <p:cNvPr id="519" name="Claritas est etiam processus, qui mutationem consuetudium lectorum."/>
          <p:cNvSpPr txBox="1">
            <a:spLocks noGrp="1"/>
          </p:cNvSpPr>
          <p:nvPr>
            <p:ph type="body" sz="quarter" idx="30"/>
          </p:nvPr>
        </p:nvSpPr>
        <p:spPr>
          <a:xfrm>
            <a:off x="7546823" y="5186092"/>
            <a:ext cx="2487937" cy="536572"/>
          </a:xfrm>
          <a:prstGeom prst="rect">
            <a:avLst/>
          </a:prstGeom>
        </p:spPr>
        <p:txBody>
          <a:bodyPr lIns="0" tIns="0" rIns="0" bIns="0">
            <a:noAutofit/>
          </a:bodyPr>
          <a:lstStyle/>
          <a:p>
            <a:r>
              <a:t>Claritas est etiam processus, qui mutationem consuetudium lectorum.</a:t>
            </a:r>
          </a:p>
        </p:txBody>
      </p:sp>
      <p:sp>
        <p:nvSpPr>
          <p:cNvPr id="520" name="Claritas est etiam processus, qui mutationem consuetudium lectorum."/>
          <p:cNvSpPr txBox="1">
            <a:spLocks noGrp="1"/>
          </p:cNvSpPr>
          <p:nvPr>
            <p:ph type="body" sz="quarter" idx="31"/>
          </p:nvPr>
        </p:nvSpPr>
        <p:spPr>
          <a:xfrm>
            <a:off x="7546823" y="3938001"/>
            <a:ext cx="2487937" cy="536573"/>
          </a:xfrm>
          <a:prstGeom prst="rect">
            <a:avLst/>
          </a:prstGeom>
        </p:spPr>
        <p:txBody>
          <a:bodyPr lIns="0" tIns="0" rIns="0" bIns="0">
            <a:noAutofit/>
          </a:bodyPr>
          <a:lstStyle/>
          <a:p>
            <a:r>
              <a:t>Claritas est etiam processus, qui mutationem consuetudium lectorum.</a:t>
            </a:r>
          </a:p>
        </p:txBody>
      </p:sp>
      <p:sp>
        <p:nvSpPr>
          <p:cNvPr id="521" name="Claritas est etiam processus, qui mutationem consuetudium lectorum."/>
          <p:cNvSpPr txBox="1">
            <a:spLocks noGrp="1"/>
          </p:cNvSpPr>
          <p:nvPr>
            <p:ph type="body" sz="quarter" idx="32"/>
          </p:nvPr>
        </p:nvSpPr>
        <p:spPr>
          <a:xfrm>
            <a:off x="7546823" y="2687845"/>
            <a:ext cx="2487937" cy="536572"/>
          </a:xfrm>
          <a:prstGeom prst="rect">
            <a:avLst/>
          </a:prstGeom>
        </p:spPr>
        <p:txBody>
          <a:bodyPr lIns="0" tIns="0" rIns="0" bIns="0">
            <a:noAutofit/>
          </a:bodyPr>
          <a:lstStyle/>
          <a:p>
            <a:r>
              <a:t>Claritas est etiam processus, qui mutationem consuetudium lectorum.</a:t>
            </a:r>
          </a:p>
        </p:txBody>
      </p:sp>
      <p:sp>
        <p:nvSpPr>
          <p:cNvPr id="522" name="Shape"/>
          <p:cNvSpPr>
            <a:spLocks noGrp="1"/>
          </p:cNvSpPr>
          <p:nvPr>
            <p:ph type="body" sz="quarter" idx="33"/>
          </p:nvPr>
        </p:nvSpPr>
        <p:spPr>
          <a:xfrm>
            <a:off x="2062006" y="4731509"/>
            <a:ext cx="535782" cy="571501"/>
          </a:xfrm>
          <a:custGeom>
            <a:avLst/>
            <a:gdLst/>
            <a:ahLst/>
            <a:cxnLst>
              <a:cxn ang="0">
                <a:pos x="wd2" y="hd2"/>
              </a:cxn>
              <a:cxn ang="5400000">
                <a:pos x="wd2" y="hd2"/>
              </a:cxn>
              <a:cxn ang="10800000">
                <a:pos x="wd2" y="hd2"/>
              </a:cxn>
              <a:cxn ang="16200000">
                <a:pos x="wd2" y="hd2"/>
              </a:cxn>
            </a:cxnLst>
            <a:rect l="0" t="0" r="r" b="b"/>
            <a:pathLst>
              <a:path w="21600" h="21600" extrusionOk="0">
                <a:moveTo>
                  <a:pt x="17280" y="1350"/>
                </a:moveTo>
                <a:lnTo>
                  <a:pt x="17280" y="20250"/>
                </a:lnTo>
                <a:cubicBezTo>
                  <a:pt x="17280" y="20996"/>
                  <a:pt x="17925" y="21600"/>
                  <a:pt x="18720" y="21600"/>
                </a:cubicBezTo>
                <a:lnTo>
                  <a:pt x="20160" y="21600"/>
                </a:lnTo>
                <a:cubicBezTo>
                  <a:pt x="20955" y="21600"/>
                  <a:pt x="21600" y="20996"/>
                  <a:pt x="21600" y="20250"/>
                </a:cubicBezTo>
                <a:lnTo>
                  <a:pt x="21600" y="1350"/>
                </a:lnTo>
                <a:cubicBezTo>
                  <a:pt x="21600" y="604"/>
                  <a:pt x="20955" y="0"/>
                  <a:pt x="20160" y="0"/>
                </a:cubicBezTo>
                <a:lnTo>
                  <a:pt x="18720" y="0"/>
                </a:lnTo>
                <a:cubicBezTo>
                  <a:pt x="17925" y="0"/>
                  <a:pt x="17280" y="604"/>
                  <a:pt x="17280" y="1350"/>
                </a:cubicBezTo>
                <a:close/>
                <a:moveTo>
                  <a:pt x="11520" y="5400"/>
                </a:moveTo>
                <a:lnTo>
                  <a:pt x="11520" y="20250"/>
                </a:lnTo>
                <a:cubicBezTo>
                  <a:pt x="11520" y="20996"/>
                  <a:pt x="12165" y="21600"/>
                  <a:pt x="12960" y="21600"/>
                </a:cubicBezTo>
                <a:lnTo>
                  <a:pt x="14400" y="21600"/>
                </a:lnTo>
                <a:cubicBezTo>
                  <a:pt x="15195" y="21600"/>
                  <a:pt x="15840" y="20996"/>
                  <a:pt x="15840" y="20250"/>
                </a:cubicBezTo>
                <a:lnTo>
                  <a:pt x="15840" y="5400"/>
                </a:lnTo>
                <a:cubicBezTo>
                  <a:pt x="15840" y="4654"/>
                  <a:pt x="15195" y="4050"/>
                  <a:pt x="14400" y="4050"/>
                </a:cubicBezTo>
                <a:lnTo>
                  <a:pt x="12960" y="4050"/>
                </a:lnTo>
                <a:cubicBezTo>
                  <a:pt x="12165" y="4050"/>
                  <a:pt x="11520" y="4654"/>
                  <a:pt x="11520" y="5400"/>
                </a:cubicBezTo>
                <a:close/>
                <a:moveTo>
                  <a:pt x="5760" y="9450"/>
                </a:moveTo>
                <a:lnTo>
                  <a:pt x="5760" y="20250"/>
                </a:lnTo>
                <a:cubicBezTo>
                  <a:pt x="5760" y="20996"/>
                  <a:pt x="6405" y="21600"/>
                  <a:pt x="7200" y="21600"/>
                </a:cubicBezTo>
                <a:lnTo>
                  <a:pt x="8640" y="21600"/>
                </a:lnTo>
                <a:cubicBezTo>
                  <a:pt x="9435" y="21600"/>
                  <a:pt x="10080" y="20996"/>
                  <a:pt x="10080" y="20250"/>
                </a:cubicBezTo>
                <a:lnTo>
                  <a:pt x="10080" y="9450"/>
                </a:lnTo>
                <a:cubicBezTo>
                  <a:pt x="10080" y="8704"/>
                  <a:pt x="9435" y="8100"/>
                  <a:pt x="8640" y="8100"/>
                </a:cubicBezTo>
                <a:lnTo>
                  <a:pt x="7200" y="8100"/>
                </a:lnTo>
                <a:cubicBezTo>
                  <a:pt x="6405" y="8100"/>
                  <a:pt x="5760" y="8704"/>
                  <a:pt x="5760" y="9450"/>
                </a:cubicBezTo>
                <a:close/>
                <a:moveTo>
                  <a:pt x="1440" y="12150"/>
                </a:moveTo>
                <a:lnTo>
                  <a:pt x="2880" y="12150"/>
                </a:lnTo>
                <a:cubicBezTo>
                  <a:pt x="3675" y="12150"/>
                  <a:pt x="4320" y="12754"/>
                  <a:pt x="4320" y="13500"/>
                </a:cubicBezTo>
                <a:lnTo>
                  <a:pt x="4320" y="20250"/>
                </a:lnTo>
                <a:cubicBezTo>
                  <a:pt x="4320" y="20996"/>
                  <a:pt x="3675" y="21600"/>
                  <a:pt x="2880" y="21600"/>
                </a:cubicBezTo>
                <a:lnTo>
                  <a:pt x="1440" y="21600"/>
                </a:lnTo>
                <a:cubicBezTo>
                  <a:pt x="645" y="21600"/>
                  <a:pt x="0" y="20996"/>
                  <a:pt x="0" y="20250"/>
                </a:cubicBezTo>
                <a:lnTo>
                  <a:pt x="0" y="13500"/>
                </a:lnTo>
                <a:cubicBezTo>
                  <a:pt x="0" y="12754"/>
                  <a:pt x="645" y="12150"/>
                  <a:pt x="1440" y="12150"/>
                </a:cubicBezTo>
                <a:close/>
              </a:path>
            </a:pathLst>
          </a:custGeom>
          <a:solidFill>
            <a:srgbClr val="4C5C69"/>
          </a:solidFill>
        </p:spPr>
        <p:txBody>
          <a:bodyPr anchor="ctr">
            <a:noAutofit/>
          </a:bodyPr>
          <a:lstStyle>
            <a:lvl1pPr algn="ctr" defTabSz="410766">
              <a:lnSpc>
                <a:spcPct val="100000"/>
              </a:lnSpc>
              <a:defRPr sz="3000" spc="0">
                <a:solidFill>
                  <a:srgbClr val="FFFFFF"/>
                </a:solidFill>
                <a:latin typeface="Helvetica Light"/>
                <a:sym typeface="Helvetica Light"/>
              </a:defRPr>
            </a:lvl1pPr>
          </a:lstStyle>
          <a:p>
            <a:endParaRPr/>
          </a:p>
        </p:txBody>
      </p:sp>
      <p:sp>
        <p:nvSpPr>
          <p:cNvPr id="25" name="Slide Number">
            <a:extLst>
              <a:ext uri="{FF2B5EF4-FFF2-40B4-BE49-F238E27FC236}">
                <a16:creationId xmlns:a16="http://schemas.microsoft.com/office/drawing/2014/main" id="{F267238C-74F8-4AB4-AD9A-815D05BDFCB0}"/>
              </a:ext>
            </a:extLst>
          </p:cNvPr>
          <p:cNvSpPr txBox="1">
            <a:spLocks noGrp="1"/>
          </p:cNvSpPr>
          <p:nvPr>
            <p:ph type="sldNum" sz="quarter" idx="34"/>
          </p:nvPr>
        </p:nvSpPr>
        <p:spPr>
          <a:xfrm>
            <a:off x="11134725" y="6607175"/>
            <a:ext cx="390525" cy="385763"/>
          </a:xfrm>
        </p:spPr>
        <p:txBody>
          <a:bodyPr/>
          <a:lstStyle>
            <a:lvl1pPr>
              <a:defRPr/>
            </a:lvl1pPr>
          </a:lstStyle>
          <a:p>
            <a:pPr>
              <a:defRPr/>
            </a:pPr>
            <a:fld id="{9A9B7125-D33C-4B86-8148-3743930D47FF}" type="slidenum">
              <a:rPr/>
              <a:pPr>
                <a:defRPr/>
              </a:pPr>
              <a:t>‹#›</a:t>
            </a:fld>
            <a:endParaRPr/>
          </a:p>
        </p:txBody>
      </p:sp>
    </p:spTree>
    <p:extLst>
      <p:ext uri="{BB962C8B-B14F-4D97-AF65-F5344CB8AC3E}">
        <p14:creationId xmlns:p14="http://schemas.microsoft.com/office/powerpoint/2010/main" val="345732863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76823"/>
            <a:ext cx="10363200" cy="2723628"/>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735888"/>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2"/>
          </p:nvPr>
        </p:nvSpPr>
        <p:spPr>
          <a:xfrm>
            <a:off x="526093" y="5787503"/>
            <a:ext cx="6521885" cy="363538"/>
          </a:xfrm>
          <a:prstGeom prst="rect">
            <a:avLst/>
          </a:prstGeom>
        </p:spPr>
        <p:txBody>
          <a:bodyPr/>
          <a:lstStyle>
            <a:lvl1pPr>
              <a:buNone/>
              <a:defRPr sz="2500"/>
            </a:lvl1pPr>
            <a:lvl2pPr>
              <a:defRPr sz="2500"/>
            </a:lvl2pPr>
            <a:lvl3pPr>
              <a:defRPr sz="2500"/>
            </a:lvl3pPr>
            <a:lvl4pPr>
              <a:defRPr sz="2500"/>
            </a:lvl4pPr>
            <a:lvl5pPr>
              <a:defRPr sz="2500"/>
            </a:lvl5pPr>
          </a:lstStyle>
          <a:p>
            <a:pPr lvl="0"/>
            <a:r>
              <a:rPr lang="en-US" dirty="0"/>
              <a:t>Click to edit Master text styles</a:t>
            </a:r>
          </a:p>
        </p:txBody>
      </p:sp>
      <p:sp>
        <p:nvSpPr>
          <p:cNvPr id="5" name="Date Placeholder 3">
            <a:extLst>
              <a:ext uri="{FF2B5EF4-FFF2-40B4-BE49-F238E27FC236}">
                <a16:creationId xmlns:a16="http://schemas.microsoft.com/office/drawing/2014/main" id="{50741E9A-D257-409D-9536-481501AE30E2}"/>
              </a:ext>
            </a:extLst>
          </p:cNvPr>
          <p:cNvSpPr>
            <a:spLocks noGrp="1"/>
          </p:cNvSpPr>
          <p:nvPr>
            <p:ph type="dt" sz="half" idx="13"/>
          </p:nvPr>
        </p:nvSpPr>
        <p:spPr>
          <a:xfrm>
            <a:off x="609600" y="6356350"/>
            <a:ext cx="2844800"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12/18/2012</a:t>
            </a:r>
          </a:p>
        </p:txBody>
      </p:sp>
      <p:sp>
        <p:nvSpPr>
          <p:cNvPr id="6" name="Footer Placeholder 4">
            <a:extLst>
              <a:ext uri="{FF2B5EF4-FFF2-40B4-BE49-F238E27FC236}">
                <a16:creationId xmlns:a16="http://schemas.microsoft.com/office/drawing/2014/main" id="{6B39C632-23F8-40BF-B482-7C611A83D56E}"/>
              </a:ext>
            </a:extLst>
          </p:cNvPr>
          <p:cNvSpPr>
            <a:spLocks noGrp="1"/>
          </p:cNvSpPr>
          <p:nvPr>
            <p:ph type="ftr" sz="quarter" idx="14"/>
          </p:nvPr>
        </p:nvSpPr>
        <p:spPr>
          <a:xfrm>
            <a:off x="4165600" y="6356350"/>
            <a:ext cx="6891338"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Municipal Planning Board     ZON2012-00001</a:t>
            </a:r>
          </a:p>
        </p:txBody>
      </p:sp>
    </p:spTree>
    <p:extLst>
      <p:ext uri="{BB962C8B-B14F-4D97-AF65-F5344CB8AC3E}">
        <p14:creationId xmlns:p14="http://schemas.microsoft.com/office/powerpoint/2010/main" val="1869978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487466"/>
            <a:ext cx="10972800" cy="4525963"/>
          </a:xfrm>
          <a:prstGeom prst="rect">
            <a:avLst/>
          </a:prstGeom>
        </p:spPr>
        <p:txBody>
          <a:bodyPr/>
          <a:lstStyle>
            <a:lvl3pPr>
              <a:defRPr sz="2500"/>
            </a:lvl3pPr>
            <a:lvl4pPr>
              <a:defRPr sz="2500"/>
            </a:lvl4pPr>
            <a:lvl5pPr>
              <a:defRPr sz="2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065C183-8547-43DF-9FE7-0D1574629431}"/>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12/18/2012</a:t>
            </a:r>
          </a:p>
        </p:txBody>
      </p:sp>
      <p:sp>
        <p:nvSpPr>
          <p:cNvPr id="5" name="Footer Placeholder 4">
            <a:extLst>
              <a:ext uri="{FF2B5EF4-FFF2-40B4-BE49-F238E27FC236}">
                <a16:creationId xmlns:a16="http://schemas.microsoft.com/office/drawing/2014/main" id="{79915150-9E23-4654-AB51-A19035701D75}"/>
              </a:ext>
            </a:extLst>
          </p:cNvPr>
          <p:cNvSpPr>
            <a:spLocks noGrp="1"/>
          </p:cNvSpPr>
          <p:nvPr>
            <p:ph type="ftr" sz="quarter" idx="11"/>
          </p:nvPr>
        </p:nvSpPr>
        <p:spPr>
          <a:xfrm>
            <a:off x="4165600" y="6356350"/>
            <a:ext cx="6840538"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Municipal Planning Board     ZON2012-00001</a:t>
            </a:r>
          </a:p>
        </p:txBody>
      </p:sp>
    </p:spTree>
    <p:extLst>
      <p:ext uri="{BB962C8B-B14F-4D97-AF65-F5344CB8AC3E}">
        <p14:creationId xmlns:p14="http://schemas.microsoft.com/office/powerpoint/2010/main" val="753675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487466"/>
            <a:ext cx="5384800" cy="4525963"/>
          </a:xfrm>
          <a:prstGeom prst="rect">
            <a:avLst/>
          </a:prstGeom>
        </p:spPr>
        <p:txBody>
          <a:bodyPr/>
          <a:lstStyle>
            <a:lvl1pPr>
              <a:defRPr sz="28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87466"/>
            <a:ext cx="5384800" cy="4525963"/>
          </a:xfrm>
          <a:prstGeom prst="rect">
            <a:avLst/>
          </a:prstGeom>
        </p:spPr>
        <p:txBody>
          <a:bodyPr/>
          <a:lstStyle>
            <a:lvl1pPr>
              <a:defRPr sz="28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DCD9CB4-A88F-4719-9D50-204E4082CFDC}"/>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12/18/2012</a:t>
            </a:r>
          </a:p>
        </p:txBody>
      </p:sp>
      <p:sp>
        <p:nvSpPr>
          <p:cNvPr id="6" name="Footer Placeholder 5">
            <a:extLst>
              <a:ext uri="{FF2B5EF4-FFF2-40B4-BE49-F238E27FC236}">
                <a16:creationId xmlns:a16="http://schemas.microsoft.com/office/drawing/2014/main" id="{AF292C21-FD7E-437C-98AB-77368DF84A76}"/>
              </a:ext>
            </a:extLst>
          </p:cNvPr>
          <p:cNvSpPr>
            <a:spLocks noGrp="1"/>
          </p:cNvSpPr>
          <p:nvPr>
            <p:ph type="ftr" sz="quarter" idx="11"/>
          </p:nvPr>
        </p:nvSpPr>
        <p:spPr>
          <a:xfrm>
            <a:off x="4165600" y="6356350"/>
            <a:ext cx="6907213"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Municipal Planning Board     ZON2012-00001</a:t>
            </a:r>
          </a:p>
        </p:txBody>
      </p:sp>
    </p:spTree>
    <p:extLst>
      <p:ext uri="{BB962C8B-B14F-4D97-AF65-F5344CB8AC3E}">
        <p14:creationId xmlns:p14="http://schemas.microsoft.com/office/powerpoint/2010/main" val="2114428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800040"/>
          </a:xfrm>
          <a:prstGeom prst="rect">
            <a:avLst/>
          </a:prstGeom>
        </p:spPr>
        <p:txBody>
          <a:bodyPr/>
          <a:lstStyle>
            <a:lvl1pPr>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800040"/>
          </a:xfrm>
          <a:prstGeom prst="rect">
            <a:avLst/>
          </a:prstGeom>
        </p:spPr>
        <p:txBody>
          <a:bodyPr/>
          <a:lstStyle>
            <a:lvl1pPr>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5A06D74-23F8-4B57-9391-66CB466F3E8F}"/>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12/18/2012</a:t>
            </a:r>
          </a:p>
        </p:txBody>
      </p:sp>
      <p:sp>
        <p:nvSpPr>
          <p:cNvPr id="8" name="Footer Placeholder 7">
            <a:extLst>
              <a:ext uri="{FF2B5EF4-FFF2-40B4-BE49-F238E27FC236}">
                <a16:creationId xmlns:a16="http://schemas.microsoft.com/office/drawing/2014/main" id="{B3D28352-A558-493E-9E16-06EC2BD9FAC4}"/>
              </a:ext>
            </a:extLst>
          </p:cNvPr>
          <p:cNvSpPr>
            <a:spLocks noGrp="1"/>
          </p:cNvSpPr>
          <p:nvPr>
            <p:ph type="ftr" sz="quarter" idx="11"/>
          </p:nvPr>
        </p:nvSpPr>
        <p:spPr>
          <a:xfrm>
            <a:off x="4165600" y="6356350"/>
            <a:ext cx="6824663"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Municipal Planning Board     ZON2012-00001</a:t>
            </a:r>
          </a:p>
        </p:txBody>
      </p:sp>
    </p:spTree>
    <p:extLst>
      <p:ext uri="{BB962C8B-B14F-4D97-AF65-F5344CB8AC3E}">
        <p14:creationId xmlns:p14="http://schemas.microsoft.com/office/powerpoint/2010/main" val="66805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BDEC83-B00C-4373-8121-384527FF9043}"/>
              </a:ext>
            </a:extLst>
          </p:cNvPr>
          <p:cNvSpPr>
            <a:spLocks noGrp="1"/>
          </p:cNvSpPr>
          <p:nvPr>
            <p:ph type="dt" sz="half" idx="10"/>
          </p:nvPr>
        </p:nvSpPr>
        <p:spPr/>
        <p:txBody>
          <a:bodyPr/>
          <a:lstStyle>
            <a:lvl1pPr>
              <a:defRPr/>
            </a:lvl1pPr>
          </a:lstStyle>
          <a:p>
            <a:pPr>
              <a:defRPr/>
            </a:pPr>
            <a:fld id="{45A79343-2F18-4688-8E71-E13AD653CDDD}" type="datetimeFigureOut">
              <a:rPr lang="en-US"/>
              <a:pPr>
                <a:defRPr/>
              </a:pPr>
              <a:t>4/22/2021</a:t>
            </a:fld>
            <a:endParaRPr lang="en-US"/>
          </a:p>
        </p:txBody>
      </p:sp>
      <p:sp>
        <p:nvSpPr>
          <p:cNvPr id="8" name="Footer Placeholder 7">
            <a:extLst>
              <a:ext uri="{FF2B5EF4-FFF2-40B4-BE49-F238E27FC236}">
                <a16:creationId xmlns:a16="http://schemas.microsoft.com/office/drawing/2014/main" id="{407C0A99-1BFB-4180-A684-3ACD8A68385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B2E4142B-2CE9-4BC2-8CE8-B77698E95295}"/>
              </a:ext>
            </a:extLst>
          </p:cNvPr>
          <p:cNvSpPr>
            <a:spLocks noGrp="1"/>
          </p:cNvSpPr>
          <p:nvPr>
            <p:ph type="sldNum" sz="quarter" idx="12"/>
          </p:nvPr>
        </p:nvSpPr>
        <p:spPr/>
        <p:txBody>
          <a:bodyPr/>
          <a:lstStyle>
            <a:lvl1pPr>
              <a:defRPr/>
            </a:lvl1pPr>
          </a:lstStyle>
          <a:p>
            <a:pPr>
              <a:defRPr/>
            </a:pPr>
            <a:fld id="{084D4F73-CD7C-4C9E-B74A-9CA2A84D867C}" type="slidenum">
              <a:rPr lang="en-US"/>
              <a:pPr>
                <a:defRPr/>
              </a:pPr>
              <a:t>‹#›</a:t>
            </a:fld>
            <a:endParaRPr lang="en-US"/>
          </a:p>
        </p:txBody>
      </p:sp>
    </p:spTree>
    <p:extLst>
      <p:ext uri="{BB962C8B-B14F-4D97-AF65-F5344CB8AC3E}">
        <p14:creationId xmlns:p14="http://schemas.microsoft.com/office/powerpoint/2010/main" val="477871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84600FC-5E2D-4F21-A268-826F3C21CE8E}"/>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12/18/2012</a:t>
            </a:r>
          </a:p>
        </p:txBody>
      </p:sp>
      <p:sp>
        <p:nvSpPr>
          <p:cNvPr id="4" name="Footer Placeholder 3">
            <a:extLst>
              <a:ext uri="{FF2B5EF4-FFF2-40B4-BE49-F238E27FC236}">
                <a16:creationId xmlns:a16="http://schemas.microsoft.com/office/drawing/2014/main" id="{D3330DDA-085A-4810-925B-BDBEAA4D8525}"/>
              </a:ext>
            </a:extLst>
          </p:cNvPr>
          <p:cNvSpPr>
            <a:spLocks noGrp="1"/>
          </p:cNvSpPr>
          <p:nvPr>
            <p:ph type="ftr" sz="quarter" idx="11"/>
          </p:nvPr>
        </p:nvSpPr>
        <p:spPr>
          <a:xfrm>
            <a:off x="4165600" y="6356350"/>
            <a:ext cx="6840538"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Municipal Planning Board     ZON2012-00001</a:t>
            </a:r>
          </a:p>
        </p:txBody>
      </p:sp>
    </p:spTree>
    <p:extLst>
      <p:ext uri="{BB962C8B-B14F-4D97-AF65-F5344CB8AC3E}">
        <p14:creationId xmlns:p14="http://schemas.microsoft.com/office/powerpoint/2010/main" val="2685577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F483E5D-1F43-4973-B32E-FD2E3ABE79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405" t="7500" r="7217" b="8571"/>
          <a:stretch>
            <a:fillRect/>
          </a:stretch>
        </p:blipFill>
        <p:spPr bwMode="auto">
          <a:xfrm>
            <a:off x="5478463" y="5518150"/>
            <a:ext cx="11858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467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0999" y="1467742"/>
            <a:ext cx="3081403" cy="4554016"/>
          </a:xfrm>
          <a:prstGeom prst="rect">
            <a:avLst/>
          </a:prstGeom>
        </p:spPr>
        <p:txBody>
          <a:bodyPr anchor="t"/>
          <a:lstStyle>
            <a:lvl1pPr algn="l">
              <a:defRPr sz="2500" b="0"/>
            </a:lvl1pPr>
          </a:lstStyle>
          <a:p>
            <a:r>
              <a:rPr lang="en-US" dirty="0"/>
              <a:t>Click to edit Master title style</a:t>
            </a:r>
          </a:p>
        </p:txBody>
      </p:sp>
      <p:sp>
        <p:nvSpPr>
          <p:cNvPr id="3" name="Picture Placeholder 2"/>
          <p:cNvSpPr>
            <a:spLocks noGrp="1"/>
          </p:cNvSpPr>
          <p:nvPr>
            <p:ph type="pic" idx="1"/>
          </p:nvPr>
        </p:nvSpPr>
        <p:spPr>
          <a:xfrm>
            <a:off x="684075" y="1467743"/>
            <a:ext cx="7599805" cy="455401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ext Placeholder 8"/>
          <p:cNvSpPr>
            <a:spLocks noGrp="1"/>
          </p:cNvSpPr>
          <p:nvPr>
            <p:ph type="body" sz="quarter" idx="12"/>
          </p:nvPr>
        </p:nvSpPr>
        <p:spPr>
          <a:xfrm>
            <a:off x="609600" y="274639"/>
            <a:ext cx="10972800" cy="1143000"/>
          </a:xfrm>
          <a:prstGeom prst="rect">
            <a:avLst/>
          </a:prstGeom>
        </p:spPr>
        <p:txBody>
          <a:bodyPr/>
          <a:lstStyle>
            <a:lvl1pPr algn="ctr">
              <a:buNone/>
              <a:defRPr sz="4400"/>
            </a:lvl1pPr>
          </a:lstStyle>
          <a:p>
            <a:pPr lvl="0"/>
            <a:r>
              <a:rPr lang="en-US" dirty="0"/>
              <a:t>Click to edit Master text styles</a:t>
            </a:r>
          </a:p>
        </p:txBody>
      </p:sp>
      <p:sp>
        <p:nvSpPr>
          <p:cNvPr id="5" name="Date Placeholder 4">
            <a:extLst>
              <a:ext uri="{FF2B5EF4-FFF2-40B4-BE49-F238E27FC236}">
                <a16:creationId xmlns:a16="http://schemas.microsoft.com/office/drawing/2014/main" id="{2805972F-228B-4377-9C3B-84C332B11D16}"/>
              </a:ext>
            </a:extLst>
          </p:cNvPr>
          <p:cNvSpPr>
            <a:spLocks noGrp="1"/>
          </p:cNvSpPr>
          <p:nvPr>
            <p:ph type="dt" sz="half" idx="13"/>
          </p:nvPr>
        </p:nvSpPr>
        <p:spPr>
          <a:xfrm>
            <a:off x="609600" y="6356350"/>
            <a:ext cx="2844800"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12/18/2012</a:t>
            </a:r>
          </a:p>
        </p:txBody>
      </p:sp>
      <p:sp>
        <p:nvSpPr>
          <p:cNvPr id="6" name="Footer Placeholder 5">
            <a:extLst>
              <a:ext uri="{FF2B5EF4-FFF2-40B4-BE49-F238E27FC236}">
                <a16:creationId xmlns:a16="http://schemas.microsoft.com/office/drawing/2014/main" id="{8725ADA2-7D69-45F2-BF1C-D0CC53EE7CA9}"/>
              </a:ext>
            </a:extLst>
          </p:cNvPr>
          <p:cNvSpPr>
            <a:spLocks noGrp="1"/>
          </p:cNvSpPr>
          <p:nvPr>
            <p:ph type="ftr" sz="quarter" idx="14"/>
          </p:nvPr>
        </p:nvSpPr>
        <p:spPr>
          <a:xfrm>
            <a:off x="4165600" y="6356350"/>
            <a:ext cx="6858000" cy="365125"/>
          </a:xfrm>
          <a:prstGeom prst="rect">
            <a:avLst/>
          </a:prstGeom>
        </p:spPr>
        <p:txBody>
          <a:bodyPr/>
          <a:lstStyle>
            <a:lvl1pPr eaLnBrk="1" fontAlgn="auto" hangingPunct="1">
              <a:spcBef>
                <a:spcPts val="0"/>
              </a:spcBef>
              <a:spcAft>
                <a:spcPts val="0"/>
              </a:spcAft>
              <a:defRPr dirty="0">
                <a:latin typeface="+mn-lt"/>
              </a:defRPr>
            </a:lvl1pPr>
          </a:lstStyle>
          <a:p>
            <a:pPr>
              <a:defRPr/>
            </a:pPr>
            <a:r>
              <a:rPr lang="en-US"/>
              <a:t>Municipal Planning Board     ZON2012-00001</a:t>
            </a:r>
          </a:p>
        </p:txBody>
      </p:sp>
    </p:spTree>
    <p:extLst>
      <p:ext uri="{BB962C8B-B14F-4D97-AF65-F5344CB8AC3E}">
        <p14:creationId xmlns:p14="http://schemas.microsoft.com/office/powerpoint/2010/main" val="2252675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599" y="1866900"/>
            <a:ext cx="5364480" cy="2651760"/>
          </a:xfrm>
          <a:prstGeom prst="rect">
            <a:avLst/>
          </a:prstGeom>
        </p:spPr>
        <p:txBody>
          <a:bodyPr/>
          <a:lstStyle/>
          <a:p>
            <a:pPr lvl="0"/>
            <a:endParaRPr lang="en-US" noProof="0" dirty="0"/>
          </a:p>
        </p:txBody>
      </p:sp>
      <p:sp>
        <p:nvSpPr>
          <p:cNvPr id="6" name="Picture Placeholder 5"/>
          <p:cNvSpPr>
            <a:spLocks noGrp="1"/>
          </p:cNvSpPr>
          <p:nvPr>
            <p:ph type="pic" sz="quarter" idx="11"/>
          </p:nvPr>
        </p:nvSpPr>
        <p:spPr>
          <a:xfrm>
            <a:off x="6179507" y="1866900"/>
            <a:ext cx="5364480" cy="2651760"/>
          </a:xfrm>
          <a:prstGeom prst="rect">
            <a:avLst/>
          </a:prstGeom>
        </p:spPr>
        <p:txBody>
          <a:bodyPr/>
          <a:lstStyle/>
          <a:p>
            <a:pPr lvl="0"/>
            <a:endParaRPr lang="en-US" noProof="0" dirty="0"/>
          </a:p>
        </p:txBody>
      </p:sp>
      <p:sp>
        <p:nvSpPr>
          <p:cNvPr id="8" name="Text Placeholder 7"/>
          <p:cNvSpPr>
            <a:spLocks noGrp="1"/>
          </p:cNvSpPr>
          <p:nvPr>
            <p:ph type="body" sz="quarter" idx="12"/>
          </p:nvPr>
        </p:nvSpPr>
        <p:spPr>
          <a:xfrm>
            <a:off x="609599" y="4709133"/>
            <a:ext cx="5364479" cy="1265782"/>
          </a:xfrm>
          <a:prstGeom prst="rect">
            <a:avLst/>
          </a:prstGeom>
        </p:spPr>
        <p:txBody>
          <a:bodyPr/>
          <a:lstStyle>
            <a:lvl1pPr marL="0" indent="0">
              <a:buNone/>
              <a:defRPr sz="2500"/>
            </a:lvl1pPr>
          </a:lstStyle>
          <a:p>
            <a:pPr lvl="0"/>
            <a:r>
              <a:rPr lang="en-US" dirty="0"/>
              <a:t>Click to edit Master text styles</a:t>
            </a:r>
          </a:p>
        </p:txBody>
      </p:sp>
      <p:sp>
        <p:nvSpPr>
          <p:cNvPr id="11" name="Text Placeholder 7"/>
          <p:cNvSpPr>
            <a:spLocks noGrp="1"/>
          </p:cNvSpPr>
          <p:nvPr>
            <p:ph type="body" sz="quarter" idx="13"/>
          </p:nvPr>
        </p:nvSpPr>
        <p:spPr>
          <a:xfrm>
            <a:off x="6179509" y="4709133"/>
            <a:ext cx="5364479" cy="1265782"/>
          </a:xfrm>
          <a:prstGeom prst="rect">
            <a:avLst/>
          </a:prstGeom>
        </p:spPr>
        <p:txBody>
          <a:bodyPr/>
          <a:lstStyle>
            <a:lvl1pPr marL="0" indent="0">
              <a:buNone/>
              <a:defRPr sz="2500"/>
            </a:lvl1pPr>
          </a:lstStyle>
          <a:p>
            <a:pPr lvl="0"/>
            <a:r>
              <a:rPr lang="en-US" dirty="0"/>
              <a:t>Click to edit Master text styles</a:t>
            </a:r>
          </a:p>
        </p:txBody>
      </p:sp>
      <p:sp>
        <p:nvSpPr>
          <p:cNvPr id="1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7080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0E6F96D-6F62-4356-9D01-D7AFC2833B51}"/>
              </a:ext>
            </a:extLst>
          </p:cNvPr>
          <p:cNvSpPr>
            <a:spLocks noGrp="1"/>
          </p:cNvSpPr>
          <p:nvPr>
            <p:ph type="dt" sz="half" idx="10"/>
          </p:nvPr>
        </p:nvSpPr>
        <p:spPr/>
        <p:txBody>
          <a:bodyPr/>
          <a:lstStyle>
            <a:lvl1pPr>
              <a:defRPr/>
            </a:lvl1pPr>
          </a:lstStyle>
          <a:p>
            <a:pPr>
              <a:defRPr/>
            </a:pPr>
            <a:fld id="{DC52F0ED-C333-4C84-8F13-6962602C5057}" type="datetimeFigureOut">
              <a:rPr lang="en-US"/>
              <a:pPr>
                <a:defRPr/>
              </a:pPr>
              <a:t>4/22/2021</a:t>
            </a:fld>
            <a:endParaRPr lang="en-US"/>
          </a:p>
        </p:txBody>
      </p:sp>
      <p:sp>
        <p:nvSpPr>
          <p:cNvPr id="4" name="Footer Placeholder 3">
            <a:extLst>
              <a:ext uri="{FF2B5EF4-FFF2-40B4-BE49-F238E27FC236}">
                <a16:creationId xmlns:a16="http://schemas.microsoft.com/office/drawing/2014/main" id="{A1C65C39-1B59-49C8-B43C-4C2A304E8B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1717F23-2C70-46B0-806A-2F6D7F1AF228}"/>
              </a:ext>
            </a:extLst>
          </p:cNvPr>
          <p:cNvSpPr>
            <a:spLocks noGrp="1"/>
          </p:cNvSpPr>
          <p:nvPr>
            <p:ph type="sldNum" sz="quarter" idx="12"/>
          </p:nvPr>
        </p:nvSpPr>
        <p:spPr/>
        <p:txBody>
          <a:bodyPr/>
          <a:lstStyle>
            <a:lvl1pPr>
              <a:defRPr/>
            </a:lvl1pPr>
          </a:lstStyle>
          <a:p>
            <a:pPr>
              <a:defRPr/>
            </a:pPr>
            <a:fld id="{C5F4E30F-0F07-451B-B581-D2AAFFEC335F}" type="slidenum">
              <a:rPr lang="en-US"/>
              <a:pPr>
                <a:defRPr/>
              </a:pPr>
              <a:t>‹#›</a:t>
            </a:fld>
            <a:endParaRPr lang="en-US"/>
          </a:p>
        </p:txBody>
      </p:sp>
    </p:spTree>
    <p:extLst>
      <p:ext uri="{BB962C8B-B14F-4D97-AF65-F5344CB8AC3E}">
        <p14:creationId xmlns:p14="http://schemas.microsoft.com/office/powerpoint/2010/main" val="315218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6EDEF1-7AFE-4C28-82EB-F7FF870FFD3E}"/>
              </a:ext>
            </a:extLst>
          </p:cNvPr>
          <p:cNvSpPr>
            <a:spLocks noGrp="1"/>
          </p:cNvSpPr>
          <p:nvPr>
            <p:ph type="dt" sz="half" idx="10"/>
          </p:nvPr>
        </p:nvSpPr>
        <p:spPr/>
        <p:txBody>
          <a:bodyPr/>
          <a:lstStyle>
            <a:lvl1pPr>
              <a:defRPr/>
            </a:lvl1pPr>
          </a:lstStyle>
          <a:p>
            <a:pPr>
              <a:defRPr/>
            </a:pPr>
            <a:fld id="{DF370C0E-D935-466A-90CC-0C5CBB68A042}" type="datetimeFigureOut">
              <a:rPr lang="en-US"/>
              <a:pPr>
                <a:defRPr/>
              </a:pPr>
              <a:t>4/22/2021</a:t>
            </a:fld>
            <a:endParaRPr lang="en-US"/>
          </a:p>
        </p:txBody>
      </p:sp>
      <p:sp>
        <p:nvSpPr>
          <p:cNvPr id="3" name="Footer Placeholder 2">
            <a:extLst>
              <a:ext uri="{FF2B5EF4-FFF2-40B4-BE49-F238E27FC236}">
                <a16:creationId xmlns:a16="http://schemas.microsoft.com/office/drawing/2014/main" id="{D918E4CC-31F8-47F8-A953-11F74D65808C}"/>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978094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B0A0A9-1CBE-4283-B356-A02270CAB6A6}"/>
              </a:ext>
            </a:extLst>
          </p:cNvPr>
          <p:cNvSpPr/>
          <p:nvPr/>
        </p:nvSpPr>
        <p:spPr>
          <a:xfrm>
            <a:off x="8303740" y="0"/>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a:extLst>
              <a:ext uri="{FF2B5EF4-FFF2-40B4-BE49-F238E27FC236}">
                <a16:creationId xmlns:a16="http://schemas.microsoft.com/office/drawing/2014/main" id="{3489728D-3ADE-42C6-A7CA-445E3A2BD61A}"/>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429ADB52-A227-4BC7-A44E-FD15B8AAD626}"/>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2">
              <a:extLst>
                <a:ext uri="{FF2B5EF4-FFF2-40B4-BE49-F238E27FC236}">
                  <a16:creationId xmlns:a16="http://schemas.microsoft.com/office/drawing/2014/main" id="{36768FD8-BB9E-49EC-81CF-E666EC858C41}"/>
                </a:ext>
              </a:extLst>
            </p:cNvPr>
            <p:cNvSpPr>
              <a:spLocks noChangeArrowheads="1"/>
            </p:cNvSpPr>
            <p:nvPr/>
          </p:nvSpPr>
          <p:spPr bwMode="auto">
            <a:xfrm>
              <a:off x="11396488" y="6230844"/>
              <a:ext cx="478576" cy="478578"/>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397B416B-0B31-41BB-B12F-E7873F8030FD}"/>
              </a:ext>
            </a:extLst>
          </p:cNvPr>
          <p:cNvSpPr>
            <a:spLocks noGrp="1"/>
          </p:cNvSpPr>
          <p:nvPr>
            <p:ph type="dt" sz="half" idx="10"/>
          </p:nvPr>
        </p:nvSpPr>
        <p:spPr/>
        <p:txBody>
          <a:bodyPr/>
          <a:lstStyle>
            <a:lvl1pPr>
              <a:defRPr/>
            </a:lvl1pPr>
          </a:lstStyle>
          <a:p>
            <a:pPr>
              <a:defRPr/>
            </a:pPr>
            <a:fld id="{822C430E-BBFE-4900-A459-7B779E77E0EE}" type="datetimeFigureOut">
              <a:rPr lang="en-US"/>
              <a:pPr>
                <a:defRPr/>
              </a:pPr>
              <a:t>4/22/2021</a:t>
            </a:fld>
            <a:endParaRPr lang="en-US"/>
          </a:p>
        </p:txBody>
      </p:sp>
      <p:sp>
        <p:nvSpPr>
          <p:cNvPr id="10" name="Footer Placeholder 5">
            <a:extLst>
              <a:ext uri="{FF2B5EF4-FFF2-40B4-BE49-F238E27FC236}">
                <a16:creationId xmlns:a16="http://schemas.microsoft.com/office/drawing/2014/main" id="{5345528D-DB32-4FA7-A1D4-793C96455910}"/>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6D115F06-DC12-46F0-A2FC-2D2CCA859880}"/>
              </a:ext>
            </a:extLst>
          </p:cNvPr>
          <p:cNvSpPr>
            <a:spLocks noGrp="1"/>
          </p:cNvSpPr>
          <p:nvPr>
            <p:ph type="sldNum" sz="quarter" idx="12"/>
          </p:nvPr>
        </p:nvSpPr>
        <p:spPr/>
        <p:txBody>
          <a:bodyPr/>
          <a:lstStyle>
            <a:lvl1pPr>
              <a:defRPr/>
            </a:lvl1pPr>
          </a:lstStyle>
          <a:p>
            <a:pPr>
              <a:defRPr/>
            </a:pPr>
            <a:fld id="{D7FBC8DD-0AE9-430F-87CC-06E70957C7BD}" type="slidenum">
              <a:rPr lang="en-US"/>
              <a:pPr>
                <a:defRPr/>
              </a:pPr>
              <a:t>‹#›</a:t>
            </a:fld>
            <a:endParaRPr lang="en-US"/>
          </a:p>
        </p:txBody>
      </p:sp>
    </p:spTree>
    <p:extLst>
      <p:ext uri="{BB962C8B-B14F-4D97-AF65-F5344CB8AC3E}">
        <p14:creationId xmlns:p14="http://schemas.microsoft.com/office/powerpoint/2010/main" val="225496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551EDA-41F6-4F8D-9A52-3E608169512F}"/>
              </a:ext>
            </a:extLst>
          </p:cNvPr>
          <p:cNvSpPr/>
          <p:nvPr/>
        </p:nvSpPr>
        <p:spPr>
          <a:xfrm>
            <a:off x="8303740" y="0"/>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a:extLst>
              <a:ext uri="{FF2B5EF4-FFF2-40B4-BE49-F238E27FC236}">
                <a16:creationId xmlns:a16="http://schemas.microsoft.com/office/drawing/2014/main" id="{E38C706C-5C14-43EB-8F51-6CBBD7D3C4F4}"/>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E946F7B4-0956-44B5-97B6-92B58239BCD0}"/>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2">
              <a:extLst>
                <a:ext uri="{FF2B5EF4-FFF2-40B4-BE49-F238E27FC236}">
                  <a16:creationId xmlns:a16="http://schemas.microsoft.com/office/drawing/2014/main" id="{5A01B9FE-529C-402B-A101-02B7929431A5}"/>
                </a:ext>
              </a:extLst>
            </p:cNvPr>
            <p:cNvSpPr>
              <a:spLocks noChangeArrowheads="1"/>
            </p:cNvSpPr>
            <p:nvPr/>
          </p:nvSpPr>
          <p:spPr bwMode="auto">
            <a:xfrm>
              <a:off x="11396488" y="6230844"/>
              <a:ext cx="478576" cy="478578"/>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title"/>
          </p:nvPr>
        </p:nvSpPr>
        <p:spPr>
          <a:xfrm>
            <a:off x="8549640" y="685800"/>
            <a:ext cx="3200400" cy="1737360"/>
          </a:xfrm>
        </p:spPr>
        <p:txBody>
          <a:bodyPr anchor="b"/>
          <a:lstStyle>
            <a:lvl1pPr>
              <a:defRPr sz="3200" b="1">
                <a:latin typeface="Architype Bold"/>
              </a:defRPr>
            </a:lvl1pPr>
          </a:lstStyle>
          <a:p>
            <a:r>
              <a:rPr lang="en-US" dirty="0"/>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rtlCol="0">
            <a:normAutofit/>
          </a:bodyPr>
          <a:lstStyle>
            <a:lvl1pPr marL="0" indent="0">
              <a:buNone/>
              <a:defRPr sz="3200">
                <a:latin typeface="Architype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latin typeface="Architype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Date Placeholder 4">
            <a:extLst>
              <a:ext uri="{FF2B5EF4-FFF2-40B4-BE49-F238E27FC236}">
                <a16:creationId xmlns:a16="http://schemas.microsoft.com/office/drawing/2014/main" id="{C04AE35B-3135-4882-AD9E-A7DDB53BA7D2}"/>
              </a:ext>
            </a:extLst>
          </p:cNvPr>
          <p:cNvSpPr>
            <a:spLocks noGrp="1"/>
          </p:cNvSpPr>
          <p:nvPr>
            <p:ph type="dt" sz="half" idx="10"/>
          </p:nvPr>
        </p:nvSpPr>
        <p:spPr/>
        <p:txBody>
          <a:bodyPr/>
          <a:lstStyle>
            <a:lvl1pPr>
              <a:defRPr/>
            </a:lvl1pPr>
          </a:lstStyle>
          <a:p>
            <a:pPr>
              <a:defRPr/>
            </a:pPr>
            <a:fld id="{86803DEB-A67D-47F0-90D4-B969C321955D}" type="datetimeFigureOut">
              <a:rPr lang="en-US"/>
              <a:pPr>
                <a:defRPr/>
              </a:pPr>
              <a:t>4/22/2021</a:t>
            </a:fld>
            <a:endParaRPr lang="en-US"/>
          </a:p>
        </p:txBody>
      </p:sp>
      <p:sp>
        <p:nvSpPr>
          <p:cNvPr id="10" name="Slide Number Placeholder 6">
            <a:extLst>
              <a:ext uri="{FF2B5EF4-FFF2-40B4-BE49-F238E27FC236}">
                <a16:creationId xmlns:a16="http://schemas.microsoft.com/office/drawing/2014/main" id="{66396808-A31B-4225-8940-980A9EC967AE}"/>
              </a:ext>
            </a:extLst>
          </p:cNvPr>
          <p:cNvSpPr>
            <a:spLocks noGrp="1"/>
          </p:cNvSpPr>
          <p:nvPr>
            <p:ph type="sldNum" sz="quarter" idx="11"/>
          </p:nvPr>
        </p:nvSpPr>
        <p:spPr/>
        <p:txBody>
          <a:bodyPr/>
          <a:lstStyle>
            <a:lvl1pPr>
              <a:defRPr/>
            </a:lvl1pPr>
          </a:lstStyle>
          <a:p>
            <a:pPr>
              <a:defRPr/>
            </a:pPr>
            <a:fld id="{46A92A56-7C47-4600-B8A5-AB9245DBE94E}" type="slidenum">
              <a:rPr lang="en-US"/>
              <a:pPr>
                <a:defRPr/>
              </a:pPr>
              <a:t>‹#›</a:t>
            </a:fld>
            <a:endParaRPr lang="en-US"/>
          </a:p>
        </p:txBody>
      </p:sp>
    </p:spTree>
    <p:extLst>
      <p:ext uri="{BB962C8B-B14F-4D97-AF65-F5344CB8AC3E}">
        <p14:creationId xmlns:p14="http://schemas.microsoft.com/office/powerpoint/2010/main" val="2384715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15.png"/><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F5CF2D-BEE9-4835-BA8B-E60AEE8E9F6D}"/>
              </a:ext>
            </a:extLst>
          </p:cNvPr>
          <p:cNvSpPr>
            <a:spLocks noGrp="1"/>
          </p:cNvSpPr>
          <p:nvPr>
            <p:ph type="title"/>
          </p:nvPr>
        </p:nvSpPr>
        <p:spPr>
          <a:xfrm>
            <a:off x="1069975" y="484188"/>
            <a:ext cx="10058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4EDF4959-8CD5-4B4E-A64E-BD200FCE446A}"/>
              </a:ext>
            </a:extLst>
          </p:cNvPr>
          <p:cNvSpPr>
            <a:spLocks noGrp="1" noChangeArrowheads="1"/>
          </p:cNvSpPr>
          <p:nvPr>
            <p:ph type="body" idx="1"/>
          </p:nvPr>
        </p:nvSpPr>
        <p:spPr bwMode="auto">
          <a:xfrm>
            <a:off x="1069975" y="2120900"/>
            <a:ext cx="10058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ABE63DA-CA2D-4555-B1A7-3B4792294A7E}"/>
              </a:ext>
            </a:extLst>
          </p:cNvPr>
          <p:cNvSpPr>
            <a:spLocks noGrp="1"/>
          </p:cNvSpPr>
          <p:nvPr>
            <p:ph type="dt" sz="half" idx="2"/>
          </p:nvPr>
        </p:nvSpPr>
        <p:spPr>
          <a:xfrm>
            <a:off x="7964488" y="6272213"/>
            <a:ext cx="3273425" cy="365125"/>
          </a:xfrm>
          <a:prstGeom prst="rect">
            <a:avLst/>
          </a:prstGeom>
        </p:spPr>
        <p:txBody>
          <a:bodyPr vert="horz" lIns="91440" tIns="45720" rIns="91440" bIns="45720" rtlCol="0" anchor="ctr"/>
          <a:lstStyle>
            <a:lvl1pPr algn="r" eaLnBrk="1" fontAlgn="auto" hangingPunct="1">
              <a:spcBef>
                <a:spcPts val="0"/>
              </a:spcBef>
              <a:spcAft>
                <a:spcPts val="0"/>
              </a:spcAft>
              <a:defRPr sz="1100" smtClean="0">
                <a:solidFill>
                  <a:schemeClr val="tx2"/>
                </a:solidFill>
                <a:latin typeface="+mn-lt"/>
              </a:defRPr>
            </a:lvl1pPr>
          </a:lstStyle>
          <a:p>
            <a:pPr>
              <a:defRPr/>
            </a:pPr>
            <a:fld id="{DA2F3E47-38F4-4A52-BE1B-FD49036F42BA}" type="datetimeFigureOut">
              <a:rPr lang="en-US"/>
              <a:pPr>
                <a:defRPr/>
              </a:pPr>
              <a:t>4/22/2021</a:t>
            </a:fld>
            <a:endParaRPr lang="en-US"/>
          </a:p>
        </p:txBody>
      </p:sp>
      <p:sp>
        <p:nvSpPr>
          <p:cNvPr id="5" name="Footer Placeholder 4">
            <a:extLst>
              <a:ext uri="{FF2B5EF4-FFF2-40B4-BE49-F238E27FC236}">
                <a16:creationId xmlns:a16="http://schemas.microsoft.com/office/drawing/2014/main" id="{D634649D-9229-4B72-BFFD-014DC337F3F1}"/>
              </a:ext>
            </a:extLst>
          </p:cNvPr>
          <p:cNvSpPr>
            <a:spLocks noGrp="1"/>
          </p:cNvSpPr>
          <p:nvPr>
            <p:ph type="ftr" sz="quarter" idx="3"/>
          </p:nvPr>
        </p:nvSpPr>
        <p:spPr>
          <a:xfrm>
            <a:off x="1087438" y="6272213"/>
            <a:ext cx="6327775"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endParaRPr lang="en-US"/>
          </a:p>
        </p:txBody>
      </p:sp>
      <p:grpSp>
        <p:nvGrpSpPr>
          <p:cNvPr id="1030" name="Group 6">
            <a:extLst>
              <a:ext uri="{FF2B5EF4-FFF2-40B4-BE49-F238E27FC236}">
                <a16:creationId xmlns:a16="http://schemas.microsoft.com/office/drawing/2014/main" id="{57F16875-12FC-4C1E-AB17-919E4F064745}"/>
              </a:ext>
            </a:extLst>
          </p:cNvPr>
          <p:cNvGrpSpPr>
            <a:grpSpLocks noChangeAspect="1"/>
          </p:cNvGrpSpPr>
          <p:nvPr/>
        </p:nvGrpSpPr>
        <p:grpSpPr bwMode="auto">
          <a:xfrm>
            <a:off x="11401425" y="6229350"/>
            <a:ext cx="457200" cy="457200"/>
            <a:chOff x="11361456" y="6195813"/>
            <a:chExt cx="548640" cy="548640"/>
          </a:xfrm>
        </p:grpSpPr>
        <p:sp>
          <p:nvSpPr>
            <p:cNvPr id="8" name="Oval 7">
              <a:extLst>
                <a:ext uri="{FF2B5EF4-FFF2-40B4-BE49-F238E27FC236}">
                  <a16:creationId xmlns:a16="http://schemas.microsoft.com/office/drawing/2014/main" id="{44E7D081-C89E-4143-A406-83D6DC0B873A}"/>
                </a:ext>
              </a:extLst>
            </p:cNvPr>
            <p:cNvSpPr/>
            <p:nvPr/>
          </p:nvSpPr>
          <p:spPr>
            <a:xfrm>
              <a:off x="11361456" y="6195813"/>
              <a:ext cx="548640" cy="548640"/>
            </a:xfrm>
            <a:prstGeom prst="ellipse">
              <a:avLst/>
            </a:prstGeom>
            <a:blipFill dpi="0" rotWithShape="1">
              <a:blip r:embed="rId14">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a:extLst>
                <a:ext uri="{FF2B5EF4-FFF2-40B4-BE49-F238E27FC236}">
                  <a16:creationId xmlns:a16="http://schemas.microsoft.com/office/drawing/2014/main" id="{A48E88DB-1658-405E-B013-8B35D799FE67}"/>
                </a:ext>
              </a:extLst>
            </p:cNvPr>
            <p:cNvSpPr>
              <a:spLocks noChangeArrowheads="1"/>
            </p:cNvSpPr>
            <p:nvPr/>
          </p:nvSpPr>
          <p:spPr bwMode="auto">
            <a:xfrm>
              <a:off x="11396488" y="6230844"/>
              <a:ext cx="478576" cy="478578"/>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 name="Slide Number Placeholder 5">
            <a:extLst>
              <a:ext uri="{FF2B5EF4-FFF2-40B4-BE49-F238E27FC236}">
                <a16:creationId xmlns:a16="http://schemas.microsoft.com/office/drawing/2014/main" id="{F18281B0-9081-4755-842E-36C55DB658A0}"/>
              </a:ext>
            </a:extLst>
          </p:cNvPr>
          <p:cNvSpPr>
            <a:spLocks noGrp="1"/>
          </p:cNvSpPr>
          <p:nvPr>
            <p:ph type="sldNum" sz="quarter" idx="4"/>
          </p:nvPr>
        </p:nvSpPr>
        <p:spPr>
          <a:xfrm>
            <a:off x="11310938" y="6272213"/>
            <a:ext cx="639762" cy="365125"/>
          </a:xfrm>
          <a:prstGeom prst="rect">
            <a:avLst/>
          </a:prstGeom>
        </p:spPr>
        <p:txBody>
          <a:bodyPr vert="horz" lIns="91440" tIns="45720" rIns="91440" bIns="45720" rtlCol="0" anchor="ctr"/>
          <a:lstStyle>
            <a:lvl1pPr algn="ctr" eaLnBrk="1" fontAlgn="auto" hangingPunct="1">
              <a:spcBef>
                <a:spcPts val="0"/>
              </a:spcBef>
              <a:spcAft>
                <a:spcPts val="0"/>
              </a:spcAft>
              <a:defRPr sz="1400" b="1" smtClean="0">
                <a:solidFill>
                  <a:srgbClr val="FFFFFF"/>
                </a:solidFill>
                <a:latin typeface="+mj-lt"/>
              </a:defRPr>
            </a:lvl1pPr>
          </a:lstStyle>
          <a:p>
            <a:pPr>
              <a:defRPr/>
            </a:pPr>
            <a:fld id="{4F7E17D7-AEF7-4778-8A3A-2A9636765E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788" r:id="rId12"/>
  </p:sldLayoutIdLst>
  <p:txStyles>
    <p:titleStyle>
      <a:lvl1pPr algn="l" rtl="0" fontAlgn="base">
        <a:lnSpc>
          <a:spcPct val="90000"/>
        </a:lnSpc>
        <a:spcBef>
          <a:spcPct val="0"/>
        </a:spcBef>
        <a:spcAft>
          <a:spcPct val="0"/>
        </a:spcAft>
        <a:defRPr sz="5400" kern="1200" cap="all">
          <a:blipFill>
            <a:blip r:embed="rId15"/>
            <a:tile tx="6350" ty="-127000" sx="65000" sy="64000" flip="none" algn="tl"/>
          </a:blipFill>
          <a:latin typeface="+mj-lt"/>
          <a:ea typeface="+mj-ea"/>
          <a:cs typeface="+mj-cs"/>
        </a:defRPr>
      </a:lvl1pPr>
      <a:lvl2pPr algn="l" rtl="0" fontAlgn="base">
        <a:lnSpc>
          <a:spcPct val="90000"/>
        </a:lnSpc>
        <a:spcBef>
          <a:spcPct val="0"/>
        </a:spcBef>
        <a:spcAft>
          <a:spcPct val="0"/>
        </a:spcAft>
        <a:defRPr sz="5400">
          <a:solidFill>
            <a:schemeClr val="tx1"/>
          </a:solidFill>
          <a:latin typeface="Rockwell Condensed" panose="02060603050405020104" pitchFamily="18" charset="0"/>
        </a:defRPr>
      </a:lvl2pPr>
      <a:lvl3pPr algn="l" rtl="0" fontAlgn="base">
        <a:lnSpc>
          <a:spcPct val="90000"/>
        </a:lnSpc>
        <a:spcBef>
          <a:spcPct val="0"/>
        </a:spcBef>
        <a:spcAft>
          <a:spcPct val="0"/>
        </a:spcAft>
        <a:defRPr sz="5400">
          <a:solidFill>
            <a:schemeClr val="tx1"/>
          </a:solidFill>
          <a:latin typeface="Rockwell Condensed" panose="02060603050405020104" pitchFamily="18" charset="0"/>
        </a:defRPr>
      </a:lvl3pPr>
      <a:lvl4pPr algn="l" rtl="0" fontAlgn="base">
        <a:lnSpc>
          <a:spcPct val="90000"/>
        </a:lnSpc>
        <a:spcBef>
          <a:spcPct val="0"/>
        </a:spcBef>
        <a:spcAft>
          <a:spcPct val="0"/>
        </a:spcAft>
        <a:defRPr sz="5400">
          <a:solidFill>
            <a:schemeClr val="tx1"/>
          </a:solidFill>
          <a:latin typeface="Rockwell Condensed" panose="02060603050405020104" pitchFamily="18" charset="0"/>
        </a:defRPr>
      </a:lvl4pPr>
      <a:lvl5pPr algn="l" rtl="0" fontAlgn="base">
        <a:lnSpc>
          <a:spcPct val="90000"/>
        </a:lnSpc>
        <a:spcBef>
          <a:spcPct val="0"/>
        </a:spcBef>
        <a:spcAft>
          <a:spcPct val="0"/>
        </a:spcAft>
        <a:defRPr sz="5400">
          <a:solidFill>
            <a:schemeClr val="tx1"/>
          </a:solidFill>
          <a:latin typeface="Rockwell Condensed" panose="02060603050405020104" pitchFamily="18" charset="0"/>
        </a:defRPr>
      </a:lvl5pPr>
      <a:lvl6pPr marL="457200" algn="l" rtl="0" fontAlgn="base">
        <a:lnSpc>
          <a:spcPct val="90000"/>
        </a:lnSpc>
        <a:spcBef>
          <a:spcPct val="0"/>
        </a:spcBef>
        <a:spcAft>
          <a:spcPct val="0"/>
        </a:spcAft>
        <a:defRPr sz="5400">
          <a:solidFill>
            <a:schemeClr val="tx1"/>
          </a:solidFill>
          <a:latin typeface="Rockwell Condensed" panose="02060603050405020104" pitchFamily="18" charset="0"/>
        </a:defRPr>
      </a:lvl6pPr>
      <a:lvl7pPr marL="914400" algn="l" rtl="0" fontAlgn="base">
        <a:lnSpc>
          <a:spcPct val="90000"/>
        </a:lnSpc>
        <a:spcBef>
          <a:spcPct val="0"/>
        </a:spcBef>
        <a:spcAft>
          <a:spcPct val="0"/>
        </a:spcAft>
        <a:defRPr sz="5400">
          <a:solidFill>
            <a:schemeClr val="tx1"/>
          </a:solidFill>
          <a:latin typeface="Rockwell Condensed" panose="02060603050405020104" pitchFamily="18" charset="0"/>
        </a:defRPr>
      </a:lvl7pPr>
      <a:lvl8pPr marL="1371600" algn="l" rtl="0" fontAlgn="base">
        <a:lnSpc>
          <a:spcPct val="90000"/>
        </a:lnSpc>
        <a:spcBef>
          <a:spcPct val="0"/>
        </a:spcBef>
        <a:spcAft>
          <a:spcPct val="0"/>
        </a:spcAft>
        <a:defRPr sz="5400">
          <a:solidFill>
            <a:schemeClr val="tx1"/>
          </a:solidFill>
          <a:latin typeface="Rockwell Condensed" panose="02060603050405020104" pitchFamily="18" charset="0"/>
        </a:defRPr>
      </a:lvl8pPr>
      <a:lvl9pPr marL="1828800" algn="l" rtl="0" fontAlgn="base">
        <a:lnSpc>
          <a:spcPct val="90000"/>
        </a:lnSpc>
        <a:spcBef>
          <a:spcPct val="0"/>
        </a:spcBef>
        <a:spcAft>
          <a:spcPct val="0"/>
        </a:spcAft>
        <a:defRPr sz="5400">
          <a:solidFill>
            <a:schemeClr val="tx1"/>
          </a:solidFill>
          <a:latin typeface="Rockwell Condensed" panose="02060603050405020104" pitchFamily="18" charset="0"/>
        </a:defRPr>
      </a:lvl9pPr>
    </p:titleStyle>
    <p:bodyStyle>
      <a:lvl1pPr marL="182563" indent="-182563" algn="l" rtl="0" fontAlgn="base">
        <a:lnSpc>
          <a:spcPct val="90000"/>
        </a:lnSpc>
        <a:spcBef>
          <a:spcPts val="1200"/>
        </a:spcBef>
        <a:spcAft>
          <a:spcPct val="0"/>
        </a:spcAft>
        <a:buClr>
          <a:srgbClr val="B53513"/>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B53513"/>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B53513"/>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B53513"/>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B53513"/>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F2C8983-77E4-425D-81DB-C2C49DB4EF2A}"/>
              </a:ext>
            </a:extLst>
          </p:cNvPr>
          <p:cNvSpPr>
            <a:spLocks noGrp="1" noChangeArrowheads="1"/>
          </p:cNvSpPr>
          <p:nvPr>
            <p:ph type="title"/>
          </p:nvPr>
        </p:nvSpPr>
        <p:spPr bwMode="white">
          <a:xfrm>
            <a:off x="320675" y="487363"/>
            <a:ext cx="115204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Slide title, 28pt bold</a:t>
            </a:r>
            <a:endParaRPr lang="en-AU" altLang="en-US"/>
          </a:p>
        </p:txBody>
      </p:sp>
      <p:sp>
        <p:nvSpPr>
          <p:cNvPr id="2051" name="Text Placeholder 2">
            <a:extLst>
              <a:ext uri="{FF2B5EF4-FFF2-40B4-BE49-F238E27FC236}">
                <a16:creationId xmlns:a16="http://schemas.microsoft.com/office/drawing/2014/main" id="{5390C0B8-6A63-47C7-95DE-941B570835F3}"/>
              </a:ext>
            </a:extLst>
          </p:cNvPr>
          <p:cNvSpPr>
            <a:spLocks noGrp="1" noChangeArrowheads="1"/>
          </p:cNvSpPr>
          <p:nvPr>
            <p:ph type="body" idx="1"/>
          </p:nvPr>
        </p:nvSpPr>
        <p:spPr bwMode="auto">
          <a:xfrm>
            <a:off x="320675" y="1384300"/>
            <a:ext cx="11520488"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Footer Placeholder 3">
            <a:extLst>
              <a:ext uri="{FF2B5EF4-FFF2-40B4-BE49-F238E27FC236}">
                <a16:creationId xmlns:a16="http://schemas.microsoft.com/office/drawing/2014/main" id="{F4BA976B-E012-492A-AD45-43BFACCE5B93}"/>
              </a:ext>
            </a:extLst>
          </p:cNvPr>
          <p:cNvSpPr>
            <a:spLocks noGrp="1"/>
          </p:cNvSpPr>
          <p:nvPr>
            <p:ph type="ftr" sz="quarter" idx="3"/>
          </p:nvPr>
        </p:nvSpPr>
        <p:spPr>
          <a:xfrm>
            <a:off x="9280525" y="6308725"/>
            <a:ext cx="2560638" cy="274638"/>
          </a:xfrm>
          <a:prstGeom prst="rect">
            <a:avLst/>
          </a:prstGeom>
        </p:spPr>
        <p:txBody>
          <a:bodyPr vert="horz" lIns="0" tIns="0" rIns="0" bIns="0" rtlCol="0" anchor="b" anchorCtr="0"/>
          <a:lstStyle>
            <a:lvl1pPr algn="r" eaLnBrk="1" fontAlgn="auto" hangingPunct="1">
              <a:spcBef>
                <a:spcPts val="0"/>
              </a:spcBef>
              <a:spcAft>
                <a:spcPts val="0"/>
              </a:spcAft>
              <a:defRPr sz="800" dirty="0">
                <a:solidFill>
                  <a:schemeClr val="tx1"/>
                </a:solidFill>
                <a:latin typeface="+mn-lt"/>
              </a:defRPr>
            </a:lvl1pPr>
          </a:lstStyle>
          <a:p>
            <a:pPr>
              <a:defRPr/>
            </a:pPr>
            <a:r>
              <a:rPr lang="en-AU"/>
              <a:t>©Jacobs 2020</a:t>
            </a:r>
          </a:p>
        </p:txBody>
      </p:sp>
      <p:sp>
        <p:nvSpPr>
          <p:cNvPr id="11" name="Slide Number Placeholder 5">
            <a:extLst>
              <a:ext uri="{FF2B5EF4-FFF2-40B4-BE49-F238E27FC236}">
                <a16:creationId xmlns:a16="http://schemas.microsoft.com/office/drawing/2014/main" id="{1FEB95F4-9CDB-4093-B1A7-AA33BCD17C1F}"/>
              </a:ext>
            </a:extLst>
          </p:cNvPr>
          <p:cNvSpPr>
            <a:spLocks noGrp="1"/>
          </p:cNvSpPr>
          <p:nvPr>
            <p:ph type="sldNum" sz="quarter" idx="4"/>
          </p:nvPr>
        </p:nvSpPr>
        <p:spPr>
          <a:xfrm>
            <a:off x="320675" y="6308725"/>
            <a:ext cx="781050" cy="274638"/>
          </a:xfrm>
          <a:prstGeom prst="rect">
            <a:avLst/>
          </a:prstGeom>
        </p:spPr>
        <p:txBody>
          <a:bodyPr vert="horz" lIns="0" tIns="0" rIns="0" bIns="0" rtlCol="0" anchor="b"/>
          <a:lstStyle>
            <a:lvl1pPr algn="l" eaLnBrk="1" fontAlgn="auto" hangingPunct="1">
              <a:spcBef>
                <a:spcPts val="0"/>
              </a:spcBef>
              <a:spcAft>
                <a:spcPts val="0"/>
              </a:spcAft>
              <a:defRPr sz="1100" b="1" smtClean="0">
                <a:solidFill>
                  <a:schemeClr val="tx1"/>
                </a:solidFill>
                <a:latin typeface="+mj-lt"/>
                <a:cs typeface="JacobsChronos" pitchFamily="34" charset="0"/>
              </a:defRPr>
            </a:lvl1pPr>
          </a:lstStyle>
          <a:p>
            <a:pPr>
              <a:defRPr/>
            </a:pPr>
            <a:fld id="{9601549E-48F9-4D27-BFD4-5FE4B0412E4E}"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p:hf hdr="0" dt="0"/>
  <p:txStyles>
    <p:titleStyle>
      <a:lvl1pPr algn="l" defTabSz="912813" rtl="0" fontAlgn="base">
        <a:lnSpc>
          <a:spcPct val="90000"/>
        </a:lnSpc>
        <a:spcBef>
          <a:spcPct val="0"/>
        </a:spcBef>
        <a:spcAft>
          <a:spcPct val="0"/>
        </a:spcAft>
        <a:defRPr sz="2800" b="1" kern="1200">
          <a:solidFill>
            <a:schemeClr val="tx1"/>
          </a:solidFill>
          <a:latin typeface="Jacobs Chronos" panose="010B0603030503030204" pitchFamily="34" charset="0"/>
          <a:ea typeface="Jacobs Chronos"/>
          <a:cs typeface="Jacobs Chronos" panose="010B0603030503030204" pitchFamily="34" charset="0"/>
        </a:defRPr>
      </a:lvl1pPr>
      <a:lvl2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2pPr>
      <a:lvl3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3pPr>
      <a:lvl4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4pPr>
      <a:lvl5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5pPr>
      <a:lvl6pPr marL="4572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6pPr>
      <a:lvl7pPr marL="9144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7pPr>
      <a:lvl8pPr marL="13716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8pPr>
      <a:lvl9pPr marL="18288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9pPr>
    </p:titleStyle>
    <p:bodyStyle>
      <a:lvl1pPr marL="269875" indent="-269875" algn="l" defTabSz="912813" rtl="0" fontAlgn="base">
        <a:lnSpc>
          <a:spcPct val="90000"/>
        </a:lnSpc>
        <a:spcBef>
          <a:spcPts val="1000"/>
        </a:spcBef>
        <a:spcAft>
          <a:spcPct val="0"/>
        </a:spcAft>
        <a:buFont typeface="Wingdings" panose="05000000000000000000" pitchFamily="2" charset="2"/>
        <a:buChar char="§"/>
        <a:defRPr sz="2400" kern="1200">
          <a:solidFill>
            <a:schemeClr val="tx1"/>
          </a:solidFill>
          <a:latin typeface="Jacobs Chronos" panose="010B0603030503030204" pitchFamily="34" charset="0"/>
          <a:ea typeface="Jacobs Chronos"/>
          <a:cs typeface="Jacobs Chronos" panose="010B0603030503030204" pitchFamily="34" charset="0"/>
        </a:defRPr>
      </a:lvl1pPr>
      <a:lvl2pPr marL="539750" indent="-269875" algn="l" defTabSz="912813" rtl="0" fontAlgn="base">
        <a:lnSpc>
          <a:spcPct val="90000"/>
        </a:lnSpc>
        <a:spcBef>
          <a:spcPts val="500"/>
        </a:spcBef>
        <a:spcAft>
          <a:spcPct val="0"/>
        </a:spcAft>
        <a:buFont typeface="Jacobs Chronos"/>
        <a:buChar char="−"/>
        <a:defRPr sz="2200" kern="1200">
          <a:solidFill>
            <a:schemeClr val="tx1"/>
          </a:solidFill>
          <a:latin typeface="Jacobs Chronos" panose="010B0603030503030204" pitchFamily="34" charset="0"/>
          <a:ea typeface="Jacobs Chronos"/>
          <a:cs typeface="Jacobs Chronos" panose="010B0603030503030204" pitchFamily="34" charset="0"/>
        </a:defRPr>
      </a:lvl2pPr>
      <a:lvl3pPr marL="809625" indent="-269875" algn="l" defTabSz="912813" rtl="0" fontAlgn="base">
        <a:lnSpc>
          <a:spcPct val="90000"/>
        </a:lnSpc>
        <a:spcBef>
          <a:spcPts val="500"/>
        </a:spcBef>
        <a:spcAft>
          <a:spcPct val="0"/>
        </a:spcAft>
        <a:buFont typeface="Wingdings" panose="05000000000000000000" pitchFamily="2" charset="2"/>
        <a:buChar char="§"/>
        <a:defRPr sz="2000" kern="1200">
          <a:solidFill>
            <a:schemeClr val="tx1"/>
          </a:solidFill>
          <a:latin typeface="Jacobs Chronos" panose="010B0603030503030204" pitchFamily="34" charset="0"/>
          <a:ea typeface="Jacobs Chronos"/>
          <a:cs typeface="Jacobs Chronos" panose="010B0603030503030204" pitchFamily="34" charset="0"/>
        </a:defRPr>
      </a:lvl3pPr>
      <a:lvl4pPr marL="1079500" indent="-269875" algn="l" defTabSz="912813" rtl="0" fontAlgn="base">
        <a:lnSpc>
          <a:spcPct val="90000"/>
        </a:lnSpc>
        <a:spcBef>
          <a:spcPts val="500"/>
        </a:spcBef>
        <a:spcAft>
          <a:spcPct val="0"/>
        </a:spcAft>
        <a:buFont typeface="Jacobs Chronos"/>
        <a:buChar char="−"/>
        <a:defRPr kern="1200">
          <a:solidFill>
            <a:schemeClr val="tx1"/>
          </a:solidFill>
          <a:latin typeface="Jacobs Chronos" panose="010B0603030503030204" pitchFamily="34" charset="0"/>
          <a:ea typeface="Jacobs Chronos"/>
          <a:cs typeface="Jacobs Chronos" panose="010B0603030503030204" pitchFamily="34" charset="0"/>
        </a:defRPr>
      </a:lvl4pPr>
      <a:lvl5pPr marL="1349375" indent="-269875" algn="l" defTabSz="912813" rtl="0" fontAlgn="base">
        <a:lnSpc>
          <a:spcPct val="90000"/>
        </a:lnSpc>
        <a:spcBef>
          <a:spcPts val="500"/>
        </a:spcBef>
        <a:spcAft>
          <a:spcPct val="0"/>
        </a:spcAft>
        <a:buFont typeface="Wingdings" panose="05000000000000000000" pitchFamily="2" charset="2"/>
        <a:buChar char="§"/>
        <a:defRPr sz="1600" kern="1200">
          <a:solidFill>
            <a:schemeClr val="tx1"/>
          </a:solidFill>
          <a:latin typeface="Jacobs Chronos" panose="010B0603030503030204" pitchFamily="34" charset="0"/>
          <a:ea typeface="Jacobs Chronos"/>
          <a:cs typeface="Jacobs Chronos" panose="010B0603030503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BEBB379E-E4EE-4947-AE73-41D0A6DFABCC}"/>
              </a:ext>
            </a:extLst>
          </p:cNvPr>
          <p:cNvSpPr>
            <a:spLocks noGrp="1" noChangeArrowheads="1"/>
          </p:cNvSpPr>
          <p:nvPr>
            <p:ph type="title"/>
          </p:nvPr>
        </p:nvSpPr>
        <p:spPr bwMode="white">
          <a:xfrm>
            <a:off x="320675" y="487363"/>
            <a:ext cx="115204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Slide title, 28pt bold</a:t>
            </a:r>
            <a:endParaRPr lang="en-AU" altLang="en-US"/>
          </a:p>
        </p:txBody>
      </p:sp>
      <p:sp>
        <p:nvSpPr>
          <p:cNvPr id="3075" name="Text Placeholder 2">
            <a:extLst>
              <a:ext uri="{FF2B5EF4-FFF2-40B4-BE49-F238E27FC236}">
                <a16:creationId xmlns:a16="http://schemas.microsoft.com/office/drawing/2014/main" id="{6574952B-90C1-4120-AAC3-FD4B347087FB}"/>
              </a:ext>
            </a:extLst>
          </p:cNvPr>
          <p:cNvSpPr>
            <a:spLocks noGrp="1" noChangeArrowheads="1"/>
          </p:cNvSpPr>
          <p:nvPr>
            <p:ph type="body" idx="1"/>
          </p:nvPr>
        </p:nvSpPr>
        <p:spPr bwMode="auto">
          <a:xfrm>
            <a:off x="320675" y="1384300"/>
            <a:ext cx="11520488"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Footer Placeholder 3">
            <a:extLst>
              <a:ext uri="{FF2B5EF4-FFF2-40B4-BE49-F238E27FC236}">
                <a16:creationId xmlns:a16="http://schemas.microsoft.com/office/drawing/2014/main" id="{E9161387-E5FC-4A75-9E18-E25391F60D50}"/>
              </a:ext>
            </a:extLst>
          </p:cNvPr>
          <p:cNvSpPr>
            <a:spLocks noGrp="1"/>
          </p:cNvSpPr>
          <p:nvPr>
            <p:ph type="ftr" sz="quarter" idx="3"/>
          </p:nvPr>
        </p:nvSpPr>
        <p:spPr>
          <a:xfrm>
            <a:off x="9280525" y="6308725"/>
            <a:ext cx="2560638" cy="274638"/>
          </a:xfrm>
          <a:prstGeom prst="rect">
            <a:avLst/>
          </a:prstGeom>
        </p:spPr>
        <p:txBody>
          <a:bodyPr vert="horz" lIns="0" tIns="0" rIns="0" bIns="0" rtlCol="0" anchor="b" anchorCtr="0"/>
          <a:lstStyle>
            <a:lvl1pPr algn="r" eaLnBrk="1" fontAlgn="auto" hangingPunct="1">
              <a:spcBef>
                <a:spcPts val="0"/>
              </a:spcBef>
              <a:spcAft>
                <a:spcPts val="0"/>
              </a:spcAft>
              <a:defRPr sz="800" dirty="0">
                <a:solidFill>
                  <a:schemeClr val="tx1"/>
                </a:solidFill>
                <a:latin typeface="+mn-lt"/>
              </a:defRPr>
            </a:lvl1pPr>
          </a:lstStyle>
          <a:p>
            <a:pPr>
              <a:defRPr/>
            </a:pPr>
            <a:r>
              <a:rPr lang="en-AU"/>
              <a:t>©Jacobs 2021</a:t>
            </a:r>
          </a:p>
        </p:txBody>
      </p:sp>
      <p:sp>
        <p:nvSpPr>
          <p:cNvPr id="11" name="Slide Number Placeholder 5">
            <a:extLst>
              <a:ext uri="{FF2B5EF4-FFF2-40B4-BE49-F238E27FC236}">
                <a16:creationId xmlns:a16="http://schemas.microsoft.com/office/drawing/2014/main" id="{8FA49835-8496-46EC-A381-239D28F5BFF3}"/>
              </a:ext>
            </a:extLst>
          </p:cNvPr>
          <p:cNvSpPr>
            <a:spLocks noGrp="1"/>
          </p:cNvSpPr>
          <p:nvPr>
            <p:ph type="sldNum" sz="quarter" idx="4"/>
          </p:nvPr>
        </p:nvSpPr>
        <p:spPr>
          <a:xfrm>
            <a:off x="320675" y="6308725"/>
            <a:ext cx="781050" cy="274638"/>
          </a:xfrm>
          <a:prstGeom prst="rect">
            <a:avLst/>
          </a:prstGeom>
        </p:spPr>
        <p:txBody>
          <a:bodyPr vert="horz" lIns="0" tIns="0" rIns="0" bIns="0" rtlCol="0" anchor="b"/>
          <a:lstStyle>
            <a:lvl1pPr algn="l" eaLnBrk="1" fontAlgn="auto" hangingPunct="1">
              <a:spcBef>
                <a:spcPts val="0"/>
              </a:spcBef>
              <a:spcAft>
                <a:spcPts val="0"/>
              </a:spcAft>
              <a:defRPr sz="1100" b="1" smtClean="0">
                <a:solidFill>
                  <a:schemeClr val="tx1"/>
                </a:solidFill>
                <a:latin typeface="+mj-lt"/>
                <a:cs typeface="JacobsChronos" pitchFamily="34" charset="0"/>
              </a:defRPr>
            </a:lvl1pPr>
          </a:lstStyle>
          <a:p>
            <a:pPr>
              <a:defRPr/>
            </a:pPr>
            <a:fld id="{96F9AAC5-4349-4312-A791-89084DDB7686}"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hf hdr="0" dt="0"/>
  <p:txStyles>
    <p:titleStyle>
      <a:lvl1pPr algn="l" defTabSz="912813" rtl="0" fontAlgn="base">
        <a:lnSpc>
          <a:spcPct val="90000"/>
        </a:lnSpc>
        <a:spcBef>
          <a:spcPct val="0"/>
        </a:spcBef>
        <a:spcAft>
          <a:spcPct val="0"/>
        </a:spcAft>
        <a:defRPr sz="2800" b="1" kern="1200">
          <a:solidFill>
            <a:schemeClr val="tx1"/>
          </a:solidFill>
          <a:latin typeface="Jacobs Chronos" panose="010B0603030503030204" pitchFamily="34" charset="0"/>
          <a:ea typeface="Jacobs Chronos"/>
          <a:cs typeface="Jacobs Chronos" panose="010B0603030503030204" pitchFamily="34" charset="0"/>
        </a:defRPr>
      </a:lvl1pPr>
      <a:lvl2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2pPr>
      <a:lvl3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3pPr>
      <a:lvl4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4pPr>
      <a:lvl5pPr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5pPr>
      <a:lvl6pPr marL="4572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6pPr>
      <a:lvl7pPr marL="9144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7pPr>
      <a:lvl8pPr marL="13716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8pPr>
      <a:lvl9pPr marL="1828800" algn="l" defTabSz="912813" rtl="0" fontAlgn="base">
        <a:lnSpc>
          <a:spcPct val="90000"/>
        </a:lnSpc>
        <a:spcBef>
          <a:spcPct val="0"/>
        </a:spcBef>
        <a:spcAft>
          <a:spcPct val="0"/>
        </a:spcAft>
        <a:defRPr sz="2800" b="1">
          <a:solidFill>
            <a:schemeClr val="tx1"/>
          </a:solidFill>
          <a:latin typeface="Jacobs Chronos"/>
          <a:ea typeface="Jacobs Chronos"/>
          <a:cs typeface="Jacobs Chronos"/>
        </a:defRPr>
      </a:lvl9pPr>
    </p:titleStyle>
    <p:bodyStyle>
      <a:lvl1pPr marL="269875" indent="-269875" algn="l" defTabSz="912813" rtl="0" fontAlgn="base">
        <a:lnSpc>
          <a:spcPct val="90000"/>
        </a:lnSpc>
        <a:spcBef>
          <a:spcPts val="1000"/>
        </a:spcBef>
        <a:spcAft>
          <a:spcPct val="0"/>
        </a:spcAft>
        <a:buFont typeface="Wingdings" panose="05000000000000000000" pitchFamily="2" charset="2"/>
        <a:buChar char="§"/>
        <a:defRPr sz="2400" kern="1200">
          <a:solidFill>
            <a:schemeClr val="tx1"/>
          </a:solidFill>
          <a:latin typeface="Jacobs Chronos" panose="010B0603030503030204" pitchFamily="34" charset="0"/>
          <a:ea typeface="Jacobs Chronos"/>
          <a:cs typeface="Jacobs Chronos" panose="010B0603030503030204" pitchFamily="34" charset="0"/>
        </a:defRPr>
      </a:lvl1pPr>
      <a:lvl2pPr marL="539750" indent="-269875" algn="l" defTabSz="912813" rtl="0" fontAlgn="base">
        <a:lnSpc>
          <a:spcPct val="90000"/>
        </a:lnSpc>
        <a:spcBef>
          <a:spcPts val="500"/>
        </a:spcBef>
        <a:spcAft>
          <a:spcPct val="0"/>
        </a:spcAft>
        <a:buFont typeface="Jacobs Chronos"/>
        <a:buChar char="−"/>
        <a:defRPr sz="2200" kern="1200">
          <a:solidFill>
            <a:schemeClr val="tx1"/>
          </a:solidFill>
          <a:latin typeface="Jacobs Chronos" panose="010B0603030503030204" pitchFamily="34" charset="0"/>
          <a:ea typeface="Jacobs Chronos"/>
          <a:cs typeface="Jacobs Chronos" panose="010B0603030503030204" pitchFamily="34" charset="0"/>
        </a:defRPr>
      </a:lvl2pPr>
      <a:lvl3pPr marL="809625" indent="-269875" algn="l" defTabSz="912813" rtl="0" fontAlgn="base">
        <a:lnSpc>
          <a:spcPct val="90000"/>
        </a:lnSpc>
        <a:spcBef>
          <a:spcPts val="500"/>
        </a:spcBef>
        <a:spcAft>
          <a:spcPct val="0"/>
        </a:spcAft>
        <a:buFont typeface="Wingdings" panose="05000000000000000000" pitchFamily="2" charset="2"/>
        <a:buChar char="§"/>
        <a:defRPr sz="2000" kern="1200">
          <a:solidFill>
            <a:schemeClr val="tx1"/>
          </a:solidFill>
          <a:latin typeface="Jacobs Chronos" panose="010B0603030503030204" pitchFamily="34" charset="0"/>
          <a:ea typeface="Jacobs Chronos"/>
          <a:cs typeface="Jacobs Chronos" panose="010B0603030503030204" pitchFamily="34" charset="0"/>
        </a:defRPr>
      </a:lvl3pPr>
      <a:lvl4pPr marL="1079500" indent="-269875" algn="l" defTabSz="912813" rtl="0" fontAlgn="base">
        <a:lnSpc>
          <a:spcPct val="90000"/>
        </a:lnSpc>
        <a:spcBef>
          <a:spcPts val="500"/>
        </a:spcBef>
        <a:spcAft>
          <a:spcPct val="0"/>
        </a:spcAft>
        <a:buFont typeface="Jacobs Chronos"/>
        <a:buChar char="−"/>
        <a:defRPr kern="1200">
          <a:solidFill>
            <a:schemeClr val="tx1"/>
          </a:solidFill>
          <a:latin typeface="Jacobs Chronos" panose="010B0603030503030204" pitchFamily="34" charset="0"/>
          <a:ea typeface="Jacobs Chronos"/>
          <a:cs typeface="Jacobs Chronos" panose="010B0603030503030204" pitchFamily="34" charset="0"/>
        </a:defRPr>
      </a:lvl4pPr>
      <a:lvl5pPr marL="1349375" indent="-269875" algn="l" defTabSz="912813" rtl="0" fontAlgn="base">
        <a:lnSpc>
          <a:spcPct val="90000"/>
        </a:lnSpc>
        <a:spcBef>
          <a:spcPts val="500"/>
        </a:spcBef>
        <a:spcAft>
          <a:spcPct val="0"/>
        </a:spcAft>
        <a:buFont typeface="Wingdings" panose="05000000000000000000" pitchFamily="2" charset="2"/>
        <a:buChar char="§"/>
        <a:defRPr sz="1600" kern="1200">
          <a:solidFill>
            <a:schemeClr val="tx1"/>
          </a:solidFill>
          <a:latin typeface="Jacobs Chronos" panose="010B0603030503030204" pitchFamily="34" charset="0"/>
          <a:ea typeface="Jacobs Chronos"/>
          <a:cs typeface="Jacobs Chronos" panose="010B0603030503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098" name="Rectangle">
            <a:extLst>
              <a:ext uri="{FF2B5EF4-FFF2-40B4-BE49-F238E27FC236}">
                <a16:creationId xmlns:a16="http://schemas.microsoft.com/office/drawing/2014/main" id="{8344DFBA-F72C-425F-AE5E-ECF372680AC4}"/>
              </a:ext>
            </a:extLst>
          </p:cNvPr>
          <p:cNvSpPr>
            <a:spLocks noChangeArrowheads="1"/>
          </p:cNvSpPr>
          <p:nvPr/>
        </p:nvSpPr>
        <p:spPr bwMode="auto">
          <a:xfrm>
            <a:off x="327025" y="303213"/>
            <a:ext cx="11537950" cy="6251575"/>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6789" tIns="26789" rIns="26789" bIns="26789" anchor="ctr"/>
          <a:lstStyle>
            <a:lvl1pPr defTabSz="409575">
              <a:defRPr>
                <a:solidFill>
                  <a:schemeClr val="tx1"/>
                </a:solidFill>
                <a:latin typeface="Rockwell" panose="02060603020205020403" pitchFamily="18" charset="0"/>
              </a:defRPr>
            </a:lvl1pPr>
            <a:lvl2pPr marL="742950" indent="-285750" defTabSz="409575">
              <a:defRPr>
                <a:solidFill>
                  <a:schemeClr val="tx1"/>
                </a:solidFill>
                <a:latin typeface="Rockwell" panose="02060603020205020403" pitchFamily="18" charset="0"/>
              </a:defRPr>
            </a:lvl2pPr>
            <a:lvl3pPr marL="1143000" indent="-228600" defTabSz="409575">
              <a:defRPr>
                <a:solidFill>
                  <a:schemeClr val="tx1"/>
                </a:solidFill>
                <a:latin typeface="Rockwell" panose="02060603020205020403" pitchFamily="18" charset="0"/>
              </a:defRPr>
            </a:lvl3pPr>
            <a:lvl4pPr marL="1600200" indent="-228600" defTabSz="409575">
              <a:defRPr>
                <a:solidFill>
                  <a:schemeClr val="tx1"/>
                </a:solidFill>
                <a:latin typeface="Rockwell" panose="02060603020205020403" pitchFamily="18" charset="0"/>
              </a:defRPr>
            </a:lvl4pPr>
            <a:lvl5pPr marL="2057400" indent="-228600" defTabSz="409575">
              <a:defRPr>
                <a:solidFill>
                  <a:schemeClr val="tx1"/>
                </a:solidFill>
                <a:latin typeface="Rockwell" panose="02060603020205020403" pitchFamily="18" charset="0"/>
              </a:defRPr>
            </a:lvl5pPr>
            <a:lvl6pPr marL="2514600" indent="-228600" defTabSz="409575" fontAlgn="base">
              <a:spcBef>
                <a:spcPct val="0"/>
              </a:spcBef>
              <a:spcAft>
                <a:spcPct val="0"/>
              </a:spcAft>
              <a:defRPr>
                <a:solidFill>
                  <a:schemeClr val="tx1"/>
                </a:solidFill>
                <a:latin typeface="Rockwell" panose="02060603020205020403" pitchFamily="18" charset="0"/>
              </a:defRPr>
            </a:lvl6pPr>
            <a:lvl7pPr marL="2971800" indent="-228600" defTabSz="409575" fontAlgn="base">
              <a:spcBef>
                <a:spcPct val="0"/>
              </a:spcBef>
              <a:spcAft>
                <a:spcPct val="0"/>
              </a:spcAft>
              <a:defRPr>
                <a:solidFill>
                  <a:schemeClr val="tx1"/>
                </a:solidFill>
                <a:latin typeface="Rockwell" panose="02060603020205020403" pitchFamily="18" charset="0"/>
              </a:defRPr>
            </a:lvl7pPr>
            <a:lvl8pPr marL="3429000" indent="-228600" defTabSz="409575" fontAlgn="base">
              <a:spcBef>
                <a:spcPct val="0"/>
              </a:spcBef>
              <a:spcAft>
                <a:spcPct val="0"/>
              </a:spcAft>
              <a:defRPr>
                <a:solidFill>
                  <a:schemeClr val="tx1"/>
                </a:solidFill>
                <a:latin typeface="Rockwell" panose="02060603020205020403" pitchFamily="18" charset="0"/>
              </a:defRPr>
            </a:lvl8pPr>
            <a:lvl9pPr marL="3886200" indent="-228600" defTabSz="409575" fontAlgn="base">
              <a:spcBef>
                <a:spcPct val="0"/>
              </a:spcBef>
              <a:spcAft>
                <a:spcPct val="0"/>
              </a:spcAft>
              <a:defRPr>
                <a:solidFill>
                  <a:schemeClr val="tx1"/>
                </a:solidFill>
                <a:latin typeface="Rockwell" panose="02060603020205020403" pitchFamily="18" charset="0"/>
              </a:defRPr>
            </a:lvl9pPr>
          </a:lstStyle>
          <a:p>
            <a:pPr algn="ctr" eaLnBrk="1" hangingPunct="1"/>
            <a:endParaRPr lang="en-US" altLang="en-US" sz="1500">
              <a:solidFill>
                <a:srgbClr val="FFFFFF"/>
              </a:solidFill>
              <a:latin typeface="Helvetica Light"/>
              <a:ea typeface="Helvetica Light"/>
              <a:cs typeface="Helvetica Light"/>
              <a:sym typeface="Helvetica Light"/>
            </a:endParaRPr>
          </a:p>
        </p:txBody>
      </p:sp>
      <p:sp>
        <p:nvSpPr>
          <p:cNvPr id="4099" name="Line">
            <a:extLst>
              <a:ext uri="{FF2B5EF4-FFF2-40B4-BE49-F238E27FC236}">
                <a16:creationId xmlns:a16="http://schemas.microsoft.com/office/drawing/2014/main" id="{3BE4C361-E789-4C1F-BDD5-91F78836439D}"/>
              </a:ext>
            </a:extLst>
          </p:cNvPr>
          <p:cNvSpPr>
            <a:spLocks noChangeShapeType="1"/>
          </p:cNvSpPr>
          <p:nvPr/>
        </p:nvSpPr>
        <p:spPr bwMode="auto">
          <a:xfrm>
            <a:off x="1762125" y="4554538"/>
            <a:ext cx="2697163" cy="0"/>
          </a:xfrm>
          <a:prstGeom prst="line">
            <a:avLst/>
          </a:prstGeom>
          <a:noFill/>
          <a:ln w="12700">
            <a:solidFill>
              <a:srgbClr val="4C5C69"/>
            </a:solidFill>
            <a:miter lim="400000"/>
            <a:headEnd/>
            <a:tailEnd type="oval" w="med" len="med"/>
          </a:ln>
          <a:extLst>
            <a:ext uri="{909E8E84-426E-40DD-AFC4-6F175D3DCCD1}">
              <a14:hiddenFill xmlns:a14="http://schemas.microsoft.com/office/drawing/2010/main">
                <a:noFill/>
              </a14:hiddenFill>
            </a:ext>
          </a:extLst>
        </p:spPr>
        <p:txBody>
          <a:bodyPr lIns="26789" tIns="26789" rIns="26789" bIns="26789" anchor="ctr"/>
          <a:lstStyle/>
          <a:p>
            <a:endParaRPr lang="en-US"/>
          </a:p>
        </p:txBody>
      </p:sp>
      <p:sp>
        <p:nvSpPr>
          <p:cNvPr id="4" name="Slide Number">
            <a:extLst>
              <a:ext uri="{FF2B5EF4-FFF2-40B4-BE49-F238E27FC236}">
                <a16:creationId xmlns:a16="http://schemas.microsoft.com/office/drawing/2014/main" id="{F1B81391-E479-4C6F-9DE0-BDE83690741A}"/>
              </a:ext>
            </a:extLst>
          </p:cNvPr>
          <p:cNvSpPr txBox="1">
            <a:spLocks noGrp="1"/>
          </p:cNvSpPr>
          <p:nvPr>
            <p:ph type="sldNum" sz="quarter" idx="2"/>
          </p:nvPr>
        </p:nvSpPr>
        <p:spPr>
          <a:xfrm>
            <a:off x="10064750" y="6607175"/>
            <a:ext cx="390525" cy="385763"/>
          </a:xfrm>
          <a:prstGeom prst="rect">
            <a:avLst/>
          </a:prstGeom>
          <a:ln w="3175">
            <a:miter lim="400000"/>
          </a:ln>
        </p:spPr>
        <p:txBody>
          <a:bodyPr wrap="none" lIns="53578" tIns="53578" rIns="53578" bIns="53578">
            <a:spAutoFit/>
          </a:bodyPr>
          <a:lstStyle>
            <a:lvl1pPr algn="ctr" defTabSz="410766" eaLnBrk="1" fontAlgn="auto" hangingPunct="1">
              <a:lnSpc>
                <a:spcPct val="100000"/>
              </a:lnSpc>
              <a:spcBef>
                <a:spcPts val="0"/>
              </a:spcBef>
              <a:spcAft>
                <a:spcPts val="0"/>
              </a:spcAft>
              <a:defRPr spc="0">
                <a:latin typeface="+mn-lt"/>
              </a:defRPr>
            </a:lvl1pPr>
          </a:lstStyle>
          <a:p>
            <a:pPr>
              <a:defRPr/>
            </a:pPr>
            <a:fld id="{C1026258-443F-456B-9D84-4C83F0131D16}" type="slidenum">
              <a:rPr/>
              <a:pPr>
                <a:defRPr/>
              </a:pPr>
              <a:t>‹#›</a:t>
            </a:fld>
            <a:endParaRPr/>
          </a:p>
        </p:txBody>
      </p:sp>
      <p:sp>
        <p:nvSpPr>
          <p:cNvPr id="4101" name="Body Level One…">
            <a:extLst>
              <a:ext uri="{FF2B5EF4-FFF2-40B4-BE49-F238E27FC236}">
                <a16:creationId xmlns:a16="http://schemas.microsoft.com/office/drawing/2014/main" id="{8E960101-83E7-4912-8242-142684113FA7}"/>
              </a:ext>
            </a:extLst>
          </p:cNvPr>
          <p:cNvSpPr txBox="1">
            <a:spLocks noGrp="1" noChangeArrowheads="1"/>
          </p:cNvSpPr>
          <p:nvPr>
            <p:ph type="body" idx="1"/>
          </p:nvPr>
        </p:nvSpPr>
        <p:spPr bwMode="auto">
          <a:xfrm>
            <a:off x="6953250" y="1098550"/>
            <a:ext cx="3871913"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vert="horz" wrap="square" lIns="53578" tIns="53578" rIns="53578" bIns="53578" numCol="1" anchor="t" anchorCtr="0" compatLnSpc="1">
            <a:prstTxWarp prst="textNoShape">
              <a:avLst/>
            </a:prstTxWarp>
          </a:bodyPr>
          <a:lstStyle/>
          <a:p>
            <a:pPr lvl="0"/>
            <a:r>
              <a:rPr lang="en-US" altLang="en-US">
                <a:sym typeface="Helvetica Neue Thin"/>
              </a:rPr>
              <a:t>Body Level One</a:t>
            </a:r>
          </a:p>
          <a:p>
            <a:pPr lvl="1"/>
            <a:r>
              <a:rPr lang="en-US" altLang="en-US">
                <a:sym typeface="Helvetica Neue Thin"/>
              </a:rPr>
              <a:t>Body Level Two</a:t>
            </a:r>
          </a:p>
          <a:p>
            <a:pPr lvl="2"/>
            <a:r>
              <a:rPr lang="en-US" altLang="en-US">
                <a:sym typeface="Helvetica Neue Thin"/>
              </a:rPr>
              <a:t>Body Level Three</a:t>
            </a:r>
          </a:p>
          <a:p>
            <a:pPr lvl="3"/>
            <a:r>
              <a:rPr lang="en-US" altLang="en-US">
                <a:sym typeface="Helvetica Neue Thin"/>
              </a:rPr>
              <a:t>Body Level Four</a:t>
            </a:r>
          </a:p>
          <a:p>
            <a:pPr lvl="4"/>
            <a:r>
              <a:rPr lang="en-US" altLang="en-US">
                <a:sym typeface="Helvetica Neue Thin"/>
              </a:rPr>
              <a:t>Body Level Five</a:t>
            </a:r>
          </a:p>
        </p:txBody>
      </p:sp>
      <p:sp>
        <p:nvSpPr>
          <p:cNvPr id="6" name="Title Text">
            <a:extLst>
              <a:ext uri="{FF2B5EF4-FFF2-40B4-BE49-F238E27FC236}">
                <a16:creationId xmlns:a16="http://schemas.microsoft.com/office/drawing/2014/main" id="{8BD61CD7-5C27-4AB6-853A-BAD0390D7E9F}"/>
              </a:ext>
            </a:extLst>
          </p:cNvPr>
          <p:cNvSpPr txBox="1">
            <a:spLocks noGrp="1"/>
          </p:cNvSpPr>
          <p:nvPr>
            <p:ph type="title"/>
          </p:nvPr>
        </p:nvSpPr>
        <p:spPr>
          <a:xfrm>
            <a:off x="2138363" y="520700"/>
            <a:ext cx="7529512" cy="877888"/>
          </a:xfrm>
          <a:prstGeom prst="rect">
            <a:avLst/>
          </a:prstGeom>
          <a:ln w="3175">
            <a:miter lim="400000"/>
          </a:ln>
        </p:spPr>
        <p:txBody>
          <a:bodyPr lIns="53578" tIns="53578" rIns="53578" bIns="53578">
            <a:normAutofit/>
          </a:bodyPr>
          <a:lstStyle/>
          <a:p>
            <a:r>
              <a:t>Title Text</a:t>
            </a:r>
          </a:p>
        </p:txBody>
      </p:sp>
    </p:spTree>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Lst>
  <p:transition spd="med"/>
  <p:txStyles>
    <p:titleStyle>
      <a:lvl1pPr algn="ctr" defTabSz="228600" rtl="0" eaLnBrk="0" fontAlgn="base" hangingPunct="0">
        <a:lnSpc>
          <a:spcPct val="80000"/>
        </a:lnSpc>
        <a:spcBef>
          <a:spcPts val="750"/>
        </a:spcBef>
        <a:spcAft>
          <a:spcPct val="0"/>
        </a:spcAft>
        <a:defRPr sz="4900" b="1" cap="all" spc="-49">
          <a:solidFill>
            <a:srgbClr val="4C5C69"/>
          </a:solidFill>
          <a:latin typeface="+mn-lt"/>
          <a:ea typeface="+mn-ea"/>
          <a:cs typeface="+mn-cs"/>
          <a:sym typeface="Helvetica Neue"/>
        </a:defRPr>
      </a:lvl1pPr>
      <a:lvl2pPr algn="ctr" defTabSz="228600" rtl="0" eaLnBrk="0" fontAlgn="base" hangingPunct="0">
        <a:lnSpc>
          <a:spcPct val="80000"/>
        </a:lnSpc>
        <a:spcBef>
          <a:spcPts val="750"/>
        </a:spcBef>
        <a:spcAft>
          <a:spcPct val="0"/>
        </a:spcAft>
        <a:defRPr sz="4900" b="1" cap="all" spc="-49">
          <a:solidFill>
            <a:srgbClr val="4C5C69"/>
          </a:solidFill>
          <a:latin typeface="+mn-lt"/>
          <a:ea typeface="+mn-ea"/>
          <a:cs typeface="+mn-cs"/>
          <a:sym typeface="Helvetica Neue"/>
        </a:defRPr>
      </a:lvl2pPr>
      <a:lvl3pPr algn="ctr" defTabSz="228600" rtl="0" eaLnBrk="0" fontAlgn="base" hangingPunct="0">
        <a:lnSpc>
          <a:spcPct val="80000"/>
        </a:lnSpc>
        <a:spcBef>
          <a:spcPts val="750"/>
        </a:spcBef>
        <a:spcAft>
          <a:spcPct val="0"/>
        </a:spcAft>
        <a:defRPr sz="4900" b="1" cap="all" spc="-49">
          <a:solidFill>
            <a:srgbClr val="4C5C69"/>
          </a:solidFill>
          <a:latin typeface="+mn-lt"/>
          <a:ea typeface="+mn-ea"/>
          <a:cs typeface="+mn-cs"/>
          <a:sym typeface="Helvetica Neue"/>
        </a:defRPr>
      </a:lvl3pPr>
      <a:lvl4pPr algn="ctr" defTabSz="228600" rtl="0" eaLnBrk="0" fontAlgn="base" hangingPunct="0">
        <a:lnSpc>
          <a:spcPct val="80000"/>
        </a:lnSpc>
        <a:spcBef>
          <a:spcPts val="750"/>
        </a:spcBef>
        <a:spcAft>
          <a:spcPct val="0"/>
        </a:spcAft>
        <a:defRPr sz="4900" b="1" cap="all" spc="-49">
          <a:solidFill>
            <a:srgbClr val="4C5C69"/>
          </a:solidFill>
          <a:latin typeface="+mn-lt"/>
          <a:ea typeface="+mn-ea"/>
          <a:cs typeface="+mn-cs"/>
          <a:sym typeface="Helvetica Neue"/>
        </a:defRPr>
      </a:lvl4pPr>
      <a:lvl5pPr algn="ctr" defTabSz="228600" rtl="0" eaLnBrk="0" fontAlgn="base" hangingPunct="0">
        <a:lnSpc>
          <a:spcPct val="80000"/>
        </a:lnSpc>
        <a:spcBef>
          <a:spcPts val="750"/>
        </a:spcBef>
        <a:spcAft>
          <a:spcPct val="0"/>
        </a:spcAft>
        <a:defRPr sz="4900" b="1" cap="all" spc="-49">
          <a:solidFill>
            <a:srgbClr val="4C5C69"/>
          </a:solidFill>
          <a:latin typeface="+mn-lt"/>
          <a:ea typeface="+mn-ea"/>
          <a:cs typeface="+mn-cs"/>
          <a:sym typeface="Helvetica Neue"/>
        </a:defRPr>
      </a:lvl5pPr>
      <a:lvl6pPr marL="0" marR="0" indent="571500" algn="ctr" defTabSz="228600" rtl="0" latinLnBrk="0">
        <a:lnSpc>
          <a:spcPct val="80000"/>
        </a:lnSpc>
        <a:spcBef>
          <a:spcPts val="750"/>
        </a:spcBef>
        <a:spcAft>
          <a:spcPts val="0"/>
        </a:spcAft>
        <a:buClrTx/>
        <a:buSzTx/>
        <a:buFontTx/>
        <a:buNone/>
        <a:tabLst/>
        <a:defRPr sz="4900" b="1" i="0" u="none" strike="noStrike" cap="all" spc="-49" baseline="0">
          <a:ln>
            <a:noFill/>
          </a:ln>
          <a:solidFill>
            <a:srgbClr val="4C5C69"/>
          </a:solidFill>
          <a:uFillTx/>
          <a:latin typeface="+mn-lt"/>
          <a:ea typeface="+mn-ea"/>
          <a:cs typeface="+mn-cs"/>
          <a:sym typeface="Helvetica Neue"/>
        </a:defRPr>
      </a:lvl6pPr>
      <a:lvl7pPr marL="0" marR="0" indent="685800" algn="ctr" defTabSz="228600" rtl="0" latinLnBrk="0">
        <a:lnSpc>
          <a:spcPct val="80000"/>
        </a:lnSpc>
        <a:spcBef>
          <a:spcPts val="750"/>
        </a:spcBef>
        <a:spcAft>
          <a:spcPts val="0"/>
        </a:spcAft>
        <a:buClrTx/>
        <a:buSzTx/>
        <a:buFontTx/>
        <a:buNone/>
        <a:tabLst/>
        <a:defRPr sz="4900" b="1" i="0" u="none" strike="noStrike" cap="all" spc="-49" baseline="0">
          <a:ln>
            <a:noFill/>
          </a:ln>
          <a:solidFill>
            <a:srgbClr val="4C5C69"/>
          </a:solidFill>
          <a:uFillTx/>
          <a:latin typeface="+mn-lt"/>
          <a:ea typeface="+mn-ea"/>
          <a:cs typeface="+mn-cs"/>
          <a:sym typeface="Helvetica Neue"/>
        </a:defRPr>
      </a:lvl7pPr>
      <a:lvl8pPr marL="0" marR="0" indent="800100" algn="ctr" defTabSz="228600" rtl="0" latinLnBrk="0">
        <a:lnSpc>
          <a:spcPct val="80000"/>
        </a:lnSpc>
        <a:spcBef>
          <a:spcPts val="750"/>
        </a:spcBef>
        <a:spcAft>
          <a:spcPts val="0"/>
        </a:spcAft>
        <a:buClrTx/>
        <a:buSzTx/>
        <a:buFontTx/>
        <a:buNone/>
        <a:tabLst/>
        <a:defRPr sz="4900" b="1" i="0" u="none" strike="noStrike" cap="all" spc="-49" baseline="0">
          <a:ln>
            <a:noFill/>
          </a:ln>
          <a:solidFill>
            <a:srgbClr val="4C5C69"/>
          </a:solidFill>
          <a:uFillTx/>
          <a:latin typeface="+mn-lt"/>
          <a:ea typeface="+mn-ea"/>
          <a:cs typeface="+mn-cs"/>
          <a:sym typeface="Helvetica Neue"/>
        </a:defRPr>
      </a:lvl8pPr>
      <a:lvl9pPr marL="0" marR="0" indent="914400" algn="ctr" defTabSz="228600" rtl="0" latinLnBrk="0">
        <a:lnSpc>
          <a:spcPct val="80000"/>
        </a:lnSpc>
        <a:spcBef>
          <a:spcPts val="750"/>
        </a:spcBef>
        <a:spcAft>
          <a:spcPts val="0"/>
        </a:spcAft>
        <a:buClrTx/>
        <a:buSzTx/>
        <a:buFontTx/>
        <a:buNone/>
        <a:tabLst/>
        <a:defRPr sz="4900" b="1" i="0" u="none" strike="noStrike" cap="all" spc="-49" baseline="0">
          <a:ln>
            <a:noFill/>
          </a:ln>
          <a:solidFill>
            <a:srgbClr val="4C5C69"/>
          </a:solidFill>
          <a:uFillTx/>
          <a:latin typeface="+mn-lt"/>
          <a:ea typeface="+mn-ea"/>
          <a:cs typeface="+mn-cs"/>
          <a:sym typeface="Helvetica Neue"/>
        </a:defRPr>
      </a:lvl9pPr>
    </p:titleStyle>
    <p:bodyStyle>
      <a:lvl1pPr algn="l" defTabSz="228600" rtl="0" eaLnBrk="0" fontAlgn="base" hangingPunct="0">
        <a:lnSpc>
          <a:spcPct val="110000"/>
        </a:lnSpc>
        <a:spcBef>
          <a:spcPct val="0"/>
        </a:spcBef>
        <a:spcAft>
          <a:spcPct val="0"/>
        </a:spcAft>
        <a:defRPr sz="1200">
          <a:solidFill>
            <a:srgbClr val="4C5C69"/>
          </a:solidFill>
          <a:latin typeface="Helvetica Neue Thin"/>
          <a:ea typeface="Helvetica Neue Thin"/>
          <a:cs typeface="Helvetica Neue Thin"/>
          <a:sym typeface="Helvetica Neue Thin"/>
        </a:defRPr>
      </a:lvl1pPr>
      <a:lvl2pPr indent="114300" algn="l" defTabSz="228600" rtl="0" eaLnBrk="0" fontAlgn="base" hangingPunct="0">
        <a:lnSpc>
          <a:spcPct val="110000"/>
        </a:lnSpc>
        <a:spcBef>
          <a:spcPct val="0"/>
        </a:spcBef>
        <a:spcAft>
          <a:spcPct val="0"/>
        </a:spcAft>
        <a:defRPr sz="1200">
          <a:solidFill>
            <a:srgbClr val="4C5C69"/>
          </a:solidFill>
          <a:latin typeface="Helvetica Neue Thin"/>
          <a:ea typeface="Helvetica Neue Thin"/>
          <a:cs typeface="Helvetica Neue Thin"/>
          <a:sym typeface="Helvetica Neue Thin"/>
        </a:defRPr>
      </a:lvl2pPr>
      <a:lvl3pPr indent="228600" algn="l" defTabSz="228600" rtl="0" eaLnBrk="0" fontAlgn="base" hangingPunct="0">
        <a:lnSpc>
          <a:spcPct val="110000"/>
        </a:lnSpc>
        <a:spcBef>
          <a:spcPct val="0"/>
        </a:spcBef>
        <a:spcAft>
          <a:spcPct val="0"/>
        </a:spcAft>
        <a:defRPr sz="1200">
          <a:solidFill>
            <a:srgbClr val="4C5C69"/>
          </a:solidFill>
          <a:latin typeface="Helvetica Neue Thin"/>
          <a:ea typeface="Helvetica Neue Thin"/>
          <a:cs typeface="Helvetica Neue Thin"/>
          <a:sym typeface="Helvetica Neue Thin"/>
        </a:defRPr>
      </a:lvl3pPr>
      <a:lvl4pPr indent="342900" algn="l" defTabSz="228600" rtl="0" eaLnBrk="0" fontAlgn="base" hangingPunct="0">
        <a:lnSpc>
          <a:spcPct val="110000"/>
        </a:lnSpc>
        <a:spcBef>
          <a:spcPct val="0"/>
        </a:spcBef>
        <a:spcAft>
          <a:spcPct val="0"/>
        </a:spcAft>
        <a:defRPr sz="1200">
          <a:solidFill>
            <a:srgbClr val="4C5C69"/>
          </a:solidFill>
          <a:latin typeface="Helvetica Neue Thin"/>
          <a:ea typeface="Helvetica Neue Thin"/>
          <a:cs typeface="Helvetica Neue Thin"/>
          <a:sym typeface="Helvetica Neue Thin"/>
        </a:defRPr>
      </a:lvl4pPr>
      <a:lvl5pPr indent="457200" algn="l" defTabSz="228600" rtl="0" eaLnBrk="0" fontAlgn="base" hangingPunct="0">
        <a:lnSpc>
          <a:spcPct val="110000"/>
        </a:lnSpc>
        <a:spcBef>
          <a:spcPct val="0"/>
        </a:spcBef>
        <a:spcAft>
          <a:spcPct val="0"/>
        </a:spcAft>
        <a:defRPr sz="1200">
          <a:solidFill>
            <a:srgbClr val="4C5C69"/>
          </a:solidFill>
          <a:latin typeface="Helvetica Neue Thin"/>
          <a:ea typeface="Helvetica Neue Thin"/>
          <a:cs typeface="Helvetica Neue Thin"/>
          <a:sym typeface="Helvetica Neue Thin"/>
        </a:defRPr>
      </a:lvl5pPr>
      <a:lvl6pPr marL="0" marR="0" indent="571500" algn="l" defTabSz="228600" rtl="0" latinLnBrk="0">
        <a:lnSpc>
          <a:spcPct val="110000"/>
        </a:lnSpc>
        <a:spcBef>
          <a:spcPts val="0"/>
        </a:spcBef>
        <a:spcAft>
          <a:spcPts val="0"/>
        </a:spcAft>
        <a:buClrTx/>
        <a:buSzTx/>
        <a:buFontTx/>
        <a:buNone/>
        <a:tabLst/>
        <a:defRPr sz="1200" b="0" i="0" u="none" strike="noStrike" cap="none" spc="0" baseline="0">
          <a:ln>
            <a:noFill/>
          </a:ln>
          <a:solidFill>
            <a:srgbClr val="4C5C69"/>
          </a:solidFill>
          <a:uFillTx/>
          <a:latin typeface="Helvetica Neue Thin"/>
          <a:ea typeface="Helvetica Neue Thin"/>
          <a:cs typeface="Helvetica Neue Thin"/>
          <a:sym typeface="Helvetica Neue Thin"/>
        </a:defRPr>
      </a:lvl6pPr>
      <a:lvl7pPr marL="0" marR="0" indent="685800" algn="l" defTabSz="228600" rtl="0" latinLnBrk="0">
        <a:lnSpc>
          <a:spcPct val="110000"/>
        </a:lnSpc>
        <a:spcBef>
          <a:spcPts val="0"/>
        </a:spcBef>
        <a:spcAft>
          <a:spcPts val="0"/>
        </a:spcAft>
        <a:buClrTx/>
        <a:buSzTx/>
        <a:buFontTx/>
        <a:buNone/>
        <a:tabLst/>
        <a:defRPr sz="1200" b="0" i="0" u="none" strike="noStrike" cap="none" spc="0" baseline="0">
          <a:ln>
            <a:noFill/>
          </a:ln>
          <a:solidFill>
            <a:srgbClr val="4C5C69"/>
          </a:solidFill>
          <a:uFillTx/>
          <a:latin typeface="Helvetica Neue Thin"/>
          <a:ea typeface="Helvetica Neue Thin"/>
          <a:cs typeface="Helvetica Neue Thin"/>
          <a:sym typeface="Helvetica Neue Thin"/>
        </a:defRPr>
      </a:lvl7pPr>
      <a:lvl8pPr marL="0" marR="0" indent="800100" algn="l" defTabSz="228600" rtl="0" latinLnBrk="0">
        <a:lnSpc>
          <a:spcPct val="110000"/>
        </a:lnSpc>
        <a:spcBef>
          <a:spcPts val="0"/>
        </a:spcBef>
        <a:spcAft>
          <a:spcPts val="0"/>
        </a:spcAft>
        <a:buClrTx/>
        <a:buSzTx/>
        <a:buFontTx/>
        <a:buNone/>
        <a:tabLst/>
        <a:defRPr sz="1200" b="0" i="0" u="none" strike="noStrike" cap="none" spc="0" baseline="0">
          <a:ln>
            <a:noFill/>
          </a:ln>
          <a:solidFill>
            <a:srgbClr val="4C5C69"/>
          </a:solidFill>
          <a:uFillTx/>
          <a:latin typeface="Helvetica Neue Thin"/>
          <a:ea typeface="Helvetica Neue Thin"/>
          <a:cs typeface="Helvetica Neue Thin"/>
          <a:sym typeface="Helvetica Neue Thin"/>
        </a:defRPr>
      </a:lvl8pPr>
      <a:lvl9pPr marL="0" marR="0" indent="914400" algn="l" defTabSz="228600" rtl="0" latinLnBrk="0">
        <a:lnSpc>
          <a:spcPct val="110000"/>
        </a:lnSpc>
        <a:spcBef>
          <a:spcPts val="0"/>
        </a:spcBef>
        <a:spcAft>
          <a:spcPts val="0"/>
        </a:spcAft>
        <a:buClrTx/>
        <a:buSzTx/>
        <a:buFontTx/>
        <a:buNone/>
        <a:tabLst/>
        <a:defRPr sz="1200" b="0" i="0" u="none" strike="noStrike" cap="none" spc="0" baseline="0">
          <a:ln>
            <a:noFill/>
          </a:ln>
          <a:solidFill>
            <a:srgbClr val="4C5C69"/>
          </a:solidFill>
          <a:uFillTx/>
          <a:latin typeface="Helvetica Neue Thin"/>
          <a:ea typeface="Helvetica Neue Thin"/>
          <a:cs typeface="Helvetica Neue Thin"/>
          <a:sym typeface="Helvetica Neue Thin"/>
        </a:defRPr>
      </a:lvl9pPr>
    </p:bodyStyle>
    <p:otherStyle>
      <a:lvl1pPr marL="0" marR="0" indent="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143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2286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3429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4572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5715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6858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8001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9144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5ADD4279-8E93-413C-ADB6-E8D4B6A348A8}"/>
              </a:ext>
            </a:extLst>
          </p:cNvPr>
          <p:cNvGrpSpPr>
            <a:grpSpLocks/>
          </p:cNvGrpSpPr>
          <p:nvPr userDrawn="1"/>
        </p:nvGrpSpPr>
        <p:grpSpPr bwMode="auto">
          <a:xfrm>
            <a:off x="-406400" y="5867400"/>
            <a:ext cx="12903200" cy="685800"/>
            <a:chOff x="-1340222" y="5562600"/>
            <a:chExt cx="13004800" cy="921304"/>
          </a:xfrm>
        </p:grpSpPr>
        <p:pic>
          <p:nvPicPr>
            <p:cNvPr id="5123" name="Picture 3">
              <a:extLst>
                <a:ext uri="{FF2B5EF4-FFF2-40B4-BE49-F238E27FC236}">
                  <a16:creationId xmlns:a16="http://schemas.microsoft.com/office/drawing/2014/main" id="{D67C435F-26CF-4958-91DD-DB08B28C46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400" t="11807" r="70580" b="12764"/>
            <a:stretch>
              <a:fillRect/>
            </a:stretch>
          </p:blipFill>
          <p:spPr bwMode="auto">
            <a:xfrm>
              <a:off x="4648200" y="5562600"/>
              <a:ext cx="1048871" cy="92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91DE710-7ACC-4AAE-BDAD-3DB76636AFB2}"/>
                </a:ext>
              </a:extLst>
            </p:cNvPr>
            <p:cNvCxnSpPr/>
            <p:nvPr/>
          </p:nvCxnSpPr>
          <p:spPr>
            <a:xfrm>
              <a:off x="-1340222" y="6385896"/>
              <a:ext cx="5818094" cy="0"/>
            </a:xfrm>
            <a:prstGeom prst="line">
              <a:avLst/>
            </a:prstGeom>
            <a:noFill/>
            <a:ln w="25400" cap="flat">
              <a:solidFill>
                <a:srgbClr val="00529B"/>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B231FD5E-F43E-484A-B66A-98DF63FC7B67}"/>
                </a:ext>
              </a:extLst>
            </p:cNvPr>
            <p:cNvCxnSpPr/>
            <p:nvPr/>
          </p:nvCxnSpPr>
          <p:spPr>
            <a:xfrm>
              <a:off x="5846484" y="6385896"/>
              <a:ext cx="5818094" cy="0"/>
            </a:xfrm>
            <a:prstGeom prst="line">
              <a:avLst/>
            </a:prstGeom>
            <a:noFill/>
            <a:ln w="25400" cap="flat">
              <a:solidFill>
                <a:srgbClr val="00529B"/>
              </a:solidFill>
              <a:prstDash val="solid"/>
              <a:miter lim="400000"/>
            </a:ln>
            <a:effectLst/>
            <a:sp3d/>
          </p:spPr>
          <p:style>
            <a:lnRef idx="0">
              <a:scrgbClr r="0" g="0" b="0"/>
            </a:lnRef>
            <a:fillRef idx="0">
              <a:scrgbClr r="0" g="0" b="0"/>
            </a:fillRef>
            <a:effectRef idx="0">
              <a:scrgbClr r="0" g="0" b="0"/>
            </a:effectRef>
            <a:fontRef idx="none"/>
          </p:style>
        </p:cxnSp>
      </p:gr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789" r:id="rId8"/>
  </p:sldLayoutIdLst>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vmlDrawing" Target="../drawings/vmlDrawing1.vml"/><Relationship Id="rId5" Type="http://schemas.openxmlformats.org/officeDocument/2006/relationships/image" Target="../media/image36.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6.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5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1.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1.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orlando.gov/Community-Programs-Events/AARP-Age-Friendly-Community" TargetMode="Externa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F34D71C-5F0F-4C59-9E52-4977759F8D98}"/>
              </a:ext>
            </a:extLst>
          </p:cNvPr>
          <p:cNvSpPr>
            <a:spLocks noGrp="1"/>
          </p:cNvSpPr>
          <p:nvPr>
            <p:ph type="title"/>
          </p:nvPr>
        </p:nvSpPr>
        <p:spPr>
          <a:xfrm>
            <a:off x="7564438" y="5751513"/>
            <a:ext cx="4046537" cy="593725"/>
          </a:xfrm>
        </p:spPr>
        <p:txBody>
          <a:bodyPr>
            <a:normAutofit fontScale="90000"/>
          </a:bodyPr>
          <a:lstStyle/>
          <a:p>
            <a:pPr fontAlgn="auto">
              <a:spcAft>
                <a:spcPts val="0"/>
              </a:spcAft>
              <a:defRPr/>
            </a:pPr>
            <a:r>
              <a:rPr lang="en-US" b="0" cap="none" dirty="0">
                <a:solidFill>
                  <a:schemeClr val="bg1">
                    <a:lumMod val="95000"/>
                  </a:schemeClr>
                </a:solidFill>
              </a:rPr>
              <a:t>EDI Task Force</a:t>
            </a:r>
            <a:br>
              <a:rPr lang="en-US" b="0" dirty="0">
                <a:solidFill>
                  <a:schemeClr val="bg1">
                    <a:lumMod val="75000"/>
                  </a:schemeClr>
                </a:solidFill>
                <a:latin typeface="Architype Light"/>
              </a:rPr>
            </a:br>
            <a:endParaRPr lang="en-US" b="0" dirty="0">
              <a:solidFill>
                <a:schemeClr val="bg1">
                  <a:lumMod val="75000"/>
                </a:schemeClr>
              </a:solidFill>
            </a:endParaRPr>
          </a:p>
        </p:txBody>
      </p:sp>
      <p:pic>
        <p:nvPicPr>
          <p:cNvPr id="62467" name="Picture 4">
            <a:extLst>
              <a:ext uri="{FF2B5EF4-FFF2-40B4-BE49-F238E27FC236}">
                <a16:creationId xmlns:a16="http://schemas.microsoft.com/office/drawing/2014/main" id="{70297B83-0497-4059-8A72-54E3D3789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12187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7">
            <a:extLst>
              <a:ext uri="{FF2B5EF4-FFF2-40B4-BE49-F238E27FC236}">
                <a16:creationId xmlns:a16="http://schemas.microsoft.com/office/drawing/2014/main" id="{F4BF17D1-433D-4114-824A-A47CB8123582}"/>
              </a:ext>
            </a:extLst>
          </p:cNvPr>
          <p:cNvGrpSpPr>
            <a:grpSpLocks/>
          </p:cNvGrpSpPr>
          <p:nvPr/>
        </p:nvGrpSpPr>
        <p:grpSpPr bwMode="auto">
          <a:xfrm>
            <a:off x="282575" y="5064125"/>
            <a:ext cx="3556000" cy="1438275"/>
            <a:chOff x="282046" y="5064442"/>
            <a:chExt cx="3557266" cy="1438275"/>
          </a:xfrm>
        </p:grpSpPr>
        <p:pic>
          <p:nvPicPr>
            <p:cNvPr id="62469" name="Picture 1">
              <a:extLst>
                <a:ext uri="{FF2B5EF4-FFF2-40B4-BE49-F238E27FC236}">
                  <a16:creationId xmlns:a16="http://schemas.microsoft.com/office/drawing/2014/main" id="{7A8E52E0-FB2D-44EF-8224-040959648CD4}"/>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r="63921"/>
            <a:stretch>
              <a:fillRect/>
            </a:stretch>
          </p:blipFill>
          <p:spPr bwMode="auto">
            <a:xfrm>
              <a:off x="282046" y="5064442"/>
              <a:ext cx="147774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5580556-E71E-42D0-A57A-476A0C2CBA82}"/>
                </a:ext>
              </a:extLst>
            </p:cNvPr>
            <p:cNvSpPr txBox="1"/>
            <p:nvPr/>
          </p:nvSpPr>
          <p:spPr>
            <a:xfrm>
              <a:off x="1760535" y="5529580"/>
              <a:ext cx="2078777" cy="646112"/>
            </a:xfrm>
            <a:prstGeom prst="rect">
              <a:avLst/>
            </a:prstGeom>
            <a:noFill/>
          </p:spPr>
          <p:txBody>
            <a:bodyPr>
              <a:spAutoFit/>
            </a:bodyPr>
            <a:lstStyle/>
            <a:p>
              <a:pPr eaLnBrk="1" fontAlgn="auto" hangingPunct="1">
                <a:spcBef>
                  <a:spcPts val="0"/>
                </a:spcBef>
                <a:spcAft>
                  <a:spcPts val="0"/>
                </a:spcAft>
                <a:defRPr/>
              </a:pPr>
              <a:r>
                <a:rPr lang="en-US" sz="3600" dirty="0">
                  <a:solidFill>
                    <a:schemeClr val="bg1">
                      <a:lumMod val="95000"/>
                    </a:schemeClr>
                  </a:solidFill>
                  <a:latin typeface="Architype Bold" pitchFamily="50" charset="0"/>
                </a:rPr>
                <a:t>Orlando</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 name="Image" descr="Image">
            <a:extLst>
              <a:ext uri="{FF2B5EF4-FFF2-40B4-BE49-F238E27FC236}">
                <a16:creationId xmlns:a16="http://schemas.microsoft.com/office/drawing/2014/main" id="{F1994BCC-EC5B-49FC-8279-1BE25AB77DAC}"/>
              </a:ext>
            </a:extLst>
          </p:cNvPr>
          <p:cNvPicPr>
            <a:picLocks noGrp="1" noChangeAspect="1"/>
          </p:cNvPicPr>
          <p:nvPr>
            <p:ph type="pic" idx="13"/>
          </p:nvPr>
        </p:nvPicPr>
        <p:blipFill>
          <a:blip r:embed="rId3"/>
          <a:srcRect l="37648" t="14341" r="1858" b="7796"/>
          <a:stretch>
            <a:fillRect/>
          </a:stretch>
        </p:blipFill>
        <p:spPr>
          <a:xfrm>
            <a:off x="6922123" y="314362"/>
            <a:ext cx="4858942" cy="62541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5402" y="1062"/>
                </a:moveTo>
                <a:lnTo>
                  <a:pt x="15450" y="1086"/>
                </a:lnTo>
                <a:lnTo>
                  <a:pt x="19060" y="3008"/>
                </a:lnTo>
                <a:lnTo>
                  <a:pt x="19082" y="3017"/>
                </a:lnTo>
                <a:lnTo>
                  <a:pt x="19064" y="3031"/>
                </a:lnTo>
                <a:lnTo>
                  <a:pt x="15990" y="4750"/>
                </a:lnTo>
                <a:lnTo>
                  <a:pt x="15984" y="4730"/>
                </a:lnTo>
                <a:lnTo>
                  <a:pt x="15412" y="1112"/>
                </a:lnTo>
                <a:lnTo>
                  <a:pt x="15402" y="1062"/>
                </a:lnTo>
                <a:close/>
                <a:moveTo>
                  <a:pt x="15489" y="1145"/>
                </a:moveTo>
                <a:lnTo>
                  <a:pt x="16913" y="3521"/>
                </a:lnTo>
                <a:lnTo>
                  <a:pt x="18997" y="3012"/>
                </a:lnTo>
                <a:lnTo>
                  <a:pt x="15489" y="1145"/>
                </a:lnTo>
                <a:close/>
                <a:moveTo>
                  <a:pt x="15457" y="1160"/>
                </a:moveTo>
                <a:lnTo>
                  <a:pt x="16013" y="4674"/>
                </a:lnTo>
                <a:lnTo>
                  <a:pt x="16885" y="3544"/>
                </a:lnTo>
                <a:lnTo>
                  <a:pt x="15457" y="1160"/>
                </a:lnTo>
                <a:close/>
                <a:moveTo>
                  <a:pt x="18938" y="3061"/>
                </a:moveTo>
                <a:lnTo>
                  <a:pt x="16921" y="3554"/>
                </a:lnTo>
                <a:lnTo>
                  <a:pt x="16061" y="4671"/>
                </a:lnTo>
                <a:lnTo>
                  <a:pt x="18938" y="3061"/>
                </a:lnTo>
                <a:close/>
                <a:moveTo>
                  <a:pt x="12196" y="6373"/>
                </a:moveTo>
                <a:lnTo>
                  <a:pt x="12238" y="6376"/>
                </a:lnTo>
                <a:lnTo>
                  <a:pt x="18469" y="7613"/>
                </a:lnTo>
                <a:lnTo>
                  <a:pt x="18446" y="7644"/>
                </a:lnTo>
                <a:lnTo>
                  <a:pt x="14326" y="12902"/>
                </a:lnTo>
                <a:lnTo>
                  <a:pt x="14273" y="12977"/>
                </a:lnTo>
                <a:lnTo>
                  <a:pt x="14243" y="12894"/>
                </a:lnTo>
                <a:lnTo>
                  <a:pt x="12211" y="6408"/>
                </a:lnTo>
                <a:lnTo>
                  <a:pt x="12196" y="6373"/>
                </a:lnTo>
                <a:close/>
                <a:moveTo>
                  <a:pt x="12300" y="6474"/>
                </a:moveTo>
                <a:lnTo>
                  <a:pt x="14273" y="12773"/>
                </a:lnTo>
                <a:lnTo>
                  <a:pt x="15642" y="8151"/>
                </a:lnTo>
                <a:lnTo>
                  <a:pt x="12300" y="6474"/>
                </a:lnTo>
                <a:close/>
                <a:moveTo>
                  <a:pt x="12440" y="6478"/>
                </a:moveTo>
                <a:lnTo>
                  <a:pt x="15674" y="8100"/>
                </a:lnTo>
                <a:lnTo>
                  <a:pt x="18271" y="7634"/>
                </a:lnTo>
                <a:lnTo>
                  <a:pt x="12440" y="6478"/>
                </a:lnTo>
                <a:close/>
                <a:moveTo>
                  <a:pt x="18336" y="7683"/>
                </a:moveTo>
                <a:lnTo>
                  <a:pt x="15707" y="8154"/>
                </a:lnTo>
                <a:lnTo>
                  <a:pt x="14334" y="12791"/>
                </a:lnTo>
                <a:lnTo>
                  <a:pt x="18336" y="7683"/>
                </a:lnTo>
                <a:close/>
                <a:moveTo>
                  <a:pt x="4386" y="9945"/>
                </a:moveTo>
                <a:lnTo>
                  <a:pt x="4445" y="9985"/>
                </a:lnTo>
                <a:lnTo>
                  <a:pt x="14665" y="17474"/>
                </a:lnTo>
                <a:lnTo>
                  <a:pt x="14811" y="17570"/>
                </a:lnTo>
                <a:lnTo>
                  <a:pt x="14639" y="17613"/>
                </a:lnTo>
                <a:lnTo>
                  <a:pt x="1300" y="20368"/>
                </a:lnTo>
                <a:lnTo>
                  <a:pt x="1227" y="20391"/>
                </a:lnTo>
                <a:lnTo>
                  <a:pt x="1239" y="20321"/>
                </a:lnTo>
                <a:lnTo>
                  <a:pt x="4386" y="9945"/>
                </a:lnTo>
                <a:close/>
                <a:moveTo>
                  <a:pt x="4514" y="10175"/>
                </a:moveTo>
                <a:lnTo>
                  <a:pt x="5196" y="14655"/>
                </a:lnTo>
                <a:lnTo>
                  <a:pt x="14440" y="17448"/>
                </a:lnTo>
                <a:lnTo>
                  <a:pt x="4514" y="10175"/>
                </a:lnTo>
                <a:close/>
                <a:moveTo>
                  <a:pt x="4406" y="10280"/>
                </a:moveTo>
                <a:lnTo>
                  <a:pt x="1464" y="19990"/>
                </a:lnTo>
                <a:lnTo>
                  <a:pt x="5083" y="14705"/>
                </a:lnTo>
                <a:lnTo>
                  <a:pt x="4406" y="10280"/>
                </a:lnTo>
                <a:close/>
                <a:moveTo>
                  <a:pt x="5182" y="14766"/>
                </a:moveTo>
                <a:lnTo>
                  <a:pt x="1443" y="20227"/>
                </a:lnTo>
                <a:lnTo>
                  <a:pt x="14400" y="17550"/>
                </a:lnTo>
                <a:lnTo>
                  <a:pt x="5182" y="14766"/>
                </a:lnTo>
                <a:close/>
              </a:path>
            </a:pathLst>
          </a:custGeom>
        </p:spPr>
      </p:pic>
      <p:sp>
        <p:nvSpPr>
          <p:cNvPr id="817" name="Slide Number">
            <a:extLst>
              <a:ext uri="{FF2B5EF4-FFF2-40B4-BE49-F238E27FC236}">
                <a16:creationId xmlns:a16="http://schemas.microsoft.com/office/drawing/2014/main" id="{12B52DAD-E91B-4AA8-9D0A-CDD0DEC36ACF}"/>
              </a:ext>
            </a:extLst>
          </p:cNvPr>
          <p:cNvSpPr>
            <a:spLocks noGrp="1"/>
          </p:cNvSpPr>
          <p:nvPr>
            <p:ph type="sldNum" sz="quarter" idx="16"/>
          </p:nvPr>
        </p:nvSpPr>
        <p:spPr>
          <a:xfrm>
            <a:off x="11274425" y="6554788"/>
            <a:ext cx="109538" cy="277812"/>
          </a:xfrm>
        </p:spPr>
        <p:txBody>
          <a:bodyPr/>
          <a:lstStyle/>
          <a:p>
            <a:pPr hangingPunct="0">
              <a:defRPr/>
            </a:pPr>
            <a:endParaRPr sz="1100" kern="0">
              <a:solidFill>
                <a:srgbClr val="A6AAA9"/>
              </a:solidFill>
              <a:latin typeface="Helvetica Neue Light"/>
              <a:sym typeface="Helvetica Neue Light"/>
            </a:endParaRPr>
          </a:p>
        </p:txBody>
      </p:sp>
      <p:sp>
        <p:nvSpPr>
          <p:cNvPr id="819" name="Title">
            <a:extLst>
              <a:ext uri="{FF2B5EF4-FFF2-40B4-BE49-F238E27FC236}">
                <a16:creationId xmlns:a16="http://schemas.microsoft.com/office/drawing/2014/main" id="{BFBE7DD5-B320-4E4F-8381-EA5F84721ECA}"/>
              </a:ext>
            </a:extLst>
          </p:cNvPr>
          <p:cNvSpPr txBox="1">
            <a:spLocks noGrp="1"/>
          </p:cNvSpPr>
          <p:nvPr>
            <p:ph type="title"/>
          </p:nvPr>
        </p:nvSpPr>
        <p:spPr>
          <a:xfrm>
            <a:off x="790575" y="419100"/>
            <a:ext cx="6494463" cy="877888"/>
          </a:xfrm>
        </p:spPr>
        <p:txBody>
          <a:bodyPr>
            <a:normAutofit fontScale="90000"/>
          </a:bodyPr>
          <a:lstStyle/>
          <a:p>
            <a:pPr defTabSz="155448" eaLnBrk="1" fontAlgn="auto" hangingPunct="1">
              <a:spcBef>
                <a:spcPts val="500"/>
              </a:spcBef>
              <a:spcAft>
                <a:spcPts val="0"/>
              </a:spcAft>
              <a:defRPr sz="6664" spc="-66"/>
            </a:pPr>
            <a:r>
              <a:rPr lang="en-US" sz="6664" spc="-66"/>
              <a:t>Family Life &amp; education</a:t>
            </a:r>
            <a:endParaRPr sz="6664" spc="-66"/>
          </a:p>
        </p:txBody>
      </p:sp>
      <p:sp>
        <p:nvSpPr>
          <p:cNvPr id="72709" name="Text Placeholder 3">
            <a:extLst>
              <a:ext uri="{FF2B5EF4-FFF2-40B4-BE49-F238E27FC236}">
                <a16:creationId xmlns:a16="http://schemas.microsoft.com/office/drawing/2014/main" id="{49B6FA40-3573-4E45-9FFD-A32FDD023510}"/>
              </a:ext>
            </a:extLst>
          </p:cNvPr>
          <p:cNvSpPr txBox="1">
            <a:spLocks noGrp="1" noChangeArrowheads="1"/>
          </p:cNvSpPr>
          <p:nvPr>
            <p:ph type="body" sz="quarter" idx="14"/>
          </p:nvPr>
        </p:nvSpPr>
        <p:spPr>
          <a:xfrm>
            <a:off x="8707438" y="6581775"/>
            <a:ext cx="2500312" cy="157163"/>
          </a:xfrm>
        </p:spPr>
        <p:txBody>
          <a:bodyPr/>
          <a:lstStyle/>
          <a:p>
            <a:pPr eaLnBrk="1" hangingPunct="1"/>
            <a:endParaRPr lang="en-US" altLang="en-US"/>
          </a:p>
        </p:txBody>
      </p:sp>
      <p:sp>
        <p:nvSpPr>
          <p:cNvPr id="5" name="Rectangle 4">
            <a:extLst>
              <a:ext uri="{FF2B5EF4-FFF2-40B4-BE49-F238E27FC236}">
                <a16:creationId xmlns:a16="http://schemas.microsoft.com/office/drawing/2014/main" id="{FA36D28B-FEE4-475C-B1E9-B0B18201C964}"/>
              </a:ext>
            </a:extLst>
          </p:cNvPr>
          <p:cNvSpPr/>
          <p:nvPr/>
        </p:nvSpPr>
        <p:spPr>
          <a:xfrm>
            <a:off x="538843" y="6518311"/>
            <a:ext cx="11242222" cy="284934"/>
          </a:xfrm>
          <a:prstGeom prst="rect">
            <a:avLst/>
          </a:prstGeom>
          <a:solidFill>
            <a:schemeClr val="tx1">
              <a:lumMod val="20000"/>
              <a:lumOff val="80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26789" tIns="26789" rIns="26789" bIns="26789" spcCol="38100" anchor="ctr">
            <a:spAutoFit/>
          </a:bodyPr>
          <a:lstStyle/>
          <a:p>
            <a:pPr algn="ctr" defTabSz="410766" eaLnBrk="1" fontAlgn="auto">
              <a:spcBef>
                <a:spcPts val="0"/>
              </a:spcBef>
              <a:spcAft>
                <a:spcPts val="0"/>
              </a:spcAft>
              <a:defRPr/>
            </a:pPr>
            <a:endParaRPr lang="en-US" sz="1500" kern="0">
              <a:solidFill>
                <a:srgbClr val="FFFFFF"/>
              </a:solidFill>
              <a:latin typeface="Helvetica Light"/>
              <a:ea typeface="Helvetica Light"/>
              <a:cs typeface="Helvetica Light"/>
              <a:sym typeface="Helvetica Light"/>
            </a:endParaRPr>
          </a:p>
        </p:txBody>
      </p:sp>
      <p:graphicFrame>
        <p:nvGraphicFramePr>
          <p:cNvPr id="3" name="Table 2">
            <a:extLst>
              <a:ext uri="{FF2B5EF4-FFF2-40B4-BE49-F238E27FC236}">
                <a16:creationId xmlns:a16="http://schemas.microsoft.com/office/drawing/2014/main" id="{7899AE7D-92A7-4F19-BC0E-E6CFDDEEFC45}"/>
              </a:ext>
            </a:extLst>
          </p:cNvPr>
          <p:cNvGraphicFramePr>
            <a:graphicFrameLocks noGrp="1" noChangeAspect="1"/>
          </p:cNvGraphicFramePr>
          <p:nvPr/>
        </p:nvGraphicFramePr>
        <p:xfrm>
          <a:off x="781772" y="1064834"/>
          <a:ext cx="1127105" cy="4508160"/>
        </p:xfrm>
        <a:graphic>
          <a:graphicData uri="http://schemas.openxmlformats.org/drawingml/2006/table">
            <a:tbl>
              <a:tblPr/>
              <a:tblGrid>
                <a:gridCol w="1127105">
                  <a:extLst>
                    <a:ext uri="{9D8B030D-6E8A-4147-A177-3AD203B41FA5}">
                      <a16:colId xmlns:a16="http://schemas.microsoft.com/office/drawing/2014/main" val="20000"/>
                    </a:ext>
                  </a:extLst>
                </a:gridCol>
              </a:tblGrid>
              <a:tr h="366916">
                <a:tc>
                  <a:txBody>
                    <a:bodyPr/>
                    <a:lstStyle/>
                    <a:p>
                      <a:pPr algn="l" fontAlgn="b"/>
                      <a:endParaRPr lang="en-US" sz="700" b="0" i="0" u="none" strike="noStrike">
                        <a:solidFill>
                          <a:srgbClr val="000000"/>
                        </a:solidFill>
                        <a:effectLst/>
                        <a:latin typeface="Calibri"/>
                      </a:endParaRP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533732">
                <a:tc>
                  <a:txBody>
                    <a:bodyPr/>
                    <a:lstStyle/>
                    <a:p>
                      <a:pPr algn="ctr" fontAlgn="ctr"/>
                      <a:r>
                        <a:rPr lang="en-US" sz="1200" b="1" i="0" u="none" strike="noStrike">
                          <a:solidFill>
                            <a:srgbClr val="000000"/>
                          </a:solidFill>
                          <a:effectLst/>
                          <a:latin typeface="Calibri"/>
                        </a:rPr>
                        <a:t>Family</a:t>
                      </a:r>
                    </a:p>
                  </a:txBody>
                  <a:tcPr marL="3127" marR="3127" marT="31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r h="366916">
                <a:tc>
                  <a:txBody>
                    <a:bodyPr/>
                    <a:lstStyle/>
                    <a:p>
                      <a:pPr algn="l" fontAlgn="b"/>
                      <a:endParaRPr lang="en-US" sz="1200" b="0" i="0" u="none" strike="noStrike">
                        <a:solidFill>
                          <a:srgbClr val="000000"/>
                        </a:solidFill>
                        <a:effectLst/>
                        <a:latin typeface="Calibri" panose="020F0502020204030204" pitchFamily="34" charset="0"/>
                      </a:endParaRPr>
                    </a:p>
                  </a:txBody>
                  <a:tcPr marL="3127" marR="3127" marT="312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6916">
                <a:tc>
                  <a:txBody>
                    <a:bodyPr/>
                    <a:lstStyle/>
                    <a:p>
                      <a:pPr algn="l" fontAlgn="b"/>
                      <a:endParaRPr lang="en-US" sz="1200" b="0" i="0" u="none" strike="noStrike">
                        <a:solidFill>
                          <a:srgbClr val="000000"/>
                        </a:solidFill>
                        <a:effectLst/>
                        <a:latin typeface="Calibri"/>
                      </a:endParaRP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3"/>
                  </a:ext>
                </a:extLst>
              </a:tr>
              <a:tr h="873680">
                <a:tc>
                  <a:txBody>
                    <a:bodyPr/>
                    <a:lstStyle/>
                    <a:p>
                      <a:pPr algn="ctr" fontAlgn="ctr"/>
                      <a:r>
                        <a:rPr lang="en-US" sz="1200" b="1" i="0" u="none" strike="noStrike">
                          <a:solidFill>
                            <a:srgbClr val="000000"/>
                          </a:solidFill>
                          <a:effectLst/>
                          <a:latin typeface="Calibri"/>
                        </a:rPr>
                        <a:t>Education</a:t>
                      </a:r>
                    </a:p>
                  </a:txBody>
                  <a:tcPr marL="3127" marR="3127" marT="31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80F04F8C-A027-4B02-A7C2-31CBD88F31E2}"/>
              </a:ext>
            </a:extLst>
          </p:cNvPr>
          <p:cNvGraphicFramePr>
            <a:graphicFrameLocks noGrp="1" noChangeAspect="1"/>
          </p:cNvGraphicFramePr>
          <p:nvPr/>
        </p:nvGraphicFramePr>
        <p:xfrm>
          <a:off x="1903413" y="1065213"/>
          <a:ext cx="1100137" cy="4483100"/>
        </p:xfrm>
        <a:graphic>
          <a:graphicData uri="http://schemas.openxmlformats.org/drawingml/2006/table">
            <a:tbl>
              <a:tblPr/>
              <a:tblGrid>
                <a:gridCol w="1100137">
                  <a:extLst>
                    <a:ext uri="{9D8B030D-6E8A-4147-A177-3AD203B41FA5}">
                      <a16:colId xmlns:a16="http://schemas.microsoft.com/office/drawing/2014/main" val="20000"/>
                    </a:ext>
                  </a:extLst>
                </a:gridCol>
              </a:tblGrid>
              <a:tr h="367367">
                <a:tc>
                  <a:txBody>
                    <a:bodyPr/>
                    <a:lstStyle/>
                    <a:p>
                      <a:pPr algn="ctr" fontAlgn="b"/>
                      <a:r>
                        <a:rPr lang="en-US" sz="1000" b="1" i="0" u="none" strike="noStrike">
                          <a:solidFill>
                            <a:srgbClr val="000000"/>
                          </a:solidFill>
                          <a:effectLst/>
                          <a:latin typeface="Calibri"/>
                        </a:rPr>
                        <a:t>Baby Boomer</a:t>
                      </a:r>
                      <a:endParaRPr lang="en-US" sz="600">
                        <a:latin typeface="Calibri"/>
                      </a:endParaRPr>
                    </a:p>
                    <a:p>
                      <a:pPr lvl="0" algn="ctr">
                        <a:buNone/>
                      </a:pPr>
                      <a:r>
                        <a:rPr lang="en-US" sz="1000" b="1" i="0" u="none" strike="noStrike">
                          <a:solidFill>
                            <a:srgbClr val="000000"/>
                          </a:solidFill>
                          <a:effectLst/>
                          <a:latin typeface="Calibri"/>
                        </a:rPr>
                        <a:t>54-73</a:t>
                      </a:r>
                    </a:p>
                  </a:txBody>
                  <a:tcPr marL="3128" marR="3128"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81966">
                <a:tc>
                  <a:txBody>
                    <a:bodyPr/>
                    <a:lstStyle/>
                    <a:p>
                      <a:pPr algn="ctr" fontAlgn="ctr"/>
                      <a:r>
                        <a:rPr lang="en-US" sz="1000" b="0" i="0" u="none" strike="noStrike">
                          <a:solidFill>
                            <a:srgbClr val="000000"/>
                          </a:solidFill>
                          <a:effectLst/>
                          <a:latin typeface="Calibri"/>
                        </a:rPr>
                        <a:t>Nuclear Families</a:t>
                      </a:r>
                      <a:endParaRPr lang="en-US" sz="1000" b="0" i="0" u="none" strike="noStrike">
                        <a:solidFill>
                          <a:srgbClr val="000000"/>
                        </a:solidFill>
                        <a:effectLst/>
                        <a:latin typeface="Calibri" panose="020F0502020204030204" pitchFamily="34" charset="0"/>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35019">
                <a:tc>
                  <a:txBody>
                    <a:bodyPr/>
                    <a:lstStyle/>
                    <a:p>
                      <a:pPr algn="ctr" fontAlgn="ctr"/>
                      <a:r>
                        <a:rPr lang="en-US" sz="1000" b="0" i="0" u="none" strike="noStrike">
                          <a:solidFill>
                            <a:srgbClr val="000000"/>
                          </a:solidFill>
                          <a:effectLst/>
                          <a:latin typeface="Calibri"/>
                        </a:rPr>
                        <a:t> Men Worked and Women Embraced the Suburbs</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7367">
                <a:tc>
                  <a:txBody>
                    <a:bodyPr/>
                    <a:lstStyle/>
                    <a:p>
                      <a:pPr algn="ctr" fontAlgn="ctr"/>
                      <a:r>
                        <a:rPr lang="en-US" sz="1000" b="0" i="0" u="none" strike="noStrike">
                          <a:solidFill>
                            <a:srgbClr val="000000"/>
                          </a:solidFill>
                          <a:effectLst/>
                          <a:latin typeface="Calibri"/>
                        </a:rPr>
                        <a:t>Children are Priority</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67367">
                <a:tc>
                  <a:txBody>
                    <a:bodyPr/>
                    <a:lstStyle/>
                    <a:p>
                      <a:pPr algn="ctr" fontAlgn="ct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3344">
                <a:tc>
                  <a:txBody>
                    <a:bodyPr/>
                    <a:lstStyle/>
                    <a:p>
                      <a:pPr algn="ctr" fontAlgn="ct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7367">
                <a:tc>
                  <a:txBody>
                    <a:bodyPr/>
                    <a:lstStyle/>
                    <a:p>
                      <a:pPr algn="l" fontAlgn="b"/>
                      <a:endParaRPr lang="en-US" sz="1000" b="0" i="0" u="none" strike="noStrike">
                        <a:solidFill>
                          <a:srgbClr val="000000"/>
                        </a:solidFill>
                        <a:effectLst/>
                        <a:latin typeface="Calibri" panose="020F0502020204030204" pitchFamily="34" charset="0"/>
                      </a:endParaRPr>
                    </a:p>
                  </a:txBody>
                  <a:tcPr marL="3128" marR="3128" marT="312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7367">
                <a:tc>
                  <a:txBody>
                    <a:bodyPr/>
                    <a:lstStyle/>
                    <a:p>
                      <a:pPr algn="ctr" fontAlgn="b"/>
                      <a:r>
                        <a:rPr lang="en-US" sz="1000" b="1" i="0" u="none" strike="noStrike">
                          <a:solidFill>
                            <a:srgbClr val="000000"/>
                          </a:solidFill>
                          <a:effectLst/>
                          <a:latin typeface="Calibri"/>
                        </a:rPr>
                        <a:t>Baby Boomer</a:t>
                      </a:r>
                      <a:endParaRPr lang="en-US" sz="600"/>
                    </a:p>
                    <a:p>
                      <a:pPr lvl="0" algn="ctr">
                        <a:buNone/>
                      </a:pPr>
                      <a:r>
                        <a:rPr lang="en-US" sz="1000" b="1" i="0" u="none" strike="noStrike">
                          <a:solidFill>
                            <a:srgbClr val="000000"/>
                          </a:solidFill>
                          <a:effectLst/>
                          <a:latin typeface="Calibri"/>
                        </a:rPr>
                        <a:t>54-73</a:t>
                      </a:r>
                    </a:p>
                  </a:txBody>
                  <a:tcPr marL="3128" marR="3128"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7"/>
                  </a:ext>
                </a:extLst>
              </a:tr>
              <a:tr h="865935">
                <a:tc>
                  <a:txBody>
                    <a:bodyPr/>
                    <a:lstStyle/>
                    <a:p>
                      <a:pPr algn="ctr" fontAlgn="ctr"/>
                      <a:r>
                        <a:rPr lang="en-US" sz="1000" b="0" i="0" u="none" strike="noStrike">
                          <a:solidFill>
                            <a:srgbClr val="000000"/>
                          </a:solidFill>
                          <a:effectLst/>
                          <a:latin typeface="Calibri"/>
                        </a:rPr>
                        <a:t>A Birthright, Higher Education Act</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9" name="Table 8">
            <a:extLst>
              <a:ext uri="{FF2B5EF4-FFF2-40B4-BE49-F238E27FC236}">
                <a16:creationId xmlns:a16="http://schemas.microsoft.com/office/drawing/2014/main" id="{7B4A6487-79F8-4F8D-BAD3-68ED12D6E480}"/>
              </a:ext>
            </a:extLst>
          </p:cNvPr>
          <p:cNvGraphicFramePr>
            <a:graphicFrameLocks noGrp="1" noChangeAspect="1"/>
          </p:cNvGraphicFramePr>
          <p:nvPr/>
        </p:nvGraphicFramePr>
        <p:xfrm>
          <a:off x="3005138" y="1065213"/>
          <a:ext cx="1138237" cy="4483100"/>
        </p:xfrm>
        <a:graphic>
          <a:graphicData uri="http://schemas.openxmlformats.org/drawingml/2006/table">
            <a:tbl>
              <a:tblPr/>
              <a:tblGrid>
                <a:gridCol w="1138237">
                  <a:extLst>
                    <a:ext uri="{9D8B030D-6E8A-4147-A177-3AD203B41FA5}">
                      <a16:colId xmlns:a16="http://schemas.microsoft.com/office/drawing/2014/main" val="20000"/>
                    </a:ext>
                  </a:extLst>
                </a:gridCol>
              </a:tblGrid>
              <a:tr h="367367">
                <a:tc>
                  <a:txBody>
                    <a:bodyPr/>
                    <a:lstStyle/>
                    <a:p>
                      <a:pPr algn="ctr" fontAlgn="b"/>
                      <a:r>
                        <a:rPr lang="en-US" sz="1000" b="1" i="0" u="none" strike="noStrike">
                          <a:solidFill>
                            <a:srgbClr val="000000"/>
                          </a:solidFill>
                          <a:effectLst/>
                          <a:latin typeface="Calibri"/>
                        </a:rPr>
                        <a:t>Gen X</a:t>
                      </a:r>
                      <a:endParaRPr lang="en-US" sz="600">
                        <a:latin typeface="Calibri"/>
                      </a:endParaRPr>
                    </a:p>
                    <a:p>
                      <a:pPr lvl="0" algn="ctr">
                        <a:buNone/>
                      </a:pPr>
                      <a:r>
                        <a:rPr lang="en-US" sz="1000" b="1" i="0" u="none" strike="noStrike">
                          <a:solidFill>
                            <a:srgbClr val="000000"/>
                          </a:solidFill>
                          <a:effectLst/>
                          <a:latin typeface="Calibri"/>
                        </a:rPr>
                        <a:t>39-53</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81966">
                <a:tc>
                  <a:txBody>
                    <a:bodyPr/>
                    <a:lstStyle/>
                    <a:p>
                      <a:pPr algn="ctr" fontAlgn="ctr"/>
                      <a:r>
                        <a:rPr lang="en-US" sz="1000" b="0" i="0" u="none" strike="noStrike">
                          <a:solidFill>
                            <a:srgbClr val="000000"/>
                          </a:solidFill>
                          <a:effectLst/>
                          <a:latin typeface="Calibri"/>
                        </a:rPr>
                        <a:t>Dual income Families</a:t>
                      </a:r>
                      <a:endParaRPr lang="en-US" sz="1000" b="0" i="0" u="none" strike="noStrike">
                        <a:solidFill>
                          <a:srgbClr val="000000"/>
                        </a:solidFill>
                        <a:effectLst/>
                        <a:latin typeface="Calibri" panose="020F0502020204030204" pitchFamily="34" charset="0"/>
                      </a:endParaRP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35019">
                <a:tc>
                  <a:txBody>
                    <a:bodyPr/>
                    <a:lstStyle/>
                    <a:p>
                      <a:pPr algn="ctr" fontAlgn="ctr"/>
                      <a:r>
                        <a:rPr lang="en-US" sz="1000" b="0" i="0" u="none" strike="noStrike">
                          <a:solidFill>
                            <a:srgbClr val="000000"/>
                          </a:solidFill>
                          <a:effectLst/>
                          <a:latin typeface="Calibri"/>
                        </a:rPr>
                        <a:t>Latchkey Kids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7367">
                <a:tc>
                  <a:txBody>
                    <a:bodyPr/>
                    <a:lstStyle/>
                    <a:p>
                      <a:pPr algn="ctr" fontAlgn="ctr"/>
                      <a:r>
                        <a:rPr lang="en-US" sz="1000" b="0" i="0" u="none" strike="noStrike">
                          <a:solidFill>
                            <a:srgbClr val="000000"/>
                          </a:solidFill>
                          <a:effectLst/>
                          <a:latin typeface="Calibri"/>
                        </a:rPr>
                        <a:t>First Day Care Generation</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67367">
                <a:tc>
                  <a:txBody>
                    <a:bodyPr/>
                    <a:lstStyle/>
                    <a:p>
                      <a:pPr algn="ctr" fontAlgn="ctr"/>
                      <a:r>
                        <a:rPr lang="en-US" sz="1000" b="0" i="0" u="none" strike="noStrike">
                          <a:solidFill>
                            <a:srgbClr val="000000"/>
                          </a:solidFill>
                          <a:effectLst/>
                          <a:latin typeface="Calibri"/>
                        </a:rPr>
                        <a:t>Women Worked</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3344">
                <a:tc>
                  <a:txBody>
                    <a:bodyPr/>
                    <a:lstStyle/>
                    <a:p>
                      <a:pPr algn="ctr" fontAlgn="ctr"/>
                      <a:endParaRPr lang="en-US" sz="1000" b="0" i="0" u="none" strike="noStrike">
                        <a:solidFill>
                          <a:srgbClr val="000000"/>
                        </a:solidFill>
                        <a:effectLst/>
                        <a:latin typeface="Calibri"/>
                      </a:endParaRP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7367">
                <a:tc>
                  <a:txBody>
                    <a:bodyPr/>
                    <a:lstStyle/>
                    <a:p>
                      <a:pPr algn="l" fontAlgn="b"/>
                      <a:endParaRPr lang="en-US" sz="1000" b="0" i="0" u="none" strike="noStrike">
                        <a:solidFill>
                          <a:srgbClr val="000000"/>
                        </a:solidFill>
                        <a:effectLst/>
                        <a:latin typeface="Calibri" panose="020F0502020204030204" pitchFamily="34" charset="0"/>
                      </a:endParaRPr>
                    </a:p>
                  </a:txBody>
                  <a:tcPr marL="3125" marR="3125" marT="312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7367">
                <a:tc>
                  <a:txBody>
                    <a:bodyPr/>
                    <a:lstStyle/>
                    <a:p>
                      <a:pPr algn="ctr" fontAlgn="b"/>
                      <a:r>
                        <a:rPr lang="en-US" sz="1000" b="1" i="0" u="none" strike="noStrike">
                          <a:solidFill>
                            <a:srgbClr val="000000"/>
                          </a:solidFill>
                          <a:effectLst/>
                          <a:latin typeface="Calibri"/>
                        </a:rPr>
                        <a:t>Gen X</a:t>
                      </a:r>
                      <a:endParaRPr lang="en-US" sz="600"/>
                    </a:p>
                    <a:p>
                      <a:pPr lvl="0" algn="ctr">
                        <a:buNone/>
                      </a:pPr>
                      <a:r>
                        <a:rPr lang="en-US" sz="1000" b="1" i="0" u="none" strike="noStrike">
                          <a:solidFill>
                            <a:srgbClr val="000000"/>
                          </a:solidFill>
                          <a:effectLst/>
                          <a:latin typeface="Calibri"/>
                        </a:rPr>
                        <a:t>39-53</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7"/>
                  </a:ext>
                </a:extLst>
              </a:tr>
              <a:tr h="865935">
                <a:tc>
                  <a:txBody>
                    <a:bodyPr/>
                    <a:lstStyle/>
                    <a:p>
                      <a:pPr algn="ctr" fontAlgn="ctr"/>
                      <a:r>
                        <a:rPr lang="en-US" sz="1000" b="0" i="0" u="none" strike="noStrike">
                          <a:solidFill>
                            <a:srgbClr val="000000"/>
                          </a:solidFill>
                          <a:effectLst/>
                          <a:latin typeface="Calibri"/>
                        </a:rPr>
                        <a:t>A Fact, A Way to Get What You Want</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10" name="Table 9">
            <a:extLst>
              <a:ext uri="{FF2B5EF4-FFF2-40B4-BE49-F238E27FC236}">
                <a16:creationId xmlns:a16="http://schemas.microsoft.com/office/drawing/2014/main" id="{A075A540-B01B-4687-97D7-33B4EEA6D96C}"/>
              </a:ext>
            </a:extLst>
          </p:cNvPr>
          <p:cNvGraphicFramePr>
            <a:graphicFrameLocks noGrp="1" noChangeAspect="1"/>
          </p:cNvGraphicFramePr>
          <p:nvPr/>
        </p:nvGraphicFramePr>
        <p:xfrm>
          <a:off x="4144963" y="1065213"/>
          <a:ext cx="1087437" cy="4483100"/>
        </p:xfrm>
        <a:graphic>
          <a:graphicData uri="http://schemas.openxmlformats.org/drawingml/2006/table">
            <a:tbl>
              <a:tblPr/>
              <a:tblGrid>
                <a:gridCol w="1087437">
                  <a:extLst>
                    <a:ext uri="{9D8B030D-6E8A-4147-A177-3AD203B41FA5}">
                      <a16:colId xmlns:a16="http://schemas.microsoft.com/office/drawing/2014/main" val="20000"/>
                    </a:ext>
                  </a:extLst>
                </a:gridCol>
              </a:tblGrid>
              <a:tr h="367367">
                <a:tc>
                  <a:txBody>
                    <a:bodyPr/>
                    <a:lstStyle/>
                    <a:p>
                      <a:pPr algn="ctr" fontAlgn="b"/>
                      <a:r>
                        <a:rPr lang="en-US" sz="1000" b="1" i="0" u="none" strike="noStrike">
                          <a:solidFill>
                            <a:srgbClr val="000000"/>
                          </a:solidFill>
                          <a:effectLst/>
                          <a:latin typeface="Calibri"/>
                        </a:rPr>
                        <a:t>Millennial</a:t>
                      </a:r>
                      <a:endParaRPr lang="en-US" sz="600">
                        <a:latin typeface="Calibri"/>
                      </a:endParaRPr>
                    </a:p>
                    <a:p>
                      <a:pPr lvl="0" algn="ctr">
                        <a:buNone/>
                      </a:pPr>
                      <a:r>
                        <a:rPr lang="en-US" sz="1000" b="1" i="0" u="none" strike="noStrike">
                          <a:solidFill>
                            <a:srgbClr val="000000"/>
                          </a:solidFill>
                          <a:effectLst/>
                          <a:latin typeface="Calibri"/>
                        </a:rPr>
                        <a:t>23-38</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81966">
                <a:tc>
                  <a:txBody>
                    <a:bodyPr/>
                    <a:lstStyle/>
                    <a:p>
                      <a:pPr algn="ctr" fontAlgn="ctr"/>
                      <a:r>
                        <a:rPr lang="en-US" sz="1000" b="0" i="0" u="none" strike="noStrike">
                          <a:solidFill>
                            <a:srgbClr val="000000"/>
                          </a:solidFill>
                          <a:effectLst/>
                          <a:latin typeface="Calibri"/>
                        </a:rPr>
                        <a:t>Merged and Untraditional Families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35019">
                <a:tc>
                  <a:txBody>
                    <a:bodyPr/>
                    <a:lstStyle/>
                    <a:p>
                      <a:pPr algn="ctr" fontAlgn="ctr"/>
                      <a:r>
                        <a:rPr lang="en-US" sz="1000" b="0" i="0" u="none" strike="noStrike">
                          <a:solidFill>
                            <a:srgbClr val="000000"/>
                          </a:solidFill>
                          <a:effectLst/>
                          <a:latin typeface="Calibri"/>
                        </a:rPr>
                        <a:t>Children are the Center of the Family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7367">
                <a:tc>
                  <a:txBody>
                    <a:bodyPr/>
                    <a:lstStyle/>
                    <a:p>
                      <a:pPr algn="ctr" fontAlgn="ctr"/>
                      <a:r>
                        <a:rPr lang="en-US" sz="1000" b="0" i="0" u="none" strike="noStrike">
                          <a:solidFill>
                            <a:srgbClr val="000000"/>
                          </a:solidFill>
                          <a:effectLst/>
                          <a:latin typeface="Calibri"/>
                        </a:rPr>
                        <a:t>Divorced Parents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67367">
                <a:tc>
                  <a:txBody>
                    <a:bodyPr/>
                    <a:lstStyle/>
                    <a:p>
                      <a:pPr algn="ctr" fontAlgn="ctr"/>
                      <a:endParaRPr lang="en-US" sz="1000" b="0" i="0" u="none" strike="noStrike">
                        <a:solidFill>
                          <a:srgbClr val="000000"/>
                        </a:solidFill>
                        <a:effectLst/>
                        <a:latin typeface="Calibri"/>
                      </a:endParaRP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3344">
                <a:tc>
                  <a:txBody>
                    <a:bodyPr/>
                    <a:lstStyle/>
                    <a:p>
                      <a:pPr algn="ctr" fontAlgn="ctr"/>
                      <a:endParaRPr lang="en-US" sz="1000" b="0" i="0" u="none" strike="noStrike">
                        <a:solidFill>
                          <a:srgbClr val="000000"/>
                        </a:solidFill>
                        <a:effectLst/>
                        <a:latin typeface="Calibri"/>
                      </a:endParaRP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7367">
                <a:tc>
                  <a:txBody>
                    <a:bodyPr/>
                    <a:lstStyle/>
                    <a:p>
                      <a:pPr algn="l" fontAlgn="b"/>
                      <a:endParaRPr lang="en-US" sz="1000" b="0" i="0" u="none" strike="noStrike">
                        <a:solidFill>
                          <a:srgbClr val="000000"/>
                        </a:solidFill>
                        <a:effectLst/>
                        <a:latin typeface="Calibri" panose="020F0502020204030204" pitchFamily="34" charset="0"/>
                      </a:endParaRPr>
                    </a:p>
                  </a:txBody>
                  <a:tcPr marL="3125" marR="3125" marT="312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7367">
                <a:tc>
                  <a:txBody>
                    <a:bodyPr/>
                    <a:lstStyle/>
                    <a:p>
                      <a:pPr algn="ctr" fontAlgn="b"/>
                      <a:r>
                        <a:rPr lang="en-US" sz="1000" b="1" i="0" u="none" strike="noStrike">
                          <a:solidFill>
                            <a:srgbClr val="000000"/>
                          </a:solidFill>
                          <a:effectLst/>
                          <a:latin typeface="Calibri"/>
                        </a:rPr>
                        <a:t>Millennial</a:t>
                      </a:r>
                      <a:endParaRPr lang="en-US" sz="600"/>
                    </a:p>
                    <a:p>
                      <a:pPr lvl="0" algn="ctr">
                        <a:buNone/>
                      </a:pPr>
                      <a:r>
                        <a:rPr lang="en-US" sz="1000" b="1" i="0" u="none" strike="noStrike">
                          <a:solidFill>
                            <a:srgbClr val="000000"/>
                          </a:solidFill>
                          <a:effectLst/>
                          <a:latin typeface="Calibri"/>
                        </a:rPr>
                        <a:t>23-38</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7"/>
                  </a:ext>
                </a:extLst>
              </a:tr>
              <a:tr h="865935">
                <a:tc>
                  <a:txBody>
                    <a:bodyPr/>
                    <a:lstStyle/>
                    <a:p>
                      <a:pPr algn="ctr" fontAlgn="ctr"/>
                      <a:r>
                        <a:rPr lang="en-US" sz="1000" b="0" i="0" u="none" strike="noStrike">
                          <a:solidFill>
                            <a:srgbClr val="000000"/>
                          </a:solidFill>
                          <a:effectLst/>
                          <a:latin typeface="Calibri"/>
                        </a:rPr>
                        <a:t>A Huge Expense, Student Loan Debt Crisis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11" name="Table 10">
            <a:extLst>
              <a:ext uri="{FF2B5EF4-FFF2-40B4-BE49-F238E27FC236}">
                <a16:creationId xmlns:a16="http://schemas.microsoft.com/office/drawing/2014/main" id="{BA0A3D80-09E0-4E03-B5BD-8BFBAE4FF897}"/>
              </a:ext>
            </a:extLst>
          </p:cNvPr>
          <p:cNvGraphicFramePr>
            <a:graphicFrameLocks noGrp="1" noChangeAspect="1"/>
          </p:cNvGraphicFramePr>
          <p:nvPr/>
        </p:nvGraphicFramePr>
        <p:xfrm>
          <a:off x="5232400" y="1066800"/>
          <a:ext cx="1063625" cy="4483100"/>
        </p:xfrm>
        <a:graphic>
          <a:graphicData uri="http://schemas.openxmlformats.org/drawingml/2006/table">
            <a:tbl>
              <a:tblPr/>
              <a:tblGrid>
                <a:gridCol w="1063625">
                  <a:extLst>
                    <a:ext uri="{9D8B030D-6E8A-4147-A177-3AD203B41FA5}">
                      <a16:colId xmlns:a16="http://schemas.microsoft.com/office/drawing/2014/main" val="20000"/>
                    </a:ext>
                  </a:extLst>
                </a:gridCol>
              </a:tblGrid>
              <a:tr h="367367">
                <a:tc>
                  <a:txBody>
                    <a:bodyPr/>
                    <a:lstStyle/>
                    <a:p>
                      <a:pPr algn="ctr" fontAlgn="b"/>
                      <a:r>
                        <a:rPr lang="en-US" sz="1000" b="1" i="0" u="none" strike="noStrike">
                          <a:solidFill>
                            <a:srgbClr val="000000"/>
                          </a:solidFill>
                          <a:effectLst/>
                          <a:latin typeface="Calibri"/>
                        </a:rPr>
                        <a:t>Gen Z</a:t>
                      </a:r>
                      <a:endParaRPr lang="en-US" sz="600">
                        <a:latin typeface="Calibri"/>
                      </a:endParaRPr>
                    </a:p>
                    <a:p>
                      <a:pPr lvl="0" algn="ctr">
                        <a:buNone/>
                      </a:pPr>
                      <a:r>
                        <a:rPr lang="en-US" sz="1000" b="1" i="0" u="none" strike="noStrike">
                          <a:solidFill>
                            <a:srgbClr val="000000"/>
                          </a:solidFill>
                          <a:effectLst/>
                          <a:latin typeface="Calibri"/>
                        </a:rPr>
                        <a:t>TBD/12-22</a:t>
                      </a:r>
                    </a:p>
                  </a:txBody>
                  <a:tcPr marL="3129" marR="3129"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81966">
                <a:tc>
                  <a:txBody>
                    <a:bodyPr/>
                    <a:lstStyle/>
                    <a:p>
                      <a:pPr algn="ctr" fontAlgn="ctr"/>
                      <a:r>
                        <a:rPr lang="en-US" sz="1000" b="0" i="0" u="none" strike="noStrike">
                          <a:solidFill>
                            <a:srgbClr val="000000"/>
                          </a:solidFill>
                          <a:effectLst/>
                          <a:latin typeface="Calibri"/>
                        </a:rPr>
                        <a:t>Single Parents</a:t>
                      </a:r>
                      <a:endParaRPr lang="en-US" sz="600"/>
                    </a:p>
                    <a:p>
                      <a:pPr lvl="0" algn="ctr">
                        <a:buNone/>
                      </a:pPr>
                      <a:r>
                        <a:rPr lang="en-US" sz="1000" b="0" i="0" u="none" strike="noStrike">
                          <a:solidFill>
                            <a:srgbClr val="000000"/>
                          </a:solidFill>
                          <a:effectLst/>
                          <a:latin typeface="Calibri"/>
                        </a:rPr>
                        <a:t>Unmarried Parents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35019">
                <a:tc>
                  <a:txBody>
                    <a:bodyPr/>
                    <a:lstStyle/>
                    <a:p>
                      <a:pPr algn="ctr" fontAlgn="ctr"/>
                      <a:r>
                        <a:rPr lang="en-US" sz="1000" b="0" i="0" u="none" strike="noStrike">
                          <a:solidFill>
                            <a:srgbClr val="000000"/>
                          </a:solidFill>
                          <a:effectLst/>
                          <a:latin typeface="Calibri"/>
                        </a:rPr>
                        <a:t>Non Traditional Families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7367">
                <a:tc>
                  <a:txBody>
                    <a:bodyPr/>
                    <a:lstStyle/>
                    <a:p>
                      <a:pPr algn="ctr" fontAlgn="ctr"/>
                      <a:r>
                        <a:rPr lang="en-US" sz="1000" b="0" i="0" u="none" strike="noStrike">
                          <a:solidFill>
                            <a:srgbClr val="000000"/>
                          </a:solidFill>
                          <a:effectLst/>
                          <a:latin typeface="Calibri"/>
                        </a:rPr>
                        <a:t>Older Parents        </a:t>
                      </a:r>
                      <a:endParaRPr lang="en-US" sz="1000" b="0" i="0" u="none" strike="noStrike">
                        <a:solidFill>
                          <a:srgbClr val="000000"/>
                        </a:solidFill>
                        <a:effectLst/>
                        <a:latin typeface="Calibri" panose="020F0502020204030204" pitchFamily="34" charset="0"/>
                      </a:endParaRP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67367">
                <a:tc>
                  <a:txBody>
                    <a:bodyPr/>
                    <a:lstStyle/>
                    <a:p>
                      <a:pPr algn="ctr" fontAlgn="ctr"/>
                      <a:r>
                        <a:rPr lang="en-US" sz="1000" b="0" i="0" u="none" strike="noStrike">
                          <a:solidFill>
                            <a:srgbClr val="000000"/>
                          </a:solidFill>
                          <a:effectLst/>
                          <a:latin typeface="Calibri"/>
                        </a:rPr>
                        <a:t>Stay-at-home Dads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3344">
                <a:tc>
                  <a:txBody>
                    <a:bodyPr/>
                    <a:lstStyle/>
                    <a:p>
                      <a:pPr algn="ctr" fontAlgn="ctr"/>
                      <a:r>
                        <a:rPr lang="en-US" sz="1000" b="0" i="0" u="none" strike="noStrike">
                          <a:solidFill>
                            <a:srgbClr val="000000"/>
                          </a:solidFill>
                          <a:effectLst/>
                          <a:latin typeface="Calibri"/>
                        </a:rPr>
                        <a:t>Most Diverse Generation to Date</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7367">
                <a:tc>
                  <a:txBody>
                    <a:bodyPr/>
                    <a:lstStyle/>
                    <a:p>
                      <a:pPr algn="l" fontAlgn="b"/>
                      <a:endParaRPr lang="en-US" sz="1000" b="0" i="0" u="none" strike="noStrike">
                        <a:solidFill>
                          <a:srgbClr val="000000"/>
                        </a:solidFill>
                        <a:effectLst/>
                        <a:latin typeface="Calibri" panose="020F0502020204030204" pitchFamily="34" charset="0"/>
                      </a:endParaRPr>
                    </a:p>
                  </a:txBody>
                  <a:tcPr marL="3129" marR="3129" marT="312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7367">
                <a:tc>
                  <a:txBody>
                    <a:bodyPr/>
                    <a:lstStyle/>
                    <a:p>
                      <a:pPr algn="ctr" fontAlgn="b"/>
                      <a:r>
                        <a:rPr lang="en-US" sz="1000" b="1" i="0" u="none" strike="noStrike">
                          <a:solidFill>
                            <a:srgbClr val="000000"/>
                          </a:solidFill>
                          <a:effectLst/>
                          <a:latin typeface="Calibri"/>
                        </a:rPr>
                        <a:t>Gen Z</a:t>
                      </a:r>
                      <a:endParaRPr lang="en-US" sz="600"/>
                    </a:p>
                    <a:p>
                      <a:pPr lvl="0" algn="ctr">
                        <a:buNone/>
                      </a:pPr>
                      <a:r>
                        <a:rPr lang="en-US" sz="1000" b="1" i="0" u="none" strike="noStrike">
                          <a:solidFill>
                            <a:srgbClr val="000000"/>
                          </a:solidFill>
                          <a:effectLst/>
                          <a:latin typeface="Calibri"/>
                        </a:rPr>
                        <a:t>TBD/12-22</a:t>
                      </a:r>
                    </a:p>
                  </a:txBody>
                  <a:tcPr marL="3129" marR="3129"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7"/>
                  </a:ext>
                </a:extLst>
              </a:tr>
              <a:tr h="865935">
                <a:tc>
                  <a:txBody>
                    <a:bodyPr/>
                    <a:lstStyle/>
                    <a:p>
                      <a:pPr algn="ctr" fontAlgn="ctr"/>
                      <a:r>
                        <a:rPr lang="en-US" sz="1000" b="0" i="0" u="none" strike="noStrike" dirty="0">
                          <a:solidFill>
                            <a:srgbClr val="000000"/>
                          </a:solidFill>
                          <a:effectLst/>
                          <a:latin typeface="Calibri"/>
                        </a:rPr>
                        <a:t>A Huge Expense, Experience Over Education</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a:extLst>
              <a:ext uri="{FF2B5EF4-FFF2-40B4-BE49-F238E27FC236}">
                <a16:creationId xmlns:a16="http://schemas.microsoft.com/office/drawing/2014/main" id="{77552727-B989-4ABD-A5E5-C5D7D773347D}"/>
              </a:ext>
            </a:extLst>
          </p:cNvPr>
          <p:cNvSpPr txBox="1">
            <a:spLocks noGrp="1" noChangeArrowheads="1"/>
          </p:cNvSpPr>
          <p:nvPr>
            <p:ph type="body" idx="13"/>
          </p:nvPr>
        </p:nvSpPr>
        <p:spPr>
          <a:xfrm>
            <a:off x="320675" y="303213"/>
            <a:ext cx="11550650" cy="6251575"/>
          </a:xfrm>
        </p:spPr>
        <p:txBody>
          <a:bodyPr/>
          <a:lstStyle/>
          <a:p>
            <a:pPr defTabSz="409575" eaLnBrk="1" hangingPunct="1"/>
            <a:endParaRPr lang="en-US" altLang="en-US">
              <a:ea typeface="Helvetica Light"/>
              <a:cs typeface="Helvetica Light"/>
            </a:endParaRPr>
          </a:p>
        </p:txBody>
      </p:sp>
      <p:pic>
        <p:nvPicPr>
          <p:cNvPr id="74755" name="Image" descr="Image">
            <a:extLst>
              <a:ext uri="{FF2B5EF4-FFF2-40B4-BE49-F238E27FC236}">
                <a16:creationId xmlns:a16="http://schemas.microsoft.com/office/drawing/2014/main" id="{020FDD39-A463-4A1F-B13A-71AB38B55ED9}"/>
              </a:ext>
            </a:extLst>
          </p:cNvPr>
          <p:cNvPicPr>
            <a:picLocks noGrp="1" noChangeAspect="1" noChangeArrowheads="1"/>
          </p:cNvPicPr>
          <p:nvPr>
            <p:ph type="pic" idx="14"/>
          </p:nvPr>
        </p:nvPicPr>
        <p:blipFill>
          <a:blip r:embed="rId2">
            <a:extLst>
              <a:ext uri="{28A0092B-C50C-407E-A947-70E740481C1C}">
                <a14:useLocalDpi xmlns:a14="http://schemas.microsoft.com/office/drawing/2010/main" val="0"/>
              </a:ext>
            </a:extLst>
          </a:blip>
          <a:srcRect l="4585" t="13116" r="4585" b="13116"/>
          <a:stretch>
            <a:fillRect/>
          </a:stretch>
        </p:blipFill>
        <p:spPr>
          <a:xfrm>
            <a:off x="315913" y="295275"/>
            <a:ext cx="11560175" cy="6259513"/>
          </a:xfrm>
        </p:spPr>
      </p:pic>
      <p:sp>
        <p:nvSpPr>
          <p:cNvPr id="74756" name="Shape">
            <a:extLst>
              <a:ext uri="{FF2B5EF4-FFF2-40B4-BE49-F238E27FC236}">
                <a16:creationId xmlns:a16="http://schemas.microsoft.com/office/drawing/2014/main" id="{797D72E4-4165-47A8-9C41-2E873B766D84}"/>
              </a:ext>
            </a:extLst>
          </p:cNvPr>
          <p:cNvSpPr>
            <a:spLocks noGrp="1" noTextEdit="1"/>
          </p:cNvSpPr>
          <p:nvPr>
            <p:ph type="body" idx="15"/>
          </p:nvPr>
        </p:nvSpPr>
        <p:spPr>
          <a:xfrm rot="17594956">
            <a:off x="904875" y="5267326"/>
            <a:ext cx="1152525" cy="1047750"/>
          </a:xfrm>
          <a:custGeom>
            <a:avLst/>
            <a:gdLst>
              <a:gd name="T0" fmla="*/ 576471 w 21600"/>
              <a:gd name="T1" fmla="*/ 523967 h 21600"/>
              <a:gd name="T2" fmla="*/ 576471 w 21600"/>
              <a:gd name="T3" fmla="*/ 523967 h 21600"/>
              <a:gd name="T4" fmla="*/ 576471 w 21600"/>
              <a:gd name="T5" fmla="*/ 523967 h 21600"/>
              <a:gd name="T6" fmla="*/ 576471 w 21600"/>
              <a:gd name="T7" fmla="*/ 52396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p:spPr>
      </p:sp>
      <p:sp>
        <p:nvSpPr>
          <p:cNvPr id="74757" name="Shape">
            <a:extLst>
              <a:ext uri="{FF2B5EF4-FFF2-40B4-BE49-F238E27FC236}">
                <a16:creationId xmlns:a16="http://schemas.microsoft.com/office/drawing/2014/main" id="{0FFE366F-0E3E-4339-A238-845B6B339AA6}"/>
              </a:ext>
            </a:extLst>
          </p:cNvPr>
          <p:cNvSpPr>
            <a:spLocks noGrp="1" noTextEdit="1"/>
          </p:cNvSpPr>
          <p:nvPr>
            <p:ph type="body" idx="16"/>
          </p:nvPr>
        </p:nvSpPr>
        <p:spPr>
          <a:xfrm rot="20503425">
            <a:off x="6762750" y="2817813"/>
            <a:ext cx="673100" cy="611187"/>
          </a:xfrm>
          <a:custGeom>
            <a:avLst/>
            <a:gdLst>
              <a:gd name="T0" fmla="*/ 336304 w 21600"/>
              <a:gd name="T1" fmla="*/ 305674 h 21600"/>
              <a:gd name="T2" fmla="*/ 336304 w 21600"/>
              <a:gd name="T3" fmla="*/ 305674 h 21600"/>
              <a:gd name="T4" fmla="*/ 336304 w 21600"/>
              <a:gd name="T5" fmla="*/ 305674 h 21600"/>
              <a:gd name="T6" fmla="*/ 336304 w 21600"/>
              <a:gd name="T7" fmla="*/ 30567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p:spPr>
      </p:sp>
      <p:sp>
        <p:nvSpPr>
          <p:cNvPr id="792" name="starts 12 AM Finish 1PM">
            <a:extLst>
              <a:ext uri="{FF2B5EF4-FFF2-40B4-BE49-F238E27FC236}">
                <a16:creationId xmlns:a16="http://schemas.microsoft.com/office/drawing/2014/main" id="{549682F8-A5F3-477F-AF3B-B824450D787A}"/>
              </a:ext>
            </a:extLst>
          </p:cNvPr>
          <p:cNvSpPr txBox="1">
            <a:spLocks noGrp="1"/>
          </p:cNvSpPr>
          <p:nvPr>
            <p:ph type="body" idx="17"/>
          </p:nvPr>
        </p:nvSpPr>
        <p:spPr>
          <a:xfrm>
            <a:off x="7700963" y="473075"/>
            <a:ext cx="4010025" cy="3046413"/>
          </a:xfrm>
        </p:spPr>
        <p:txBody>
          <a:bodyPr/>
          <a:lstStyle/>
          <a:p>
            <a:pPr algn="r" eaLnBrk="1" fontAlgn="auto" hangingPunct="1">
              <a:lnSpc>
                <a:spcPct val="100000"/>
              </a:lnSpc>
              <a:spcAft>
                <a:spcPts val="0"/>
              </a:spcAft>
              <a:defRPr/>
            </a:pPr>
            <a:r>
              <a:rPr lang="en-US" sz="4800"/>
              <a:t>The Workplace</a:t>
            </a:r>
            <a:endParaRPr sz="4800"/>
          </a:p>
        </p:txBody>
      </p:sp>
      <p:sp>
        <p:nvSpPr>
          <p:cNvPr id="74759" name="Slide #">
            <a:extLst>
              <a:ext uri="{FF2B5EF4-FFF2-40B4-BE49-F238E27FC236}">
                <a16:creationId xmlns:a16="http://schemas.microsoft.com/office/drawing/2014/main" id="{BEEFF1BE-D580-4356-B58B-43354EAD65D8}"/>
              </a:ext>
            </a:extLst>
          </p:cNvPr>
          <p:cNvSpPr txBox="1">
            <a:spLocks noGrp="1" noChangeArrowheads="1"/>
          </p:cNvSpPr>
          <p:nvPr>
            <p:ph type="body" idx="18"/>
          </p:nvPr>
        </p:nvSpPr>
        <p:spPr>
          <a:xfrm>
            <a:off x="8715375" y="6637338"/>
            <a:ext cx="2501900" cy="157162"/>
          </a:xfrm>
        </p:spPr>
        <p:txBody>
          <a:bodyPr/>
          <a:lstStyle/>
          <a:p>
            <a:pPr eaLnBrk="1" hangingPunct="1"/>
            <a:r>
              <a:rPr lang="en-US" altLang="en-US"/>
              <a:t>Slide </a:t>
            </a:r>
          </a:p>
        </p:txBody>
      </p:sp>
      <p:sp>
        <p:nvSpPr>
          <p:cNvPr id="795" name="Slide Number">
            <a:extLst>
              <a:ext uri="{FF2B5EF4-FFF2-40B4-BE49-F238E27FC236}">
                <a16:creationId xmlns:a16="http://schemas.microsoft.com/office/drawing/2014/main" id="{33415D25-C70E-4531-B178-15B96BBDDA59}"/>
              </a:ext>
            </a:extLst>
          </p:cNvPr>
          <p:cNvSpPr>
            <a:spLocks noGrp="1"/>
          </p:cNvSpPr>
          <p:nvPr>
            <p:ph type="sldNum" sz="quarter" idx="20"/>
          </p:nvPr>
        </p:nvSpPr>
        <p:spPr>
          <a:xfrm>
            <a:off x="11283950" y="6610350"/>
            <a:ext cx="107950" cy="277813"/>
          </a:xfrm>
        </p:spPr>
        <p:txBody>
          <a:bodyPr/>
          <a:lstStyle/>
          <a:p>
            <a:pPr hangingPunct="0">
              <a:defRPr/>
            </a:pPr>
            <a:endParaRPr sz="1100" kern="0">
              <a:solidFill>
                <a:srgbClr val="A6AAA9"/>
              </a:solidFill>
              <a:latin typeface="Helvetica Neue Light"/>
              <a:sym typeface="Helvetica Neue Light"/>
            </a:endParaRPr>
          </a:p>
        </p:txBody>
      </p:sp>
      <p:graphicFrame>
        <p:nvGraphicFramePr>
          <p:cNvPr id="5" name="Table 4">
            <a:extLst>
              <a:ext uri="{FF2B5EF4-FFF2-40B4-BE49-F238E27FC236}">
                <a16:creationId xmlns:a16="http://schemas.microsoft.com/office/drawing/2014/main" id="{0D3BA80D-634C-46CF-898D-9AD944961395}"/>
              </a:ext>
            </a:extLst>
          </p:cNvPr>
          <p:cNvGraphicFramePr>
            <a:graphicFrameLocks noGrp="1" noChangeAspect="1"/>
          </p:cNvGraphicFramePr>
          <p:nvPr/>
        </p:nvGraphicFramePr>
        <p:xfrm>
          <a:off x="534988" y="365125"/>
          <a:ext cx="1352550" cy="6081713"/>
        </p:xfrm>
        <a:graphic>
          <a:graphicData uri="http://schemas.openxmlformats.org/drawingml/2006/table">
            <a:tbl>
              <a:tblPr/>
              <a:tblGrid>
                <a:gridCol w="1352550">
                  <a:extLst>
                    <a:ext uri="{9D8B030D-6E8A-4147-A177-3AD203B41FA5}">
                      <a16:colId xmlns:a16="http://schemas.microsoft.com/office/drawing/2014/main" val="20000"/>
                    </a:ext>
                  </a:extLst>
                </a:gridCol>
              </a:tblGrid>
              <a:tr h="361520">
                <a:tc>
                  <a:txBody>
                    <a:bodyPr/>
                    <a:lstStyle/>
                    <a:p>
                      <a:pPr algn="l" fontAlgn="b"/>
                      <a:endParaRPr lang="en-US" sz="700" b="0" i="0" u="none" strike="noStrike">
                        <a:solidFill>
                          <a:srgbClr val="000000"/>
                        </a:solidFill>
                        <a:effectLst/>
                        <a:latin typeface="Calibri"/>
                      </a:endParaRPr>
                    </a:p>
                  </a:txBody>
                  <a:tcPr marL="2906" marR="2906" marT="2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30207">
                <a:tc>
                  <a:txBody>
                    <a:bodyPr/>
                    <a:lstStyle/>
                    <a:p>
                      <a:pPr algn="ctr" fontAlgn="ctr"/>
                      <a:r>
                        <a:rPr lang="en-US" sz="1200" b="1" i="0" u="none" strike="noStrike">
                          <a:solidFill>
                            <a:srgbClr val="000000"/>
                          </a:solidFill>
                          <a:effectLst/>
                          <a:latin typeface="Calibri"/>
                        </a:rPr>
                        <a:t>Value</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r h="301741">
                <a:tc>
                  <a:txBody>
                    <a:bodyPr/>
                    <a:lstStyle/>
                    <a:p>
                      <a:pPr algn="ctr" fontAlgn="ctr"/>
                      <a:r>
                        <a:rPr lang="en-US" sz="1200" b="1" i="0" u="none" strike="noStrike">
                          <a:solidFill>
                            <a:srgbClr val="000000"/>
                          </a:solidFill>
                          <a:effectLst/>
                          <a:latin typeface="Calibri"/>
                        </a:rPr>
                        <a:t>Focus</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2"/>
                  </a:ext>
                </a:extLst>
              </a:tr>
              <a:tr h="339583">
                <a:tc>
                  <a:txBody>
                    <a:bodyPr/>
                    <a:lstStyle/>
                    <a:p>
                      <a:pPr algn="ctr" fontAlgn="ctr"/>
                      <a:r>
                        <a:rPr lang="en-US" sz="1200" b="1" i="0" u="none" strike="noStrike">
                          <a:solidFill>
                            <a:srgbClr val="000000"/>
                          </a:solidFill>
                          <a:effectLst/>
                          <a:latin typeface="Calibri"/>
                        </a:rPr>
                        <a:t>Technology</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3"/>
                  </a:ext>
                </a:extLst>
              </a:tr>
              <a:tr h="703775">
                <a:tc>
                  <a:txBody>
                    <a:bodyPr/>
                    <a:lstStyle/>
                    <a:p>
                      <a:pPr algn="ctr" fontAlgn="ctr"/>
                      <a:r>
                        <a:rPr lang="en-US" sz="1200" b="1" i="0" u="none" strike="noStrike">
                          <a:solidFill>
                            <a:srgbClr val="000000"/>
                          </a:solidFill>
                          <a:effectLst/>
                          <a:latin typeface="Calibri"/>
                        </a:rPr>
                        <a:t>Workplace View on Authority</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4"/>
                  </a:ext>
                </a:extLst>
              </a:tr>
              <a:tr h="600633">
                <a:tc>
                  <a:txBody>
                    <a:bodyPr/>
                    <a:lstStyle/>
                    <a:p>
                      <a:pPr algn="ctr" fontAlgn="ctr"/>
                      <a:r>
                        <a:rPr lang="en-US" sz="1200" b="1" i="0" u="none" strike="noStrike">
                          <a:solidFill>
                            <a:srgbClr val="000000"/>
                          </a:solidFill>
                          <a:effectLst/>
                          <a:latin typeface="Calibri"/>
                        </a:rPr>
                        <a:t>Workplace View on Time at Work</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5"/>
                  </a:ext>
                </a:extLst>
              </a:tr>
              <a:tr h="750078">
                <a:tc>
                  <a:txBody>
                    <a:bodyPr/>
                    <a:lstStyle/>
                    <a:p>
                      <a:pPr algn="ctr" fontAlgn="ctr"/>
                      <a:r>
                        <a:rPr lang="en-US" sz="1200" b="1" i="0" u="none" strike="noStrike">
                          <a:solidFill>
                            <a:srgbClr val="000000"/>
                          </a:solidFill>
                          <a:effectLst/>
                          <a:latin typeface="Calibri"/>
                        </a:rPr>
                        <a:t>View On Work/Life Balance</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6"/>
                  </a:ext>
                </a:extLst>
              </a:tr>
              <a:tr h="600633">
                <a:tc>
                  <a:txBody>
                    <a:bodyPr/>
                    <a:lstStyle/>
                    <a:p>
                      <a:pPr algn="ctr" fontAlgn="ctr"/>
                      <a:r>
                        <a:rPr lang="en-US" sz="1200" b="1" i="0" u="none" strike="noStrike">
                          <a:solidFill>
                            <a:srgbClr val="000000"/>
                          </a:solidFill>
                          <a:effectLst/>
                          <a:latin typeface="Calibri"/>
                        </a:rPr>
                        <a:t>Work Is</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7"/>
                  </a:ext>
                </a:extLst>
              </a:tr>
              <a:tr h="1831789">
                <a:tc>
                  <a:txBody>
                    <a:bodyPr/>
                    <a:lstStyle/>
                    <a:p>
                      <a:pPr algn="ctr" fontAlgn="ctr"/>
                      <a:r>
                        <a:rPr lang="en-US" sz="1200" b="1" i="0" u="none" strike="noStrike">
                          <a:solidFill>
                            <a:srgbClr val="000000"/>
                          </a:solidFill>
                          <a:effectLst/>
                          <a:latin typeface="Calibri"/>
                        </a:rPr>
                        <a:t>Preferred Work Environment</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8"/>
                  </a:ext>
                </a:extLst>
              </a:tr>
              <a:tr h="361754">
                <a:tc>
                  <a:txBody>
                    <a:bodyPr/>
                    <a:lstStyle/>
                    <a:p>
                      <a:pPr algn="ctr" fontAlgn="ctr"/>
                      <a:r>
                        <a:rPr lang="en-US" sz="1200" b="1" i="0" u="none" strike="noStrike">
                          <a:solidFill>
                            <a:srgbClr val="000000"/>
                          </a:solidFill>
                          <a:effectLst/>
                          <a:latin typeface="Calibri"/>
                        </a:rPr>
                        <a:t>Work Attire</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9"/>
                  </a:ext>
                </a:extLst>
              </a:tr>
            </a:tbl>
          </a:graphicData>
        </a:graphic>
      </p:graphicFrame>
      <p:sp>
        <p:nvSpPr>
          <p:cNvPr id="74785" name="Text Placeholder 6">
            <a:extLst>
              <a:ext uri="{FF2B5EF4-FFF2-40B4-BE49-F238E27FC236}">
                <a16:creationId xmlns:a16="http://schemas.microsoft.com/office/drawing/2014/main" id="{ACEDFC35-DD6C-4835-9579-A36AF48B5B39}"/>
              </a:ext>
            </a:extLst>
          </p:cNvPr>
          <p:cNvSpPr txBox="1">
            <a:spLocks noGrp="1" noChangeArrowheads="1"/>
          </p:cNvSpPr>
          <p:nvPr>
            <p:ph type="body" sz="quarter" idx="19"/>
          </p:nvPr>
        </p:nvSpPr>
        <p:spPr>
          <a:xfrm>
            <a:off x="636588" y="6637338"/>
            <a:ext cx="2706687" cy="157162"/>
          </a:xfrm>
        </p:spPr>
        <p:txBody>
          <a:bodyPr/>
          <a:lstStyle/>
          <a:p>
            <a:pPr eaLnBrk="1" hangingPunct="1"/>
            <a:endParaRPr lang="en-US" altLang="en-US"/>
          </a:p>
        </p:txBody>
      </p:sp>
      <p:graphicFrame>
        <p:nvGraphicFramePr>
          <p:cNvPr id="11" name="Table 10">
            <a:extLst>
              <a:ext uri="{FF2B5EF4-FFF2-40B4-BE49-F238E27FC236}">
                <a16:creationId xmlns:a16="http://schemas.microsoft.com/office/drawing/2014/main" id="{E3BEAB48-DFE7-4896-980A-864683E25010}"/>
              </a:ext>
            </a:extLst>
          </p:cNvPr>
          <p:cNvGraphicFramePr>
            <a:graphicFrameLocks noGrp="1" noChangeAspect="1"/>
          </p:cNvGraphicFramePr>
          <p:nvPr/>
        </p:nvGraphicFramePr>
        <p:xfrm>
          <a:off x="6078538" y="352425"/>
          <a:ext cx="1320800" cy="6094413"/>
        </p:xfrm>
        <a:graphic>
          <a:graphicData uri="http://schemas.openxmlformats.org/drawingml/2006/table">
            <a:tbl>
              <a:tblPr/>
              <a:tblGrid>
                <a:gridCol w="1320800">
                  <a:extLst>
                    <a:ext uri="{9D8B030D-6E8A-4147-A177-3AD203B41FA5}">
                      <a16:colId xmlns:a16="http://schemas.microsoft.com/office/drawing/2014/main" val="20000"/>
                    </a:ext>
                  </a:extLst>
                </a:gridCol>
              </a:tblGrid>
              <a:tr h="368656">
                <a:tc>
                  <a:txBody>
                    <a:bodyPr/>
                    <a:lstStyle/>
                    <a:p>
                      <a:pPr algn="ctr" fontAlgn="b"/>
                      <a:r>
                        <a:rPr lang="en-US" sz="1200" b="1" i="0" u="none" strike="noStrike">
                          <a:solidFill>
                            <a:srgbClr val="000000"/>
                          </a:solidFill>
                          <a:effectLst/>
                          <a:latin typeface="Calibri"/>
                        </a:rPr>
                        <a:t>Gen Z</a:t>
                      </a:r>
                      <a:endParaRPr lang="en-US" sz="600">
                        <a:latin typeface="Calibri"/>
                      </a:endParaRPr>
                    </a:p>
                    <a:p>
                      <a:pPr lvl="0" algn="ctr">
                        <a:buNone/>
                      </a:pPr>
                      <a:r>
                        <a:rPr lang="en-US" sz="1200" b="1" i="0" u="none" strike="noStrike">
                          <a:solidFill>
                            <a:srgbClr val="000000"/>
                          </a:solidFill>
                          <a:effectLst/>
                          <a:latin typeface="Calibri"/>
                        </a:rPr>
                        <a:t>TBD/12-22</a:t>
                      </a:r>
                    </a:p>
                  </a:txBody>
                  <a:tcPr marL="2905" marR="2905" marT="2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30191">
                <a:tc>
                  <a:txBody>
                    <a:bodyPr/>
                    <a:lstStyle/>
                    <a:p>
                      <a:pPr algn="ctr" fontAlgn="ctr"/>
                      <a:r>
                        <a:rPr lang="en-US" sz="1000" b="0" i="0" u="none" strike="noStrike">
                          <a:solidFill>
                            <a:srgbClr val="000000"/>
                          </a:solidFill>
                          <a:effectLst/>
                          <a:latin typeface="Calibri"/>
                        </a:rPr>
                        <a:t>Authenticity &amp; Equality</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7697">
                <a:tc>
                  <a:txBody>
                    <a:bodyPr/>
                    <a:lstStyle/>
                    <a:p>
                      <a:pPr algn="ctr" fontAlgn="ctr"/>
                      <a:r>
                        <a:rPr lang="en-US" sz="1000" b="0" i="0" u="none" strike="noStrike">
                          <a:solidFill>
                            <a:srgbClr val="000000"/>
                          </a:solidFill>
                          <a:effectLst/>
                          <a:latin typeface="Calibri"/>
                        </a:rPr>
                        <a:t>Social Responsibility &amp; Stability</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9558">
                <a:tc>
                  <a:txBody>
                    <a:bodyPr/>
                    <a:lstStyle/>
                    <a:p>
                      <a:pPr algn="ctr" fontAlgn="ctr"/>
                      <a:r>
                        <a:rPr lang="en-US" sz="1000" b="0" i="0" u="none" strike="noStrike">
                          <a:solidFill>
                            <a:srgbClr val="000000"/>
                          </a:solidFill>
                          <a:effectLst/>
                          <a:latin typeface="Calibri"/>
                        </a:rPr>
                        <a:t>Digital Natives</a:t>
                      </a:r>
                      <a:endParaRPr lang="en-US" sz="600"/>
                    </a:p>
                    <a:p>
                      <a:pPr lvl="0" algn="ctr">
                        <a:buNone/>
                      </a:pPr>
                      <a:r>
                        <a:rPr lang="en-US" sz="1000" b="0" i="0" u="none" strike="noStrike">
                          <a:solidFill>
                            <a:srgbClr val="000000"/>
                          </a:solidFill>
                          <a:effectLst/>
                          <a:latin typeface="Calibri"/>
                        </a:rPr>
                        <a:t>Technology as a Tool</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724">
                <a:tc>
                  <a:txBody>
                    <a:bodyPr/>
                    <a:lstStyle/>
                    <a:p>
                      <a:pPr algn="ctr" fontAlgn="ctr"/>
                      <a:r>
                        <a:rPr lang="en-US" sz="1000" b="0" i="0" u="none" strike="noStrike">
                          <a:solidFill>
                            <a:srgbClr val="000000"/>
                          </a:solidFill>
                          <a:effectLst/>
                          <a:latin typeface="Calibri"/>
                        </a:rPr>
                        <a:t>Respect is Earned, Not Simply Given</a:t>
                      </a:r>
                      <a:endParaRPr lang="en-US" sz="600"/>
                    </a:p>
                    <a:p>
                      <a:pPr lvl="0" algn="ctr">
                        <a:buNone/>
                      </a:pPr>
                      <a:r>
                        <a:rPr lang="en-US" sz="1000" b="0" i="0" u="none" strike="noStrike">
                          <a:solidFill>
                            <a:srgbClr val="000000"/>
                          </a:solidFill>
                          <a:effectLst/>
                          <a:latin typeface="Calibri"/>
                        </a:rPr>
                        <a:t>Seek Inspiring &amp; Creative Authority</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00589">
                <a:tc>
                  <a:txBody>
                    <a:bodyPr/>
                    <a:lstStyle/>
                    <a:p>
                      <a:pPr algn="ctr" fontAlgn="ctr"/>
                      <a:r>
                        <a:rPr lang="en-US" sz="1000" b="0" i="0" u="none" strike="noStrike">
                          <a:solidFill>
                            <a:srgbClr val="000000"/>
                          </a:solidFill>
                          <a:effectLst/>
                          <a:latin typeface="Calibri"/>
                        </a:rPr>
                        <a:t>Work is Time for Work</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50024">
                <a:tc>
                  <a:txBody>
                    <a:bodyPr/>
                    <a:lstStyle/>
                    <a:p>
                      <a:pPr algn="ctr" fontAlgn="ctr"/>
                      <a:r>
                        <a:rPr lang="en-US" sz="1000" b="0" i="0" u="none" strike="noStrike">
                          <a:solidFill>
                            <a:srgbClr val="000000"/>
                          </a:solidFill>
                          <a:effectLst/>
                          <a:latin typeface="Calibri"/>
                        </a:rPr>
                        <a:t>Seeks Work-Life Harmony</a:t>
                      </a:r>
                      <a:endParaRPr lang="en-US" sz="600"/>
                    </a:p>
                    <a:p>
                      <a:pPr lvl="0" algn="ctr">
                        <a:buNone/>
                      </a:pPr>
                      <a:r>
                        <a:rPr lang="en-US" sz="1000" b="0" i="0" u="none" strike="noStrike">
                          <a:solidFill>
                            <a:srgbClr val="000000"/>
                          </a:solidFill>
                          <a:effectLst/>
                          <a:latin typeface="Calibri"/>
                        </a:rPr>
                        <a:t>Flexible Schedules</a:t>
                      </a:r>
                    </a:p>
                    <a:p>
                      <a:pPr lvl="0" algn="ctr">
                        <a:buNone/>
                      </a:pPr>
                      <a:r>
                        <a:rPr lang="en-US" sz="1000" b="0" i="0" u="none" strike="noStrike">
                          <a:solidFill>
                            <a:srgbClr val="000000"/>
                          </a:solidFill>
                          <a:effectLst/>
                          <a:latin typeface="Calibri"/>
                        </a:rPr>
                        <a:t>Time Off</a:t>
                      </a:r>
                      <a:endParaRPr lang="en-US" sz="600"/>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00589">
                <a:tc>
                  <a:txBody>
                    <a:bodyPr/>
                    <a:lstStyle/>
                    <a:p>
                      <a:pPr algn="ctr" fontAlgn="ctr"/>
                      <a:r>
                        <a:rPr lang="en-US" sz="1000" b="0" i="0" u="none" strike="noStrike">
                          <a:solidFill>
                            <a:srgbClr val="000000"/>
                          </a:solidFill>
                          <a:effectLst/>
                          <a:latin typeface="Calibri"/>
                        </a:rPr>
                        <a:t>My Responsibility    Development</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24802">
                <a:tc>
                  <a:txBody>
                    <a:bodyPr/>
                    <a:lstStyle/>
                    <a:p>
                      <a:pPr algn="ctr" fontAlgn="ctr"/>
                      <a:r>
                        <a:rPr lang="en-US" sz="1000" b="0" i="0" u="none" strike="noStrike">
                          <a:solidFill>
                            <a:srgbClr val="000000"/>
                          </a:solidFill>
                          <a:effectLst/>
                          <a:latin typeface="Calibri"/>
                        </a:rPr>
                        <a:t>Office, Home, On the go, Flexible Schedule, Contributions to Work at Any Time</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206854">
                <a:tc>
                  <a:txBody>
                    <a:bodyPr/>
                    <a:lstStyle/>
                    <a:p>
                      <a:pPr algn="ctr" fontAlgn="ctr"/>
                      <a:r>
                        <a:rPr lang="en-US" sz="1000" b="0" i="0" u="none" strike="noStrike">
                          <a:solidFill>
                            <a:srgbClr val="000000"/>
                          </a:solidFill>
                          <a:effectLst/>
                          <a:latin typeface="Calibri"/>
                        </a:rPr>
                        <a:t>Flexible in Hours &amp; Schedule, Ability to Work Remotely, Stable &amp; Meaningful, Progressive, Socially Responsible, Feedback &amp; Development Important</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61728">
                <a:tc>
                  <a:txBody>
                    <a:bodyPr/>
                    <a:lstStyle/>
                    <a:p>
                      <a:pPr algn="ctr" fontAlgn="ctr"/>
                      <a:r>
                        <a:rPr lang="en-US" sz="1000" b="0" i="0" u="none" strike="noStrike">
                          <a:solidFill>
                            <a:srgbClr val="000000"/>
                          </a:solidFill>
                          <a:effectLst/>
                          <a:latin typeface="Calibri"/>
                        </a:rPr>
                        <a:t>Completely Flexible Dress, Individuality</a:t>
                      </a:r>
                    </a:p>
                  </a:txBody>
                  <a:tcPr marL="2905" marR="2905"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graphicFrame>
        <p:nvGraphicFramePr>
          <p:cNvPr id="12" name="Table 11">
            <a:extLst>
              <a:ext uri="{FF2B5EF4-FFF2-40B4-BE49-F238E27FC236}">
                <a16:creationId xmlns:a16="http://schemas.microsoft.com/office/drawing/2014/main" id="{F3E5868B-B790-4CEB-987B-4AEFABD282F9}"/>
              </a:ext>
            </a:extLst>
          </p:cNvPr>
          <p:cNvGraphicFramePr>
            <a:graphicFrameLocks noGrp="1" noChangeAspect="1"/>
          </p:cNvGraphicFramePr>
          <p:nvPr/>
        </p:nvGraphicFramePr>
        <p:xfrm>
          <a:off x="4722813" y="355600"/>
          <a:ext cx="1352550" cy="6088063"/>
        </p:xfrm>
        <a:graphic>
          <a:graphicData uri="http://schemas.openxmlformats.org/drawingml/2006/table">
            <a:tbl>
              <a:tblPr/>
              <a:tblGrid>
                <a:gridCol w="1352550">
                  <a:extLst>
                    <a:ext uri="{9D8B030D-6E8A-4147-A177-3AD203B41FA5}">
                      <a16:colId xmlns:a16="http://schemas.microsoft.com/office/drawing/2014/main" val="20000"/>
                    </a:ext>
                  </a:extLst>
                </a:gridCol>
              </a:tblGrid>
              <a:tr h="368633">
                <a:tc>
                  <a:txBody>
                    <a:bodyPr/>
                    <a:lstStyle/>
                    <a:p>
                      <a:pPr algn="ctr" fontAlgn="b"/>
                      <a:r>
                        <a:rPr lang="en-US" sz="1200" b="1" i="0" u="none" strike="noStrike">
                          <a:solidFill>
                            <a:srgbClr val="000000"/>
                          </a:solidFill>
                          <a:effectLst/>
                          <a:latin typeface="Calibri"/>
                        </a:rPr>
                        <a:t>Millennial</a:t>
                      </a:r>
                      <a:endParaRPr lang="en-US" sz="600">
                        <a:latin typeface="Calibri"/>
                      </a:endParaRPr>
                    </a:p>
                    <a:p>
                      <a:pPr lvl="0" algn="ctr">
                        <a:buNone/>
                      </a:pPr>
                      <a:r>
                        <a:rPr lang="en-US" sz="1200" b="1" i="0" u="none" strike="noStrike">
                          <a:solidFill>
                            <a:srgbClr val="000000"/>
                          </a:solidFill>
                          <a:effectLst/>
                          <a:latin typeface="Calibri"/>
                        </a:rPr>
                        <a:t>23-38</a:t>
                      </a:r>
                    </a:p>
                  </a:txBody>
                  <a:tcPr marL="2906" marR="2906" marT="2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30176">
                <a:tc>
                  <a:txBody>
                    <a:bodyPr/>
                    <a:lstStyle/>
                    <a:p>
                      <a:pPr algn="ctr" fontAlgn="ctr"/>
                      <a:r>
                        <a:rPr lang="en-US" sz="1000" b="0" i="0" u="none" strike="noStrike">
                          <a:solidFill>
                            <a:srgbClr val="000000"/>
                          </a:solidFill>
                          <a:effectLst/>
                          <a:latin typeface="Calibri"/>
                        </a:rPr>
                        <a:t>Individuality</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1701">
                <a:tc>
                  <a:txBody>
                    <a:bodyPr/>
                    <a:lstStyle/>
                    <a:p>
                      <a:pPr algn="ctr" fontAlgn="ctr"/>
                      <a:r>
                        <a:rPr lang="en-US" sz="1000" b="0" i="0" u="none" strike="noStrike">
                          <a:solidFill>
                            <a:srgbClr val="000000"/>
                          </a:solidFill>
                          <a:effectLst/>
                          <a:latin typeface="Calibri"/>
                        </a:rPr>
                        <a:t>Global &amp; Networked</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9538">
                <a:tc>
                  <a:txBody>
                    <a:bodyPr/>
                    <a:lstStyle/>
                    <a:p>
                      <a:pPr algn="ctr" fontAlgn="ctr"/>
                      <a:r>
                        <a:rPr lang="en-US" sz="1000" b="0" i="0" u="none" strike="noStrike">
                          <a:solidFill>
                            <a:srgbClr val="000000"/>
                          </a:solidFill>
                          <a:effectLst/>
                          <a:latin typeface="Calibri"/>
                        </a:rPr>
                        <a:t>Integral, A Lifestyle</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681">
                <a:tc>
                  <a:txBody>
                    <a:bodyPr/>
                    <a:lstStyle/>
                    <a:p>
                      <a:pPr algn="ctr" fontAlgn="ctr"/>
                      <a:r>
                        <a:rPr lang="en-US" sz="1000" b="0" i="0" u="none" strike="noStrike">
                          <a:solidFill>
                            <a:srgbClr val="000000"/>
                          </a:solidFill>
                          <a:effectLst/>
                          <a:latin typeface="Calibri"/>
                        </a:rPr>
                        <a:t>Sees Authority As Equals, Will Test Authority &amp; Seeks Authority for Guidance</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00552">
                <a:tc>
                  <a:txBody>
                    <a:bodyPr/>
                    <a:lstStyle/>
                    <a:p>
                      <a:pPr algn="ctr" fontAlgn="ctr"/>
                      <a:r>
                        <a:rPr lang="en-US" sz="1000" b="0" i="0" u="none" strike="noStrike">
                          <a:solidFill>
                            <a:srgbClr val="000000"/>
                          </a:solidFill>
                          <a:effectLst/>
                          <a:latin typeface="Calibri"/>
                        </a:rPr>
                        <a:t>Work is What Sustains Free Time and Weekends</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49978">
                <a:tc>
                  <a:txBody>
                    <a:bodyPr/>
                    <a:lstStyle/>
                    <a:p>
                      <a:pPr algn="ctr" fontAlgn="ctr"/>
                      <a:r>
                        <a:rPr lang="en-US" sz="1000" b="0" i="0" u="none" strike="noStrike">
                          <a:solidFill>
                            <a:srgbClr val="000000"/>
                          </a:solidFill>
                          <a:effectLst/>
                          <a:latin typeface="Calibri"/>
                        </a:rPr>
                        <a:t>Balance/Integrate Work with Life</a:t>
                      </a:r>
                      <a:endParaRPr lang="en-US" sz="600"/>
                    </a:p>
                    <a:p>
                      <a:pPr lvl="0" algn="ctr">
                        <a:buNone/>
                      </a:pPr>
                      <a:r>
                        <a:rPr lang="en-US" sz="1000" b="0" i="0" u="none" strike="noStrike">
                          <a:solidFill>
                            <a:srgbClr val="000000"/>
                          </a:solidFill>
                          <a:effectLst/>
                          <a:latin typeface="Calibri"/>
                        </a:rPr>
                        <a:t>Flex Time, Job Sharing, Family Over Work</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00552">
                <a:tc>
                  <a:txBody>
                    <a:bodyPr/>
                    <a:lstStyle/>
                    <a:p>
                      <a:pPr algn="ctr" fontAlgn="ctr"/>
                      <a:r>
                        <a:rPr lang="en-US" sz="1000" b="0" i="0" u="none" strike="noStrike">
                          <a:solidFill>
                            <a:srgbClr val="000000"/>
                          </a:solidFill>
                          <a:effectLst/>
                          <a:latin typeface="Calibri"/>
                        </a:rPr>
                        <a:t>Means to an End</a:t>
                      </a:r>
                      <a:endParaRPr lang="en-US" sz="600"/>
                    </a:p>
                    <a:p>
                      <a:pPr lvl="0" algn="ctr">
                        <a:buNone/>
                      </a:pPr>
                      <a:r>
                        <a:rPr lang="en-US" sz="1000" b="0" i="0" u="none" strike="noStrike">
                          <a:solidFill>
                            <a:srgbClr val="000000"/>
                          </a:solidFill>
                          <a:effectLst/>
                          <a:latin typeface="Calibri"/>
                        </a:rPr>
                        <a:t>Flexible</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24764">
                <a:tc>
                  <a:txBody>
                    <a:bodyPr/>
                    <a:lstStyle/>
                    <a:p>
                      <a:pPr algn="ctr" fontAlgn="ctr"/>
                      <a:r>
                        <a:rPr lang="en-US" sz="1000" b="0" i="0" u="none" strike="noStrike">
                          <a:solidFill>
                            <a:srgbClr val="000000"/>
                          </a:solidFill>
                          <a:effectLst/>
                          <a:latin typeface="Calibri"/>
                        </a:rPr>
                        <a:t>Measured Through Contribution</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206780">
                <a:tc>
                  <a:txBody>
                    <a:bodyPr/>
                    <a:lstStyle/>
                    <a:p>
                      <a:pPr algn="ctr" fontAlgn="ctr"/>
                      <a:r>
                        <a:rPr lang="en-US" sz="1000" b="0" i="0" u="none" strike="noStrike">
                          <a:solidFill>
                            <a:srgbClr val="000000"/>
                          </a:solidFill>
                          <a:effectLst/>
                          <a:latin typeface="Calibri"/>
                        </a:rPr>
                        <a:t>Collaborative, Achievement-Oriented, Highly Creative, Positive, Diverse, Fun, Flexible, Opportunity to Grow, Recognition</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61706">
                <a:tc>
                  <a:txBody>
                    <a:bodyPr/>
                    <a:lstStyle/>
                    <a:p>
                      <a:pPr algn="ctr" fontAlgn="ctr"/>
                      <a:r>
                        <a:rPr lang="en-US" sz="1000" b="0" i="0" u="none" strike="noStrike">
                          <a:solidFill>
                            <a:srgbClr val="000000"/>
                          </a:solidFill>
                          <a:effectLst/>
                          <a:latin typeface="Calibri"/>
                        </a:rPr>
                        <a:t>Whatever Feels Comfortable</a:t>
                      </a:r>
                    </a:p>
                  </a:txBody>
                  <a:tcPr marL="2906" marR="2906"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C110898A-B017-4E46-BCF8-3F4882D32F98}"/>
              </a:ext>
            </a:extLst>
          </p:cNvPr>
          <p:cNvGraphicFramePr>
            <a:graphicFrameLocks noGrp="1" noChangeAspect="1"/>
          </p:cNvGraphicFramePr>
          <p:nvPr/>
        </p:nvGraphicFramePr>
        <p:xfrm>
          <a:off x="3306763" y="354013"/>
          <a:ext cx="1416050" cy="6089650"/>
        </p:xfrm>
        <a:graphic>
          <a:graphicData uri="http://schemas.openxmlformats.org/drawingml/2006/table">
            <a:tbl>
              <a:tblPr/>
              <a:tblGrid>
                <a:gridCol w="1416050">
                  <a:extLst>
                    <a:ext uri="{9D8B030D-6E8A-4147-A177-3AD203B41FA5}">
                      <a16:colId xmlns:a16="http://schemas.microsoft.com/office/drawing/2014/main" val="20000"/>
                    </a:ext>
                  </a:extLst>
                </a:gridCol>
              </a:tblGrid>
              <a:tr h="368729">
                <a:tc>
                  <a:txBody>
                    <a:bodyPr/>
                    <a:lstStyle/>
                    <a:p>
                      <a:pPr algn="ctr" fontAlgn="b"/>
                      <a:r>
                        <a:rPr lang="en-US" sz="1200" b="1" i="0" u="none" strike="noStrike">
                          <a:solidFill>
                            <a:srgbClr val="000000"/>
                          </a:solidFill>
                          <a:effectLst/>
                          <a:latin typeface="Calibri"/>
                        </a:rPr>
                        <a:t>Gen X</a:t>
                      </a:r>
                      <a:endParaRPr lang="en-US" sz="600">
                        <a:latin typeface="Calibri"/>
                      </a:endParaRPr>
                    </a:p>
                    <a:p>
                      <a:pPr lvl="0" algn="ctr">
                        <a:buNone/>
                      </a:pPr>
                      <a:r>
                        <a:rPr lang="en-US" sz="1200" b="1" i="0" u="none" strike="noStrike">
                          <a:solidFill>
                            <a:srgbClr val="000000"/>
                          </a:solidFill>
                          <a:effectLst/>
                          <a:latin typeface="Calibri"/>
                        </a:rPr>
                        <a:t>39-53</a:t>
                      </a:r>
                    </a:p>
                  </a:txBody>
                  <a:tcPr marL="2907" marR="2907" marT="2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30236">
                <a:tc>
                  <a:txBody>
                    <a:bodyPr/>
                    <a:lstStyle/>
                    <a:p>
                      <a:pPr algn="ctr" fontAlgn="ctr"/>
                      <a:r>
                        <a:rPr lang="en-US" sz="1000" b="0" i="0" u="none" strike="noStrike">
                          <a:solidFill>
                            <a:srgbClr val="000000"/>
                          </a:solidFill>
                          <a:effectLst/>
                          <a:latin typeface="Calibri"/>
                        </a:rPr>
                        <a:t>Time &amp; Money</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1780">
                <a:tc>
                  <a:txBody>
                    <a:bodyPr/>
                    <a:lstStyle/>
                    <a:p>
                      <a:pPr algn="ctr" fontAlgn="ctr"/>
                      <a:r>
                        <a:rPr lang="en-US" sz="1000" b="0" i="0" u="none" strike="noStrike">
                          <a:solidFill>
                            <a:srgbClr val="000000"/>
                          </a:solidFill>
                          <a:effectLst/>
                          <a:latin typeface="Calibri"/>
                        </a:rPr>
                        <a:t>Tasks &amp; Results</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9626">
                <a:tc>
                  <a:txBody>
                    <a:bodyPr/>
                    <a:lstStyle/>
                    <a:p>
                      <a:pPr algn="ctr" fontAlgn="ctr"/>
                      <a:r>
                        <a:rPr lang="en-US" sz="1000" b="0" i="0" u="none" strike="noStrike">
                          <a:solidFill>
                            <a:srgbClr val="000000"/>
                          </a:solidFill>
                          <a:effectLst/>
                          <a:latin typeface="Calibri"/>
                        </a:rPr>
                        <a:t>Assimilated, Efficient</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865">
                <a:tc>
                  <a:txBody>
                    <a:bodyPr/>
                    <a:lstStyle/>
                    <a:p>
                      <a:pPr algn="ctr" fontAlgn="ctr"/>
                      <a:r>
                        <a:rPr lang="en-US" sz="1000" b="0" i="0" u="none" strike="noStrike">
                          <a:solidFill>
                            <a:srgbClr val="000000"/>
                          </a:solidFill>
                          <a:effectLst/>
                          <a:latin typeface="Calibri"/>
                        </a:rPr>
                        <a:t>Skeptical Of Authority, Tests Authority</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00709">
                <a:tc>
                  <a:txBody>
                    <a:bodyPr/>
                    <a:lstStyle/>
                    <a:p>
                      <a:pPr algn="ctr" fontAlgn="ctr"/>
                      <a:r>
                        <a:rPr lang="en-US" sz="1000" b="0" i="0" u="none" strike="noStrike">
                          <a:solidFill>
                            <a:srgbClr val="000000"/>
                          </a:solidFill>
                          <a:effectLst/>
                          <a:latin typeface="Calibri"/>
                        </a:rPr>
                        <a:t>Project Oriented</a:t>
                      </a:r>
                      <a:endParaRPr lang="en-US" sz="600"/>
                    </a:p>
                    <a:p>
                      <a:pPr lvl="0" algn="ctr">
                        <a:buNone/>
                      </a:pPr>
                      <a:r>
                        <a:rPr lang="en-US" sz="1000" b="0" i="0" u="none" strike="noStrike">
                          <a:solidFill>
                            <a:srgbClr val="000000"/>
                          </a:solidFill>
                          <a:effectLst/>
                          <a:latin typeface="Calibri"/>
                        </a:rPr>
                        <a:t>Get Paid for Work Done</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50174">
                <a:tc>
                  <a:txBody>
                    <a:bodyPr/>
                    <a:lstStyle/>
                    <a:p>
                      <a:pPr algn="ctr" fontAlgn="ctr"/>
                      <a:r>
                        <a:rPr lang="en-US" sz="1000" b="0" i="0" u="none" strike="noStrike">
                          <a:solidFill>
                            <a:srgbClr val="000000"/>
                          </a:solidFill>
                          <a:effectLst/>
                          <a:latin typeface="Calibri"/>
                        </a:rPr>
                        <a:t>Focus on Clearer Balance of Work/Life</a:t>
                      </a:r>
                      <a:endParaRPr lang="en-US" sz="600"/>
                    </a:p>
                    <a:p>
                      <a:pPr lvl="0" algn="ctr">
                        <a:buNone/>
                      </a:pPr>
                      <a:r>
                        <a:rPr lang="en-US" sz="1000" b="0" i="0" u="none" strike="noStrike">
                          <a:solidFill>
                            <a:srgbClr val="000000"/>
                          </a:solidFill>
                          <a:effectLst/>
                          <a:latin typeface="Calibri"/>
                        </a:rPr>
                        <a:t>Work and Life Equally Important</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00709">
                <a:tc>
                  <a:txBody>
                    <a:bodyPr/>
                    <a:lstStyle/>
                    <a:p>
                      <a:pPr algn="ctr" fontAlgn="ctr"/>
                      <a:r>
                        <a:rPr lang="en-US" sz="1000" b="0" i="0" u="none" strike="noStrike">
                          <a:solidFill>
                            <a:srgbClr val="000000"/>
                          </a:solidFill>
                          <a:effectLst/>
                          <a:latin typeface="Calibri"/>
                        </a:rPr>
                        <a:t>A Challenge</a:t>
                      </a:r>
                      <a:endParaRPr lang="en-US" sz="600"/>
                    </a:p>
                    <a:p>
                      <a:pPr lvl="0" algn="ctr">
                        <a:buNone/>
                      </a:pPr>
                      <a:r>
                        <a:rPr lang="en-US" sz="1000" b="0" i="0" u="none" strike="noStrike">
                          <a:solidFill>
                            <a:srgbClr val="000000"/>
                          </a:solidFill>
                          <a:effectLst/>
                          <a:latin typeface="Calibri"/>
                        </a:rPr>
                        <a:t>A Job</a:t>
                      </a:r>
                      <a:endParaRPr lang="en-US" sz="600"/>
                    </a:p>
                    <a:p>
                      <a:pPr lvl="0" algn="ctr">
                        <a:buNone/>
                      </a:pPr>
                      <a:r>
                        <a:rPr lang="en-US" sz="1000" b="0" i="0" u="none" strike="noStrike">
                          <a:solidFill>
                            <a:srgbClr val="000000"/>
                          </a:solidFill>
                          <a:effectLst/>
                          <a:latin typeface="Calibri"/>
                        </a:rPr>
                        <a:t>A Contract</a:t>
                      </a:r>
                      <a:endParaRPr lang="en-US" sz="600"/>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24927">
                <a:tc>
                  <a:txBody>
                    <a:bodyPr/>
                    <a:lstStyle/>
                    <a:p>
                      <a:pPr algn="ctr" fontAlgn="ctr"/>
                      <a:r>
                        <a:rPr lang="en-US" sz="1000" b="0" i="0" u="none" strike="noStrike">
                          <a:solidFill>
                            <a:srgbClr val="000000"/>
                          </a:solidFill>
                          <a:effectLst/>
                          <a:latin typeface="Calibri"/>
                        </a:rPr>
                        <a:t>Measured Through Productivity</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207095">
                <a:tc>
                  <a:txBody>
                    <a:bodyPr/>
                    <a:lstStyle/>
                    <a:p>
                      <a:pPr algn="ctr" fontAlgn="ctr"/>
                      <a:r>
                        <a:rPr lang="en-US" sz="1000" b="0" i="0" u="none" strike="noStrike">
                          <a:solidFill>
                            <a:srgbClr val="000000"/>
                          </a:solidFill>
                          <a:effectLst/>
                          <a:latin typeface="Calibri"/>
                        </a:rPr>
                        <a:t>Fast Paced, Efficient, Fun, Functional, Informal, Flexible, Access to Leadership &amp; Information, Meetings Are Wasted Time</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61800">
                <a:tc>
                  <a:txBody>
                    <a:bodyPr/>
                    <a:lstStyle/>
                    <a:p>
                      <a:pPr algn="ctr" fontAlgn="ctr"/>
                      <a:r>
                        <a:rPr lang="en-US" sz="1000" b="0" i="0" u="none" strike="noStrike">
                          <a:solidFill>
                            <a:srgbClr val="000000"/>
                          </a:solidFill>
                          <a:effectLst/>
                          <a:latin typeface="Calibri"/>
                        </a:rPr>
                        <a:t>Casual or Business Casual</a:t>
                      </a:r>
                    </a:p>
                  </a:txBody>
                  <a:tcPr marL="2907" marR="2907" marT="2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graphicFrame>
        <p:nvGraphicFramePr>
          <p:cNvPr id="14" name="Table 13">
            <a:extLst>
              <a:ext uri="{FF2B5EF4-FFF2-40B4-BE49-F238E27FC236}">
                <a16:creationId xmlns:a16="http://schemas.microsoft.com/office/drawing/2014/main" id="{D5B1254A-169A-4E33-B949-2ED7DC45340C}"/>
              </a:ext>
            </a:extLst>
          </p:cNvPr>
          <p:cNvGraphicFramePr>
            <a:graphicFrameLocks noGrp="1" noChangeAspect="1"/>
          </p:cNvGraphicFramePr>
          <p:nvPr/>
        </p:nvGraphicFramePr>
        <p:xfrm>
          <a:off x="1889125" y="355600"/>
          <a:ext cx="1416050" cy="6126163"/>
        </p:xfrm>
        <a:graphic>
          <a:graphicData uri="http://schemas.openxmlformats.org/drawingml/2006/table">
            <a:tbl>
              <a:tblPr/>
              <a:tblGrid>
                <a:gridCol w="1416050">
                  <a:extLst>
                    <a:ext uri="{9D8B030D-6E8A-4147-A177-3AD203B41FA5}">
                      <a16:colId xmlns:a16="http://schemas.microsoft.com/office/drawing/2014/main" val="20000"/>
                    </a:ext>
                  </a:extLst>
                </a:gridCol>
              </a:tblGrid>
              <a:tr h="368600">
                <a:tc>
                  <a:txBody>
                    <a:bodyPr/>
                    <a:lstStyle/>
                    <a:p>
                      <a:pPr algn="ctr" fontAlgn="b"/>
                      <a:r>
                        <a:rPr lang="en-US" sz="1200" b="1" i="0" u="none" strike="noStrike">
                          <a:solidFill>
                            <a:srgbClr val="000000"/>
                          </a:solidFill>
                          <a:effectLst/>
                          <a:latin typeface="Calibri"/>
                        </a:rPr>
                        <a:t>Baby Boomer</a:t>
                      </a:r>
                      <a:endParaRPr lang="en-US" sz="600"/>
                    </a:p>
                    <a:p>
                      <a:pPr lvl="0" algn="ctr">
                        <a:buNone/>
                      </a:pPr>
                      <a:r>
                        <a:rPr lang="en-US" sz="1200" b="1" i="0" u="none" strike="noStrike">
                          <a:solidFill>
                            <a:srgbClr val="000000"/>
                          </a:solidFill>
                          <a:effectLst/>
                          <a:latin typeface="Calibri"/>
                        </a:rPr>
                        <a:t>54-73</a:t>
                      </a:r>
                      <a:endParaRPr lang="en-US" sz="600"/>
                    </a:p>
                  </a:txBody>
                  <a:tcPr marL="2907" marR="2907" marT="2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30156">
                <a:tc>
                  <a:txBody>
                    <a:bodyPr/>
                    <a:lstStyle/>
                    <a:p>
                      <a:pPr algn="ctr" fontAlgn="ctr"/>
                      <a:r>
                        <a:rPr lang="en-US" sz="1000" b="0" i="0" u="none" strike="noStrike">
                          <a:solidFill>
                            <a:srgbClr val="000000"/>
                          </a:solidFill>
                          <a:effectLst/>
                          <a:latin typeface="Calibri"/>
                        </a:rPr>
                        <a:t>Success</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1674">
                <a:tc>
                  <a:txBody>
                    <a:bodyPr/>
                    <a:lstStyle/>
                    <a:p>
                      <a:pPr algn="ctr" fontAlgn="ctr"/>
                      <a:r>
                        <a:rPr lang="en-US" sz="1000" b="0" i="0" u="none" strike="noStrike">
                          <a:solidFill>
                            <a:srgbClr val="000000"/>
                          </a:solidFill>
                          <a:effectLst/>
                          <a:latin typeface="Calibri"/>
                        </a:rPr>
                        <a:t>Relationships &amp; Results</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9507">
                <a:tc>
                  <a:txBody>
                    <a:bodyPr/>
                    <a:lstStyle/>
                    <a:p>
                      <a:pPr algn="ctr" fontAlgn="ctr"/>
                      <a:r>
                        <a:rPr lang="en-US" sz="1000" b="0" i="0" u="none" strike="noStrike">
                          <a:solidFill>
                            <a:srgbClr val="000000"/>
                          </a:solidFill>
                          <a:effectLst/>
                          <a:latin typeface="Calibri"/>
                        </a:rPr>
                        <a:t>Acquired</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617">
                <a:tc>
                  <a:txBody>
                    <a:bodyPr/>
                    <a:lstStyle/>
                    <a:p>
                      <a:pPr algn="ctr" fontAlgn="ctr"/>
                      <a:r>
                        <a:rPr lang="en-US" sz="1000" b="0" i="0" u="none" strike="noStrike">
                          <a:solidFill>
                            <a:srgbClr val="000000"/>
                          </a:solidFill>
                          <a:effectLst/>
                          <a:latin typeface="Calibri"/>
                        </a:rPr>
                        <a:t>Tenure Equals Authority</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12396">
                <a:tc>
                  <a:txBody>
                    <a:bodyPr/>
                    <a:lstStyle/>
                    <a:p>
                      <a:pPr algn="ctr" fontAlgn="ctr"/>
                      <a:r>
                        <a:rPr lang="en-US" sz="1000" b="0" i="0" u="none" strike="noStrike">
                          <a:solidFill>
                            <a:srgbClr val="000000"/>
                          </a:solidFill>
                          <a:effectLst/>
                          <a:latin typeface="Calibri"/>
                        </a:rPr>
                        <a:t>Workaholics</a:t>
                      </a:r>
                      <a:endParaRPr lang="en-US" sz="600"/>
                    </a:p>
                    <a:p>
                      <a:pPr lvl="0" algn="ctr">
                        <a:buNone/>
                      </a:pPr>
                      <a:r>
                        <a:rPr lang="en-US" sz="1000" b="0" i="0" u="none" strike="noStrike">
                          <a:solidFill>
                            <a:srgbClr val="000000"/>
                          </a:solidFill>
                          <a:effectLst/>
                          <a:latin typeface="Calibri"/>
                        </a:rPr>
                        <a:t>Invented the 50 </a:t>
                      </a:r>
                      <a:r>
                        <a:rPr lang="en-US" sz="1000" b="0" i="0" u="none" strike="noStrike" err="1">
                          <a:solidFill>
                            <a:srgbClr val="000000"/>
                          </a:solidFill>
                          <a:effectLst/>
                          <a:latin typeface="Calibri"/>
                        </a:rPr>
                        <a:t>Hr</a:t>
                      </a:r>
                      <a:r>
                        <a:rPr lang="en-US" sz="1000" b="0" i="0" u="none" strike="noStrike">
                          <a:solidFill>
                            <a:srgbClr val="000000"/>
                          </a:solidFill>
                          <a:effectLst/>
                          <a:latin typeface="Calibri"/>
                        </a:rPr>
                        <a:t> Work Week</a:t>
                      </a:r>
                    </a:p>
                    <a:p>
                      <a:pPr lvl="0" algn="ctr">
                        <a:buNone/>
                      </a:pPr>
                      <a:r>
                        <a:rPr lang="en-US" sz="1000" b="0" i="0" u="none" strike="noStrike">
                          <a:solidFill>
                            <a:srgbClr val="000000"/>
                          </a:solidFill>
                          <a:effectLst/>
                          <a:latin typeface="Calibri"/>
                        </a:rPr>
                        <a:t>Visibility is Key</a:t>
                      </a:r>
                      <a:endParaRPr lang="en-US" sz="600"/>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64768">
                <a:tc>
                  <a:txBody>
                    <a:bodyPr/>
                    <a:lstStyle/>
                    <a:p>
                      <a:pPr algn="ctr" fontAlgn="ctr"/>
                      <a:r>
                        <a:rPr lang="en-US" sz="1000" b="0" i="0" u="none" strike="noStrike">
                          <a:solidFill>
                            <a:srgbClr val="000000"/>
                          </a:solidFill>
                          <a:effectLst/>
                          <a:latin typeface="Calibri"/>
                        </a:rPr>
                        <a:t>Time Off Means Weakness &amp; Fear of Losing Place on Corporate Team.       Work/Life Imbalance</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12396">
                <a:tc>
                  <a:txBody>
                    <a:bodyPr/>
                    <a:lstStyle/>
                    <a:p>
                      <a:pPr algn="ctr" fontAlgn="ctr"/>
                      <a:r>
                        <a:rPr lang="en-US" sz="1000" b="0" i="0" u="none" strike="noStrike">
                          <a:solidFill>
                            <a:srgbClr val="000000"/>
                          </a:solidFill>
                          <a:effectLst/>
                          <a:latin typeface="Calibri"/>
                        </a:rPr>
                        <a:t>Exciting</a:t>
                      </a:r>
                      <a:endParaRPr lang="en-US" sz="600"/>
                    </a:p>
                    <a:p>
                      <a:pPr lvl="0" algn="ctr">
                        <a:buNone/>
                      </a:pPr>
                      <a:r>
                        <a:rPr lang="en-US" sz="1000" b="0" i="0" u="none" strike="noStrike">
                          <a:solidFill>
                            <a:srgbClr val="000000"/>
                          </a:solidFill>
                          <a:effectLst/>
                          <a:latin typeface="Calibri"/>
                        </a:rPr>
                        <a:t>An Adventure</a:t>
                      </a:r>
                    </a:p>
                    <a:p>
                      <a:pPr lvl="0" algn="ctr">
                        <a:buNone/>
                      </a:pPr>
                      <a:r>
                        <a:rPr lang="en-US" sz="1000" b="0" i="0" u="none" strike="noStrike">
                          <a:solidFill>
                            <a:srgbClr val="000000"/>
                          </a:solidFill>
                          <a:effectLst/>
                          <a:latin typeface="Calibri"/>
                        </a:rPr>
                        <a:t>A Career</a:t>
                      </a:r>
                      <a:endParaRPr lang="en-US" sz="600"/>
                    </a:p>
                    <a:p>
                      <a:pPr lvl="0" algn="ctr">
                        <a:buNone/>
                      </a:pPr>
                      <a:r>
                        <a:rPr lang="en-US" sz="1000" b="0" i="0" u="none" strike="noStrike">
                          <a:solidFill>
                            <a:srgbClr val="000000"/>
                          </a:solidFill>
                          <a:effectLst/>
                          <a:latin typeface="Calibri"/>
                        </a:rPr>
                        <a:t>Work and Retire</a:t>
                      </a:r>
                      <a:endParaRPr lang="en-US" sz="600"/>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24707">
                <a:tc>
                  <a:txBody>
                    <a:bodyPr/>
                    <a:lstStyle/>
                    <a:p>
                      <a:pPr algn="ctr" fontAlgn="ctr"/>
                      <a:r>
                        <a:rPr lang="en-US" sz="1000" b="0" i="0" u="none" strike="noStrike">
                          <a:solidFill>
                            <a:srgbClr val="000000"/>
                          </a:solidFill>
                          <a:effectLst/>
                          <a:latin typeface="Calibri"/>
                        </a:rPr>
                        <a:t>Long Hours- Office Only</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206671">
                <a:tc>
                  <a:txBody>
                    <a:bodyPr/>
                    <a:lstStyle/>
                    <a:p>
                      <a:pPr algn="ctr" fontAlgn="ctr"/>
                      <a:r>
                        <a:rPr lang="en-US" sz="1000" b="0" i="0" u="none" strike="noStrike">
                          <a:solidFill>
                            <a:srgbClr val="000000"/>
                          </a:solidFill>
                          <a:effectLst/>
                          <a:latin typeface="Calibri"/>
                        </a:rPr>
                        <a:t>Flat Organizational Hierarchy, Democratic, Humane, Warm Friendly Environment</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61673">
                <a:tc>
                  <a:txBody>
                    <a:bodyPr/>
                    <a:lstStyle/>
                    <a:p>
                      <a:pPr algn="ctr" fontAlgn="ctr"/>
                      <a:r>
                        <a:rPr lang="en-US" sz="1000" b="0" i="0" u="none" strike="noStrike">
                          <a:solidFill>
                            <a:srgbClr val="000000"/>
                          </a:solidFill>
                          <a:effectLst/>
                          <a:latin typeface="Calibri"/>
                        </a:rPr>
                        <a:t>High End Business Casual</a:t>
                      </a:r>
                    </a:p>
                  </a:txBody>
                  <a:tcPr marL="2907" marR="2907" marT="2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 name="Image" descr="Image">
            <a:extLst>
              <a:ext uri="{FF2B5EF4-FFF2-40B4-BE49-F238E27FC236}">
                <a16:creationId xmlns:a16="http://schemas.microsoft.com/office/drawing/2014/main" id="{E1A2543B-55DC-40F4-85C9-4DCC4B7F688A}"/>
              </a:ext>
            </a:extLst>
          </p:cNvPr>
          <p:cNvPicPr>
            <a:picLocks noGrp="1" noChangeAspect="1"/>
          </p:cNvPicPr>
          <p:nvPr>
            <p:ph type="pic" idx="13"/>
          </p:nvPr>
        </p:nvPicPr>
        <p:blipFill>
          <a:blip r:embed="rId3"/>
          <a:srcRect l="37648" t="14341" r="1858" b="7796"/>
          <a:stretch>
            <a:fillRect/>
          </a:stretch>
        </p:blipFill>
        <p:spPr>
          <a:xfrm>
            <a:off x="333249" y="301923"/>
            <a:ext cx="4858942" cy="62541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5402" y="1062"/>
                </a:moveTo>
                <a:lnTo>
                  <a:pt x="15450" y="1086"/>
                </a:lnTo>
                <a:lnTo>
                  <a:pt x="19060" y="3008"/>
                </a:lnTo>
                <a:lnTo>
                  <a:pt x="19082" y="3017"/>
                </a:lnTo>
                <a:lnTo>
                  <a:pt x="19064" y="3031"/>
                </a:lnTo>
                <a:lnTo>
                  <a:pt x="15990" y="4750"/>
                </a:lnTo>
                <a:lnTo>
                  <a:pt x="15984" y="4730"/>
                </a:lnTo>
                <a:lnTo>
                  <a:pt x="15412" y="1112"/>
                </a:lnTo>
                <a:lnTo>
                  <a:pt x="15402" y="1062"/>
                </a:lnTo>
                <a:close/>
                <a:moveTo>
                  <a:pt x="15489" y="1145"/>
                </a:moveTo>
                <a:lnTo>
                  <a:pt x="16913" y="3521"/>
                </a:lnTo>
                <a:lnTo>
                  <a:pt x="18997" y="3012"/>
                </a:lnTo>
                <a:lnTo>
                  <a:pt x="15489" y="1145"/>
                </a:lnTo>
                <a:close/>
                <a:moveTo>
                  <a:pt x="15457" y="1160"/>
                </a:moveTo>
                <a:lnTo>
                  <a:pt x="16013" y="4674"/>
                </a:lnTo>
                <a:lnTo>
                  <a:pt x="16885" y="3544"/>
                </a:lnTo>
                <a:lnTo>
                  <a:pt x="15457" y="1160"/>
                </a:lnTo>
                <a:close/>
                <a:moveTo>
                  <a:pt x="18938" y="3061"/>
                </a:moveTo>
                <a:lnTo>
                  <a:pt x="16921" y="3554"/>
                </a:lnTo>
                <a:lnTo>
                  <a:pt x="16061" y="4671"/>
                </a:lnTo>
                <a:lnTo>
                  <a:pt x="18938" y="3061"/>
                </a:lnTo>
                <a:close/>
                <a:moveTo>
                  <a:pt x="12196" y="6373"/>
                </a:moveTo>
                <a:lnTo>
                  <a:pt x="12238" y="6376"/>
                </a:lnTo>
                <a:lnTo>
                  <a:pt x="18469" y="7613"/>
                </a:lnTo>
                <a:lnTo>
                  <a:pt x="18446" y="7644"/>
                </a:lnTo>
                <a:lnTo>
                  <a:pt x="14326" y="12902"/>
                </a:lnTo>
                <a:lnTo>
                  <a:pt x="14273" y="12977"/>
                </a:lnTo>
                <a:lnTo>
                  <a:pt x="14243" y="12894"/>
                </a:lnTo>
                <a:lnTo>
                  <a:pt x="12211" y="6408"/>
                </a:lnTo>
                <a:lnTo>
                  <a:pt x="12196" y="6373"/>
                </a:lnTo>
                <a:close/>
                <a:moveTo>
                  <a:pt x="12300" y="6474"/>
                </a:moveTo>
                <a:lnTo>
                  <a:pt x="14273" y="12773"/>
                </a:lnTo>
                <a:lnTo>
                  <a:pt x="15642" y="8151"/>
                </a:lnTo>
                <a:lnTo>
                  <a:pt x="12300" y="6474"/>
                </a:lnTo>
                <a:close/>
                <a:moveTo>
                  <a:pt x="12440" y="6478"/>
                </a:moveTo>
                <a:lnTo>
                  <a:pt x="15674" y="8100"/>
                </a:lnTo>
                <a:lnTo>
                  <a:pt x="18271" y="7634"/>
                </a:lnTo>
                <a:lnTo>
                  <a:pt x="12440" y="6478"/>
                </a:lnTo>
                <a:close/>
                <a:moveTo>
                  <a:pt x="18336" y="7683"/>
                </a:moveTo>
                <a:lnTo>
                  <a:pt x="15707" y="8154"/>
                </a:lnTo>
                <a:lnTo>
                  <a:pt x="14334" y="12791"/>
                </a:lnTo>
                <a:lnTo>
                  <a:pt x="18336" y="7683"/>
                </a:lnTo>
                <a:close/>
                <a:moveTo>
                  <a:pt x="4386" y="9945"/>
                </a:moveTo>
                <a:lnTo>
                  <a:pt x="4445" y="9985"/>
                </a:lnTo>
                <a:lnTo>
                  <a:pt x="14665" y="17474"/>
                </a:lnTo>
                <a:lnTo>
                  <a:pt x="14811" y="17570"/>
                </a:lnTo>
                <a:lnTo>
                  <a:pt x="14639" y="17613"/>
                </a:lnTo>
                <a:lnTo>
                  <a:pt x="1300" y="20368"/>
                </a:lnTo>
                <a:lnTo>
                  <a:pt x="1227" y="20391"/>
                </a:lnTo>
                <a:lnTo>
                  <a:pt x="1239" y="20321"/>
                </a:lnTo>
                <a:lnTo>
                  <a:pt x="4386" y="9945"/>
                </a:lnTo>
                <a:close/>
                <a:moveTo>
                  <a:pt x="4514" y="10175"/>
                </a:moveTo>
                <a:lnTo>
                  <a:pt x="5196" y="14655"/>
                </a:lnTo>
                <a:lnTo>
                  <a:pt x="14440" y="17448"/>
                </a:lnTo>
                <a:lnTo>
                  <a:pt x="4514" y="10175"/>
                </a:lnTo>
                <a:close/>
                <a:moveTo>
                  <a:pt x="4406" y="10280"/>
                </a:moveTo>
                <a:lnTo>
                  <a:pt x="1464" y="19990"/>
                </a:lnTo>
                <a:lnTo>
                  <a:pt x="5083" y="14705"/>
                </a:lnTo>
                <a:lnTo>
                  <a:pt x="4406" y="10280"/>
                </a:lnTo>
                <a:close/>
                <a:moveTo>
                  <a:pt x="5182" y="14766"/>
                </a:moveTo>
                <a:lnTo>
                  <a:pt x="1443" y="20227"/>
                </a:lnTo>
                <a:lnTo>
                  <a:pt x="14400" y="17550"/>
                </a:lnTo>
                <a:lnTo>
                  <a:pt x="5182" y="14766"/>
                </a:lnTo>
                <a:close/>
              </a:path>
            </a:pathLst>
          </a:custGeom>
        </p:spPr>
      </p:pic>
      <p:sp>
        <p:nvSpPr>
          <p:cNvPr id="817" name="Slide Number">
            <a:extLst>
              <a:ext uri="{FF2B5EF4-FFF2-40B4-BE49-F238E27FC236}">
                <a16:creationId xmlns:a16="http://schemas.microsoft.com/office/drawing/2014/main" id="{7B130FE1-ACFA-4285-9084-08C19DCEC430}"/>
              </a:ext>
            </a:extLst>
          </p:cNvPr>
          <p:cNvSpPr>
            <a:spLocks noGrp="1"/>
          </p:cNvSpPr>
          <p:nvPr>
            <p:ph type="sldNum" sz="quarter" idx="16"/>
          </p:nvPr>
        </p:nvSpPr>
        <p:spPr>
          <a:xfrm>
            <a:off x="11274425" y="6554788"/>
            <a:ext cx="109538" cy="277812"/>
          </a:xfrm>
        </p:spPr>
        <p:txBody>
          <a:bodyPr/>
          <a:lstStyle/>
          <a:p>
            <a:pPr hangingPunct="0">
              <a:defRPr/>
            </a:pPr>
            <a:endParaRPr sz="1100" kern="0">
              <a:solidFill>
                <a:srgbClr val="A6AAA9"/>
              </a:solidFill>
              <a:latin typeface="Helvetica Neue Light"/>
              <a:sym typeface="Helvetica Neue Light"/>
            </a:endParaRPr>
          </a:p>
        </p:txBody>
      </p:sp>
      <p:sp>
        <p:nvSpPr>
          <p:cNvPr id="819" name="Title">
            <a:extLst>
              <a:ext uri="{FF2B5EF4-FFF2-40B4-BE49-F238E27FC236}">
                <a16:creationId xmlns:a16="http://schemas.microsoft.com/office/drawing/2014/main" id="{DB481D6F-D5B3-413D-9B30-AF315BD0F44A}"/>
              </a:ext>
            </a:extLst>
          </p:cNvPr>
          <p:cNvSpPr txBox="1">
            <a:spLocks noGrp="1"/>
          </p:cNvSpPr>
          <p:nvPr>
            <p:ph type="title"/>
          </p:nvPr>
        </p:nvSpPr>
        <p:spPr>
          <a:xfrm>
            <a:off x="5286375" y="523875"/>
            <a:ext cx="6494463" cy="877888"/>
          </a:xfrm>
        </p:spPr>
        <p:txBody>
          <a:bodyPr>
            <a:normAutofit fontScale="90000"/>
          </a:bodyPr>
          <a:lstStyle/>
          <a:p>
            <a:pPr defTabSz="155448" eaLnBrk="1" fontAlgn="auto" hangingPunct="1">
              <a:spcBef>
                <a:spcPts val="500"/>
              </a:spcBef>
              <a:spcAft>
                <a:spcPts val="0"/>
              </a:spcAft>
              <a:defRPr sz="6664" spc="-66"/>
            </a:pPr>
            <a:r>
              <a:rPr lang="en-US" sz="6664" spc="-66"/>
              <a:t>Desired in the workplace</a:t>
            </a:r>
            <a:endParaRPr sz="6664" spc="-66"/>
          </a:p>
        </p:txBody>
      </p:sp>
      <p:graphicFrame>
        <p:nvGraphicFramePr>
          <p:cNvPr id="2" name="Table 1">
            <a:extLst>
              <a:ext uri="{FF2B5EF4-FFF2-40B4-BE49-F238E27FC236}">
                <a16:creationId xmlns:a16="http://schemas.microsoft.com/office/drawing/2014/main" id="{D7855D26-D1B9-47B3-B54C-705BD4375A3A}"/>
              </a:ext>
            </a:extLst>
          </p:cNvPr>
          <p:cNvGraphicFramePr>
            <a:graphicFrameLocks noGrp="1" noChangeAspect="1"/>
          </p:cNvGraphicFramePr>
          <p:nvPr/>
        </p:nvGraphicFramePr>
        <p:xfrm>
          <a:off x="5419493" y="1103969"/>
          <a:ext cx="769793" cy="5323317"/>
        </p:xfrm>
        <a:graphic>
          <a:graphicData uri="http://schemas.openxmlformats.org/drawingml/2006/table">
            <a:tbl>
              <a:tblPr/>
              <a:tblGrid>
                <a:gridCol w="769793">
                  <a:extLst>
                    <a:ext uri="{9D8B030D-6E8A-4147-A177-3AD203B41FA5}">
                      <a16:colId xmlns:a16="http://schemas.microsoft.com/office/drawing/2014/main" val="20000"/>
                    </a:ext>
                  </a:extLst>
                </a:gridCol>
              </a:tblGrid>
              <a:tr h="365876">
                <a:tc>
                  <a:txBody>
                    <a:bodyPr/>
                    <a:lstStyle/>
                    <a:p>
                      <a:pPr algn="l" fontAlgn="b"/>
                      <a:endParaRPr lang="en-US" sz="1000" b="0" i="0" u="none" strike="noStrike">
                        <a:solidFill>
                          <a:srgbClr val="000000"/>
                        </a:solidFill>
                        <a:effectLst/>
                        <a:latin typeface="Calibri"/>
                      </a:endParaRPr>
                    </a:p>
                  </a:txBody>
                  <a:tcPr marL="3173" marR="3173" marT="31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4957441">
                <a:tc>
                  <a:txBody>
                    <a:bodyPr/>
                    <a:lstStyle/>
                    <a:p>
                      <a:pPr algn="ctr" fontAlgn="ctr"/>
                      <a:r>
                        <a:rPr lang="en-US" sz="1200" b="1" i="0" u="none" strike="noStrike">
                          <a:solidFill>
                            <a:srgbClr val="000000"/>
                          </a:solidFill>
                          <a:effectLst/>
                          <a:latin typeface="Calibri"/>
                        </a:rPr>
                        <a:t>Desired in the Workplace</a:t>
                      </a:r>
                    </a:p>
                  </a:txBody>
                  <a:tcPr marL="3173" marR="3173" marT="3173"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bl>
          </a:graphicData>
        </a:graphic>
      </p:graphicFrame>
      <p:sp>
        <p:nvSpPr>
          <p:cNvPr id="75782" name="Text Placeholder 3">
            <a:extLst>
              <a:ext uri="{FF2B5EF4-FFF2-40B4-BE49-F238E27FC236}">
                <a16:creationId xmlns:a16="http://schemas.microsoft.com/office/drawing/2014/main" id="{CCBDAD54-50DC-4428-9460-590F3A15B2CC}"/>
              </a:ext>
            </a:extLst>
          </p:cNvPr>
          <p:cNvSpPr txBox="1">
            <a:spLocks noGrp="1" noChangeArrowheads="1"/>
          </p:cNvSpPr>
          <p:nvPr>
            <p:ph type="body" sz="quarter" idx="14"/>
          </p:nvPr>
        </p:nvSpPr>
        <p:spPr>
          <a:xfrm>
            <a:off x="8707438" y="6581775"/>
            <a:ext cx="2500312" cy="157163"/>
          </a:xfrm>
        </p:spPr>
        <p:txBody>
          <a:bodyPr/>
          <a:lstStyle/>
          <a:p>
            <a:pPr eaLnBrk="1" hangingPunct="1"/>
            <a:endParaRPr lang="en-US" altLang="en-US"/>
          </a:p>
        </p:txBody>
      </p:sp>
      <p:sp>
        <p:nvSpPr>
          <p:cNvPr id="5" name="Rectangle 4">
            <a:extLst>
              <a:ext uri="{FF2B5EF4-FFF2-40B4-BE49-F238E27FC236}">
                <a16:creationId xmlns:a16="http://schemas.microsoft.com/office/drawing/2014/main" id="{47D7DEBE-BEAA-4DA4-8412-7A8386CFA3A1}"/>
              </a:ext>
            </a:extLst>
          </p:cNvPr>
          <p:cNvSpPr/>
          <p:nvPr/>
        </p:nvSpPr>
        <p:spPr>
          <a:xfrm>
            <a:off x="538843" y="6518311"/>
            <a:ext cx="11242222" cy="284934"/>
          </a:xfrm>
          <a:prstGeom prst="rect">
            <a:avLst/>
          </a:prstGeom>
          <a:solidFill>
            <a:schemeClr val="tx1">
              <a:lumMod val="20000"/>
              <a:lumOff val="80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26789" tIns="26789" rIns="26789" bIns="26789" spcCol="38100" anchor="ctr">
            <a:spAutoFit/>
          </a:bodyPr>
          <a:lstStyle/>
          <a:p>
            <a:pPr algn="ctr" defTabSz="410766" eaLnBrk="1" fontAlgn="auto">
              <a:spcBef>
                <a:spcPts val="0"/>
              </a:spcBef>
              <a:spcAft>
                <a:spcPts val="0"/>
              </a:spcAft>
              <a:defRPr/>
            </a:pPr>
            <a:endParaRPr lang="en-US" sz="1500" kern="0">
              <a:solidFill>
                <a:srgbClr val="FFFFFF"/>
              </a:solidFill>
              <a:latin typeface="Helvetica Light"/>
              <a:ea typeface="Helvetica Light"/>
              <a:cs typeface="Helvetica Light"/>
              <a:sym typeface="Helvetica Light"/>
            </a:endParaRPr>
          </a:p>
        </p:txBody>
      </p:sp>
      <p:graphicFrame>
        <p:nvGraphicFramePr>
          <p:cNvPr id="8" name="Table 7">
            <a:extLst>
              <a:ext uri="{FF2B5EF4-FFF2-40B4-BE49-F238E27FC236}">
                <a16:creationId xmlns:a16="http://schemas.microsoft.com/office/drawing/2014/main" id="{F280FC3E-A5F8-4F77-98DD-169CB33E0529}"/>
              </a:ext>
            </a:extLst>
          </p:cNvPr>
          <p:cNvGraphicFramePr>
            <a:graphicFrameLocks noGrp="1" noChangeAspect="1"/>
          </p:cNvGraphicFramePr>
          <p:nvPr/>
        </p:nvGraphicFramePr>
        <p:xfrm>
          <a:off x="10223500" y="1098550"/>
          <a:ext cx="1320800" cy="5275263"/>
        </p:xfrm>
        <a:graphic>
          <a:graphicData uri="http://schemas.openxmlformats.org/drawingml/2006/table">
            <a:tbl>
              <a:tblPr/>
              <a:tblGrid>
                <a:gridCol w="1320800">
                  <a:extLst>
                    <a:ext uri="{9D8B030D-6E8A-4147-A177-3AD203B41FA5}">
                      <a16:colId xmlns:a16="http://schemas.microsoft.com/office/drawing/2014/main" val="20000"/>
                    </a:ext>
                  </a:extLst>
                </a:gridCol>
              </a:tblGrid>
              <a:tr h="361213">
                <a:tc>
                  <a:txBody>
                    <a:bodyPr/>
                    <a:lstStyle/>
                    <a:p>
                      <a:pPr algn="ctr" fontAlgn="b"/>
                      <a:r>
                        <a:rPr lang="en-US" sz="1000" b="1" i="0" u="none" strike="noStrike">
                          <a:solidFill>
                            <a:srgbClr val="000000"/>
                          </a:solidFill>
                          <a:effectLst/>
                          <a:latin typeface="Calibri"/>
                        </a:rPr>
                        <a:t>Gen Z</a:t>
                      </a:r>
                      <a:endParaRPr lang="en-US" sz="600">
                        <a:latin typeface="Calibri"/>
                      </a:endParaRPr>
                    </a:p>
                    <a:p>
                      <a:pPr lvl="0" algn="ctr">
                        <a:buNone/>
                      </a:pPr>
                      <a:r>
                        <a:rPr lang="en-US" sz="1000" b="1" i="0" u="none" strike="noStrike">
                          <a:solidFill>
                            <a:srgbClr val="000000"/>
                          </a:solidFill>
                          <a:effectLst/>
                          <a:latin typeface="Calibri"/>
                        </a:rPr>
                        <a:t>TBD/12-22</a:t>
                      </a:r>
                    </a:p>
                  </a:txBody>
                  <a:tcPr marL="3171" marR="3171" marT="31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61213">
                <a:tc>
                  <a:txBody>
                    <a:bodyPr/>
                    <a:lstStyle/>
                    <a:p>
                      <a:pPr algn="ctr" fontAlgn="ctr"/>
                      <a:r>
                        <a:rPr lang="en-US" sz="1000" b="0" i="0" u="none" strike="noStrike">
                          <a:solidFill>
                            <a:srgbClr val="000000"/>
                          </a:solidFill>
                          <a:effectLst/>
                          <a:latin typeface="Calibri"/>
                        </a:rPr>
                        <a:t>Stability</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61213">
                <a:tc>
                  <a:txBody>
                    <a:bodyPr/>
                    <a:lstStyle/>
                    <a:p>
                      <a:pPr algn="ctr" fontAlgn="ctr"/>
                      <a:r>
                        <a:rPr lang="en-US" sz="1000" b="0" i="0" u="none" strike="noStrike">
                          <a:solidFill>
                            <a:srgbClr val="000000"/>
                          </a:solidFill>
                          <a:effectLst/>
                          <a:latin typeface="Calibri"/>
                        </a:rPr>
                        <a:t>A Positive Environment</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1213">
                <a:tc>
                  <a:txBody>
                    <a:bodyPr/>
                    <a:lstStyle/>
                    <a:p>
                      <a:pPr algn="ctr" fontAlgn="ctr"/>
                      <a:r>
                        <a:rPr lang="en-US" sz="1000" b="0" i="0" u="none" strike="noStrike">
                          <a:solidFill>
                            <a:srgbClr val="000000"/>
                          </a:solidFill>
                          <a:effectLst/>
                          <a:latin typeface="Calibri"/>
                        </a:rPr>
                        <a:t>Leader Invested in Their Success</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39958">
                <a:tc>
                  <a:txBody>
                    <a:bodyPr/>
                    <a:lstStyle/>
                    <a:p>
                      <a:pPr algn="ctr" fontAlgn="ctr"/>
                      <a:r>
                        <a:rPr lang="en-US" sz="1000" b="0" i="0" u="none" strike="noStrike">
                          <a:solidFill>
                            <a:srgbClr val="000000"/>
                          </a:solidFill>
                          <a:effectLst/>
                          <a:latin typeface="Calibri"/>
                        </a:rPr>
                        <a:t>Flexibility in Environment</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1213">
                <a:tc>
                  <a:txBody>
                    <a:bodyPr/>
                    <a:lstStyle/>
                    <a:p>
                      <a:pPr algn="ctr" fontAlgn="ctr"/>
                      <a:r>
                        <a:rPr lang="en-US" sz="1000" b="0" i="0" u="none" strike="noStrike">
                          <a:solidFill>
                            <a:srgbClr val="000000"/>
                          </a:solidFill>
                          <a:effectLst/>
                          <a:latin typeface="Calibri"/>
                        </a:rPr>
                        <a:t>Frequent Feedback from Leadership</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1213">
                <a:tc>
                  <a:txBody>
                    <a:bodyPr/>
                    <a:lstStyle/>
                    <a:p>
                      <a:pPr algn="ctr" fontAlgn="ctr"/>
                      <a:r>
                        <a:rPr lang="en-US" sz="1000" b="0" i="0" u="none" strike="noStrike">
                          <a:solidFill>
                            <a:srgbClr val="000000"/>
                          </a:solidFill>
                          <a:effectLst/>
                          <a:latin typeface="Calibri"/>
                        </a:rPr>
                        <a:t>Face to Face Interactions</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1213">
                <a:tc>
                  <a:txBody>
                    <a:bodyPr/>
                    <a:lstStyle/>
                    <a:p>
                      <a:pPr algn="ctr" fontAlgn="ctr"/>
                      <a:r>
                        <a:rPr lang="en-US" sz="1000" b="0" i="0" u="none" strike="noStrike">
                          <a:solidFill>
                            <a:srgbClr val="000000"/>
                          </a:solidFill>
                          <a:effectLst/>
                          <a:latin typeface="Calibri"/>
                        </a:rPr>
                        <a:t>Entreprenurial Opportunities</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4457">
                <a:tc>
                  <a:txBody>
                    <a:bodyPr/>
                    <a:lstStyle/>
                    <a:p>
                      <a:pPr algn="ctr" fontAlgn="ctr"/>
                      <a:r>
                        <a:rPr lang="en-US" sz="1000" b="0" i="0" u="none" strike="noStrike">
                          <a:solidFill>
                            <a:srgbClr val="000000"/>
                          </a:solidFill>
                          <a:effectLst/>
                          <a:latin typeface="Calibri"/>
                        </a:rPr>
                        <a:t>Personal Success</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24457">
                <a:tc>
                  <a:txBody>
                    <a:bodyPr/>
                    <a:lstStyle/>
                    <a:p>
                      <a:pPr algn="ctr" fontAlgn="ctr"/>
                      <a:r>
                        <a:rPr lang="en-US" sz="1000" b="0" i="0" u="none" strike="noStrike">
                          <a:solidFill>
                            <a:srgbClr val="000000"/>
                          </a:solidFill>
                          <a:effectLst/>
                          <a:latin typeface="Calibri"/>
                        </a:rPr>
                        <a:t>Social Responsibility</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24457">
                <a:tc>
                  <a:txBody>
                    <a:bodyPr/>
                    <a:lstStyle/>
                    <a:p>
                      <a:pPr algn="ctr" fontAlgn="ctr"/>
                      <a:r>
                        <a:rPr lang="en-US" sz="1000" b="0" i="0" u="none" strike="noStrike">
                          <a:solidFill>
                            <a:srgbClr val="000000"/>
                          </a:solidFill>
                          <a:effectLst/>
                          <a:latin typeface="Calibri"/>
                        </a:rPr>
                        <a:t>Authenticity </a:t>
                      </a:r>
                      <a:endParaRPr lang="en-US" sz="1000" b="0" i="0" u="none" strike="noStrike">
                        <a:solidFill>
                          <a:srgbClr val="000000"/>
                        </a:solidFill>
                        <a:effectLst/>
                        <a:latin typeface="Calibri" panose="020F0502020204030204" pitchFamily="34" charset="0"/>
                      </a:endParaRP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1213">
                <a:tc>
                  <a:txBody>
                    <a:bodyPr/>
                    <a:lstStyle/>
                    <a:p>
                      <a:pPr algn="ctr" fontAlgn="ctr"/>
                      <a:r>
                        <a:rPr lang="en-US" sz="1000" b="0" i="0" u="none" strike="noStrike">
                          <a:solidFill>
                            <a:srgbClr val="000000"/>
                          </a:solidFill>
                          <a:effectLst/>
                          <a:latin typeface="Calibri"/>
                        </a:rPr>
                        <a:t>Equality </a:t>
                      </a:r>
                      <a:endParaRPr lang="en-US" sz="1000" b="0" i="0" u="none" strike="noStrike">
                        <a:solidFill>
                          <a:srgbClr val="000000"/>
                        </a:solidFill>
                        <a:effectLst/>
                        <a:latin typeface="Calibri" panose="020F0502020204030204" pitchFamily="34" charset="0"/>
                      </a:endParaRP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61213">
                <a:tc>
                  <a:txBody>
                    <a:bodyPr/>
                    <a:lstStyle/>
                    <a:p>
                      <a:pPr algn="ctr" fontAlgn="ctr"/>
                      <a:r>
                        <a:rPr lang="en-US" sz="1000" b="0" i="0" u="none" strike="noStrike">
                          <a:solidFill>
                            <a:srgbClr val="000000"/>
                          </a:solidFill>
                          <a:effectLst/>
                          <a:latin typeface="Calibri"/>
                        </a:rPr>
                        <a:t>Expect Cutting Edge Technology</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11020">
                <a:tc>
                  <a:txBody>
                    <a:bodyPr/>
                    <a:lstStyle/>
                    <a:p>
                      <a:pPr algn="ctr" fontAlgn="ctr"/>
                      <a:r>
                        <a:rPr lang="en-US" sz="1000" b="0" i="0" u="none" strike="noStrike">
                          <a:solidFill>
                            <a:srgbClr val="000000"/>
                          </a:solidFill>
                          <a:effectLst/>
                          <a:latin typeface="Calibri"/>
                        </a:rPr>
                        <a:t>Expect Work Phones &amp; Laptops &amp; Easy Access</a:t>
                      </a:r>
                    </a:p>
                  </a:txBody>
                  <a:tcPr marL="3171" marR="3171"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graphicFrame>
        <p:nvGraphicFramePr>
          <p:cNvPr id="9" name="Table 8">
            <a:extLst>
              <a:ext uri="{FF2B5EF4-FFF2-40B4-BE49-F238E27FC236}">
                <a16:creationId xmlns:a16="http://schemas.microsoft.com/office/drawing/2014/main" id="{DC2B3A9E-67E5-4E20-8A29-64A24EF0C901}"/>
              </a:ext>
            </a:extLst>
          </p:cNvPr>
          <p:cNvGraphicFramePr>
            <a:graphicFrameLocks noGrp="1" noChangeAspect="1"/>
          </p:cNvGraphicFramePr>
          <p:nvPr/>
        </p:nvGraphicFramePr>
        <p:xfrm>
          <a:off x="8883650" y="1100138"/>
          <a:ext cx="1341438" cy="5275262"/>
        </p:xfrm>
        <a:graphic>
          <a:graphicData uri="http://schemas.openxmlformats.org/drawingml/2006/table">
            <a:tbl>
              <a:tblPr/>
              <a:tblGrid>
                <a:gridCol w="1341438">
                  <a:extLst>
                    <a:ext uri="{9D8B030D-6E8A-4147-A177-3AD203B41FA5}">
                      <a16:colId xmlns:a16="http://schemas.microsoft.com/office/drawing/2014/main" val="20000"/>
                    </a:ext>
                  </a:extLst>
                </a:gridCol>
              </a:tblGrid>
              <a:tr h="361213">
                <a:tc>
                  <a:txBody>
                    <a:bodyPr/>
                    <a:lstStyle/>
                    <a:p>
                      <a:pPr algn="ctr" fontAlgn="b"/>
                      <a:r>
                        <a:rPr lang="en-US" sz="1000" b="1" i="0" u="none" strike="noStrike">
                          <a:solidFill>
                            <a:srgbClr val="000000"/>
                          </a:solidFill>
                          <a:effectLst/>
                          <a:latin typeface="Calibri"/>
                        </a:rPr>
                        <a:t>Millennial</a:t>
                      </a:r>
                      <a:endParaRPr lang="en-US" sz="600">
                        <a:latin typeface="Calibri"/>
                      </a:endParaRPr>
                    </a:p>
                    <a:p>
                      <a:pPr lvl="0" algn="ctr">
                        <a:buNone/>
                      </a:pPr>
                      <a:r>
                        <a:rPr lang="en-US" sz="1000" b="1" i="0" u="none" strike="noStrike">
                          <a:solidFill>
                            <a:srgbClr val="000000"/>
                          </a:solidFill>
                          <a:effectLst/>
                          <a:latin typeface="Calibri"/>
                        </a:rPr>
                        <a:t>23-38</a:t>
                      </a:r>
                    </a:p>
                  </a:txBody>
                  <a:tcPr marL="3173" marR="3173" marT="31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61213">
                <a:tc>
                  <a:txBody>
                    <a:bodyPr/>
                    <a:lstStyle/>
                    <a:p>
                      <a:pPr algn="ctr" fontAlgn="ctr"/>
                      <a:r>
                        <a:rPr lang="en-US" sz="1000" b="0" i="0" u="none" strike="noStrike">
                          <a:solidFill>
                            <a:srgbClr val="000000"/>
                          </a:solidFill>
                          <a:effectLst/>
                          <a:latin typeface="Calibri"/>
                        </a:rPr>
                        <a:t>An Exciting Job</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61213">
                <a:tc>
                  <a:txBody>
                    <a:bodyPr/>
                    <a:lstStyle/>
                    <a:p>
                      <a:pPr algn="ctr" fontAlgn="ctr"/>
                      <a:r>
                        <a:rPr lang="en-US" sz="1000" b="0" i="0" u="none" strike="noStrike">
                          <a:solidFill>
                            <a:srgbClr val="000000"/>
                          </a:solidFill>
                          <a:effectLst/>
                          <a:latin typeface="Calibri"/>
                        </a:rPr>
                        <a:t>Positive People &amp; Positive Company</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1213">
                <a:tc>
                  <a:txBody>
                    <a:bodyPr/>
                    <a:lstStyle/>
                    <a:p>
                      <a:pPr algn="ctr" fontAlgn="ctr"/>
                      <a:r>
                        <a:rPr lang="en-US" sz="1000" b="0" i="0" u="none" strike="noStrike">
                          <a:solidFill>
                            <a:srgbClr val="000000"/>
                          </a:solidFill>
                          <a:effectLst/>
                          <a:latin typeface="Calibri"/>
                        </a:rPr>
                        <a:t>Strong Ethical Leaders &amp; Mentors</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39957">
                <a:tc>
                  <a:txBody>
                    <a:bodyPr/>
                    <a:lstStyle/>
                    <a:p>
                      <a:pPr algn="ctr" fontAlgn="ctr"/>
                      <a:r>
                        <a:rPr lang="en-US" sz="1000" b="0" i="0" u="none" strike="noStrike">
                          <a:solidFill>
                            <a:srgbClr val="000000"/>
                          </a:solidFill>
                          <a:effectLst/>
                          <a:latin typeface="Calibri"/>
                        </a:rPr>
                        <a:t>To Fulfill Their Dreams</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1213">
                <a:tc>
                  <a:txBody>
                    <a:bodyPr/>
                    <a:lstStyle/>
                    <a:p>
                      <a:pPr algn="ctr" fontAlgn="ctr"/>
                      <a:r>
                        <a:rPr lang="en-US" sz="1000" b="0" i="0" u="none" strike="noStrike">
                          <a:solidFill>
                            <a:srgbClr val="000000"/>
                          </a:solidFill>
                          <a:effectLst/>
                          <a:latin typeface="Calibri"/>
                        </a:rPr>
                        <a:t>A Place to learn</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1213">
                <a:tc>
                  <a:txBody>
                    <a:bodyPr/>
                    <a:lstStyle/>
                    <a:p>
                      <a:pPr algn="ctr" fontAlgn="ctr"/>
                      <a:r>
                        <a:rPr lang="en-US" sz="1000" b="0" i="0" u="none" strike="noStrike">
                          <a:solidFill>
                            <a:srgbClr val="000000"/>
                          </a:solidFill>
                          <a:effectLst/>
                          <a:latin typeface="Calibri"/>
                        </a:rPr>
                        <a:t>Constantly Changing Tasks</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1213">
                <a:tc>
                  <a:txBody>
                    <a:bodyPr/>
                    <a:lstStyle/>
                    <a:p>
                      <a:pPr algn="ctr" fontAlgn="ctr"/>
                      <a:r>
                        <a:rPr lang="en-US" sz="1000" b="0" i="0" u="none" strike="noStrike">
                          <a:solidFill>
                            <a:srgbClr val="000000"/>
                          </a:solidFill>
                          <a:effectLst/>
                          <a:latin typeface="Calibri"/>
                        </a:rPr>
                        <a:t>Friendly Flexible Environments</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4457">
                <a:tc>
                  <a:txBody>
                    <a:bodyPr/>
                    <a:lstStyle/>
                    <a:p>
                      <a:pPr algn="ctr" fontAlgn="ctr"/>
                      <a:r>
                        <a:rPr lang="en-US" sz="1000" b="0" i="0" u="none" strike="noStrike">
                          <a:solidFill>
                            <a:srgbClr val="000000"/>
                          </a:solidFill>
                          <a:effectLst/>
                          <a:latin typeface="Calibri"/>
                        </a:rPr>
                        <a:t>Networked Companies</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24457">
                <a:tc>
                  <a:txBody>
                    <a:bodyPr/>
                    <a:lstStyle/>
                    <a:p>
                      <a:pPr algn="ctr" fontAlgn="ctr"/>
                      <a:r>
                        <a:rPr lang="en-US" sz="1000" b="0" i="0" u="none" strike="noStrike">
                          <a:solidFill>
                            <a:srgbClr val="000000"/>
                          </a:solidFill>
                          <a:effectLst/>
                          <a:latin typeface="Calibri"/>
                        </a:rPr>
                        <a:t>Evaluated on Output</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24457">
                <a:tc>
                  <a:txBody>
                    <a:bodyPr/>
                    <a:lstStyle/>
                    <a:p>
                      <a:pPr algn="ctr" fontAlgn="ctr"/>
                      <a:r>
                        <a:rPr lang="en-US" sz="1000" b="0" i="0" u="none" strike="noStrike">
                          <a:solidFill>
                            <a:srgbClr val="000000"/>
                          </a:solidFill>
                          <a:effectLst/>
                          <a:latin typeface="Calibri"/>
                        </a:rPr>
                        <a:t>Paid Very Well</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61213">
                <a:tc>
                  <a:txBody>
                    <a:bodyPr/>
                    <a:lstStyle/>
                    <a:p>
                      <a:pPr algn="ctr" fontAlgn="ctr"/>
                      <a:r>
                        <a:rPr lang="en-US" sz="1000" b="0" i="0" u="none" strike="noStrike">
                          <a:solidFill>
                            <a:srgbClr val="000000"/>
                          </a:solidFill>
                          <a:effectLst/>
                          <a:latin typeface="Calibri"/>
                        </a:rPr>
                        <a:t>A Place to Make a Difference</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61213">
                <a:tc>
                  <a:txBody>
                    <a:bodyPr/>
                    <a:lstStyle/>
                    <a:p>
                      <a:pPr algn="ctr" fontAlgn="ctr"/>
                      <a:r>
                        <a:rPr lang="en-US" sz="1000" b="0" i="0" u="none" strike="noStrike">
                          <a:solidFill>
                            <a:srgbClr val="000000"/>
                          </a:solidFill>
                          <a:effectLst/>
                          <a:latin typeface="Calibri"/>
                        </a:rPr>
                        <a:t>To Be Heard</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511019">
                <a:tc>
                  <a:txBody>
                    <a:bodyPr/>
                    <a:lstStyle/>
                    <a:p>
                      <a:pPr algn="ctr" fontAlgn="ctr"/>
                      <a:r>
                        <a:rPr lang="en-US" sz="1000" b="0" i="0" u="none" strike="noStrike">
                          <a:solidFill>
                            <a:srgbClr val="000000"/>
                          </a:solidFill>
                          <a:effectLst/>
                          <a:latin typeface="Calibri"/>
                        </a:rPr>
                        <a:t>Options on What to Do</a:t>
                      </a:r>
                    </a:p>
                  </a:txBody>
                  <a:tcPr marL="3173" marR="3173" marT="31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graphicFrame>
        <p:nvGraphicFramePr>
          <p:cNvPr id="10" name="Table 9">
            <a:extLst>
              <a:ext uri="{FF2B5EF4-FFF2-40B4-BE49-F238E27FC236}">
                <a16:creationId xmlns:a16="http://schemas.microsoft.com/office/drawing/2014/main" id="{13D6505B-6103-4AAC-9AD2-45C4B8EFDBA9}"/>
              </a:ext>
            </a:extLst>
          </p:cNvPr>
          <p:cNvGraphicFramePr>
            <a:graphicFrameLocks noGrp="1" noChangeAspect="1"/>
          </p:cNvGraphicFramePr>
          <p:nvPr/>
        </p:nvGraphicFramePr>
        <p:xfrm>
          <a:off x="7483475" y="1100138"/>
          <a:ext cx="1400175" cy="5273675"/>
        </p:xfrm>
        <a:graphic>
          <a:graphicData uri="http://schemas.openxmlformats.org/drawingml/2006/table">
            <a:tbl>
              <a:tblPr/>
              <a:tblGrid>
                <a:gridCol w="1400175">
                  <a:extLst>
                    <a:ext uri="{9D8B030D-6E8A-4147-A177-3AD203B41FA5}">
                      <a16:colId xmlns:a16="http://schemas.microsoft.com/office/drawing/2014/main" val="20000"/>
                    </a:ext>
                  </a:extLst>
                </a:gridCol>
              </a:tblGrid>
              <a:tr h="361104">
                <a:tc>
                  <a:txBody>
                    <a:bodyPr/>
                    <a:lstStyle/>
                    <a:p>
                      <a:pPr algn="ctr" fontAlgn="b"/>
                      <a:r>
                        <a:rPr lang="en-US" sz="1000" b="1" i="0" u="none" strike="noStrike">
                          <a:solidFill>
                            <a:srgbClr val="000000"/>
                          </a:solidFill>
                          <a:effectLst/>
                          <a:latin typeface="Calibri"/>
                        </a:rPr>
                        <a:t>Gen X</a:t>
                      </a:r>
                      <a:endParaRPr lang="en-US" sz="600">
                        <a:latin typeface="Calibri"/>
                      </a:endParaRPr>
                    </a:p>
                    <a:p>
                      <a:pPr lvl="0" algn="ctr">
                        <a:buNone/>
                      </a:pPr>
                      <a:r>
                        <a:rPr lang="en-US" sz="1000" b="1" i="0" u="none" strike="noStrike">
                          <a:solidFill>
                            <a:srgbClr val="000000"/>
                          </a:solidFill>
                          <a:effectLst/>
                          <a:latin typeface="Calibri"/>
                        </a:rPr>
                        <a:t>39-53</a:t>
                      </a:r>
                    </a:p>
                  </a:txBody>
                  <a:tcPr marL="3172" marR="3172" marT="31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61104">
                <a:tc>
                  <a:txBody>
                    <a:bodyPr/>
                    <a:lstStyle/>
                    <a:p>
                      <a:pPr algn="ctr" fontAlgn="ctr"/>
                      <a:r>
                        <a:rPr lang="en-US" sz="1000" b="0" i="0" u="none" strike="noStrike">
                          <a:solidFill>
                            <a:srgbClr val="000000"/>
                          </a:solidFill>
                          <a:effectLst/>
                          <a:latin typeface="Calibri"/>
                        </a:rPr>
                        <a:t>Dynamic Young Leaders</a:t>
                      </a: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61104">
                <a:tc>
                  <a:txBody>
                    <a:bodyPr/>
                    <a:lstStyle/>
                    <a:p>
                      <a:pPr algn="ctr" fontAlgn="ctr"/>
                      <a:r>
                        <a:rPr lang="en-US" sz="1000" b="0" i="0" u="none" strike="noStrike">
                          <a:solidFill>
                            <a:srgbClr val="000000"/>
                          </a:solidFill>
                          <a:effectLst/>
                          <a:latin typeface="Calibri"/>
                        </a:rPr>
                        <a:t>Cutting Edge Systems and Technology</a:t>
                      </a: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1104">
                <a:tc>
                  <a:txBody>
                    <a:bodyPr/>
                    <a:lstStyle/>
                    <a:p>
                      <a:pPr algn="ctr" fontAlgn="ctr"/>
                      <a:r>
                        <a:rPr lang="en-US" sz="1000" b="0" i="0" u="none" strike="noStrike">
                          <a:solidFill>
                            <a:srgbClr val="000000"/>
                          </a:solidFill>
                          <a:effectLst/>
                          <a:latin typeface="Calibri"/>
                        </a:rPr>
                        <a:t>A Forward Thinking Company</a:t>
                      </a: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39795">
                <a:tc>
                  <a:txBody>
                    <a:bodyPr/>
                    <a:lstStyle/>
                    <a:p>
                      <a:pPr algn="ctr" fontAlgn="ctr"/>
                      <a:r>
                        <a:rPr lang="en-US" sz="1000" b="0" i="0" u="none" strike="noStrike">
                          <a:solidFill>
                            <a:srgbClr val="000000"/>
                          </a:solidFill>
                          <a:effectLst/>
                          <a:latin typeface="Calibri"/>
                        </a:rPr>
                        <a:t>Flexibility in Schedule</a:t>
                      </a: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1104">
                <a:tc>
                  <a:txBody>
                    <a:bodyPr/>
                    <a:lstStyle/>
                    <a:p>
                      <a:pPr algn="ctr" fontAlgn="ctr"/>
                      <a:r>
                        <a:rPr lang="en-US" sz="1000" b="0" i="0" u="none" strike="noStrike">
                          <a:solidFill>
                            <a:srgbClr val="000000"/>
                          </a:solidFill>
                          <a:effectLst/>
                          <a:latin typeface="Calibri"/>
                        </a:rPr>
                        <a:t>Evaluated on Merit, not Age/Seniority</a:t>
                      </a: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1104">
                <a:tc>
                  <a:txBody>
                    <a:bodyPr/>
                    <a:lstStyle/>
                    <a:p>
                      <a:pPr algn="ctr" fontAlgn="ctr"/>
                      <a:r>
                        <a:rPr lang="en-US" sz="1000" b="0" i="0" u="none" strike="noStrike">
                          <a:solidFill>
                            <a:srgbClr val="000000"/>
                          </a:solidFill>
                          <a:effectLst/>
                          <a:latin typeface="Calibri"/>
                        </a:rPr>
                        <a:t>To Be Engaged in Work</a:t>
                      </a: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1104">
                <a:tc>
                  <a:txBody>
                    <a:bodyPr/>
                    <a:lstStyle/>
                    <a:p>
                      <a:pPr algn="ctr" fontAlgn="ctr"/>
                      <a:r>
                        <a:rPr lang="en-US" sz="1000" b="0" i="0" u="none" strike="noStrike">
                          <a:solidFill>
                            <a:srgbClr val="000000"/>
                          </a:solidFill>
                          <a:effectLst/>
                          <a:latin typeface="Calibri"/>
                        </a:rPr>
                        <a:t>To Be Making a Difference</a:t>
                      </a: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4359">
                <a:tc>
                  <a:txBody>
                    <a:bodyPr/>
                    <a:lstStyle/>
                    <a:p>
                      <a:pPr algn="ctr" fontAlgn="ctr"/>
                      <a:endParaRPr lang="en-US" sz="1000" b="0" i="0" u="none" strike="noStrike">
                        <a:solidFill>
                          <a:srgbClr val="000000"/>
                        </a:solidFill>
                        <a:effectLst/>
                        <a:latin typeface="Calibri"/>
                      </a:endParaRP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24359">
                <a:tc>
                  <a:txBody>
                    <a:bodyPr/>
                    <a:lstStyle/>
                    <a:p>
                      <a:pPr algn="ctr" fontAlgn="ctr"/>
                      <a:endParaRPr lang="en-US" sz="1000" b="0" i="0" u="none" strike="noStrike">
                        <a:solidFill>
                          <a:srgbClr val="000000"/>
                        </a:solidFill>
                        <a:effectLst/>
                        <a:latin typeface="Calibri"/>
                      </a:endParaRPr>
                    </a:p>
                  </a:txBody>
                  <a:tcPr marL="3172" marR="3172" marT="3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24359">
                <a:tc>
                  <a:txBody>
                    <a:bodyPr/>
                    <a:lstStyle/>
                    <a:p>
                      <a:pPr algn="l" fontAlgn="b"/>
                      <a:endParaRPr lang="en-US" sz="1000" b="0" i="0" u="none" strike="noStrike">
                        <a:solidFill>
                          <a:srgbClr val="000000"/>
                        </a:solidFill>
                        <a:effectLst/>
                        <a:latin typeface="Calibri"/>
                      </a:endParaRPr>
                    </a:p>
                  </a:txBody>
                  <a:tcPr marL="3172" marR="3172" marT="31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1104">
                <a:tc>
                  <a:txBody>
                    <a:bodyPr/>
                    <a:lstStyle/>
                    <a:p>
                      <a:pPr algn="l" fontAlgn="b"/>
                      <a:endParaRPr lang="en-US" sz="1000" b="0" i="0" u="none" strike="noStrike">
                        <a:solidFill>
                          <a:srgbClr val="000000"/>
                        </a:solidFill>
                        <a:effectLst/>
                        <a:latin typeface="Calibri"/>
                      </a:endParaRPr>
                    </a:p>
                  </a:txBody>
                  <a:tcPr marL="3172" marR="3172" marT="31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61104">
                <a:tc>
                  <a:txBody>
                    <a:bodyPr/>
                    <a:lstStyle/>
                    <a:p>
                      <a:pPr algn="l" fontAlgn="b"/>
                      <a:endParaRPr lang="en-US" sz="1000" b="0" i="0" u="none" strike="noStrike">
                        <a:solidFill>
                          <a:srgbClr val="000000"/>
                        </a:solidFill>
                        <a:effectLst/>
                        <a:latin typeface="Calibri"/>
                      </a:endParaRPr>
                    </a:p>
                  </a:txBody>
                  <a:tcPr marL="3172" marR="3172" marT="31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10866">
                <a:tc>
                  <a:txBody>
                    <a:bodyPr/>
                    <a:lstStyle/>
                    <a:p>
                      <a:pPr algn="l" fontAlgn="b"/>
                      <a:endParaRPr lang="en-US" sz="1000" b="0" i="0" u="none" strike="noStrike">
                        <a:solidFill>
                          <a:srgbClr val="000000"/>
                        </a:solidFill>
                        <a:effectLst/>
                        <a:latin typeface="Calibri"/>
                      </a:endParaRPr>
                    </a:p>
                  </a:txBody>
                  <a:tcPr marL="3172" marR="3172" marT="31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29BE49BC-33C7-4F6F-9CC0-3EDFFCFF347F}"/>
              </a:ext>
            </a:extLst>
          </p:cNvPr>
          <p:cNvGraphicFramePr>
            <a:graphicFrameLocks noGrp="1" noChangeAspect="1"/>
          </p:cNvGraphicFramePr>
          <p:nvPr/>
        </p:nvGraphicFramePr>
        <p:xfrm>
          <a:off x="6184900" y="1100138"/>
          <a:ext cx="1300163" cy="5273675"/>
        </p:xfrm>
        <a:graphic>
          <a:graphicData uri="http://schemas.openxmlformats.org/drawingml/2006/table">
            <a:tbl>
              <a:tblPr/>
              <a:tblGrid>
                <a:gridCol w="1300163">
                  <a:extLst>
                    <a:ext uri="{9D8B030D-6E8A-4147-A177-3AD203B41FA5}">
                      <a16:colId xmlns:a16="http://schemas.microsoft.com/office/drawing/2014/main" val="20000"/>
                    </a:ext>
                  </a:extLst>
                </a:gridCol>
              </a:tblGrid>
              <a:tr h="361104">
                <a:tc>
                  <a:txBody>
                    <a:bodyPr/>
                    <a:lstStyle/>
                    <a:p>
                      <a:pPr algn="ctr" fontAlgn="b"/>
                      <a:r>
                        <a:rPr lang="en-US" sz="1000" b="1" i="0" u="none" strike="noStrike">
                          <a:solidFill>
                            <a:srgbClr val="000000"/>
                          </a:solidFill>
                          <a:effectLst/>
                          <a:latin typeface="Calibri"/>
                        </a:rPr>
                        <a:t>Baby Boomer</a:t>
                      </a:r>
                      <a:endParaRPr lang="en-US" sz="600">
                        <a:latin typeface="Calibri"/>
                      </a:endParaRPr>
                    </a:p>
                    <a:p>
                      <a:pPr lvl="0" algn="ctr">
                        <a:buNone/>
                      </a:pPr>
                      <a:r>
                        <a:rPr lang="en-US" sz="1000" b="1" i="0" u="none" strike="noStrike">
                          <a:solidFill>
                            <a:srgbClr val="000000"/>
                          </a:solidFill>
                          <a:effectLst/>
                          <a:latin typeface="Calibri"/>
                        </a:rPr>
                        <a:t>54-73</a:t>
                      </a:r>
                    </a:p>
                  </a:txBody>
                  <a:tcPr marL="3174" marR="3174" marT="31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61104">
                <a:tc>
                  <a:txBody>
                    <a:bodyPr/>
                    <a:lstStyle/>
                    <a:p>
                      <a:pPr algn="ctr" fontAlgn="ctr"/>
                      <a:r>
                        <a:rPr lang="en-US" sz="1000" b="0" i="0" u="none" strike="noStrike">
                          <a:solidFill>
                            <a:srgbClr val="000000"/>
                          </a:solidFill>
                          <a:effectLst/>
                          <a:latin typeface="Calibri"/>
                        </a:rPr>
                        <a:t>A Place to be Recognized</a:t>
                      </a: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61104">
                <a:tc>
                  <a:txBody>
                    <a:bodyPr/>
                    <a:lstStyle/>
                    <a:p>
                      <a:pPr algn="ctr" fontAlgn="ctr"/>
                      <a:r>
                        <a:rPr lang="en-US" sz="1000" b="0" i="0" u="none" strike="noStrike">
                          <a:solidFill>
                            <a:srgbClr val="000000"/>
                          </a:solidFill>
                          <a:effectLst/>
                          <a:latin typeface="Calibri"/>
                        </a:rPr>
                        <a:t>A Place to Shine</a:t>
                      </a: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1104">
                <a:tc>
                  <a:txBody>
                    <a:bodyPr/>
                    <a:lstStyle/>
                    <a:p>
                      <a:pPr algn="ctr" fontAlgn="ctr"/>
                      <a:r>
                        <a:rPr lang="en-US" sz="1000" b="0" i="0" u="none" strike="noStrike">
                          <a:solidFill>
                            <a:srgbClr val="000000"/>
                          </a:solidFill>
                          <a:effectLst/>
                          <a:latin typeface="Calibri"/>
                        </a:rPr>
                        <a:t>A Place to Make a Contribution</a:t>
                      </a: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39795">
                <a:tc>
                  <a:txBody>
                    <a:bodyPr/>
                    <a:lstStyle/>
                    <a:p>
                      <a:pPr algn="ctr" fontAlgn="ctr"/>
                      <a:r>
                        <a:rPr lang="en-US" sz="1000" b="0" i="0" u="none" strike="noStrike">
                          <a:solidFill>
                            <a:srgbClr val="000000"/>
                          </a:solidFill>
                          <a:effectLst/>
                          <a:latin typeface="Calibri"/>
                        </a:rPr>
                        <a:t>Company that Represents a Good Cause</a:t>
                      </a: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1104">
                <a:tc>
                  <a:txBody>
                    <a:bodyPr/>
                    <a:lstStyle/>
                    <a:p>
                      <a:pPr algn="ctr" fontAlgn="ctr"/>
                      <a:r>
                        <a:rPr lang="en-US" sz="1000" b="0" i="0" u="none" strike="noStrike">
                          <a:solidFill>
                            <a:srgbClr val="000000"/>
                          </a:solidFill>
                          <a:effectLst/>
                          <a:latin typeface="Calibri"/>
                        </a:rPr>
                        <a:t>Good Company Vision &amp; Mission</a:t>
                      </a: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1104">
                <a:tc>
                  <a:txBody>
                    <a:bodyPr/>
                    <a:lstStyle/>
                    <a:p>
                      <a:pPr algn="ctr" fontAlgn="ctr"/>
                      <a:r>
                        <a:rPr lang="en-US" sz="1000" b="0" i="0" u="none" strike="noStrike">
                          <a:solidFill>
                            <a:srgbClr val="000000"/>
                          </a:solidFill>
                          <a:effectLst/>
                          <a:latin typeface="Calibri"/>
                        </a:rPr>
                        <a:t>Team Approach</a:t>
                      </a: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1104">
                <a:tc>
                  <a:txBody>
                    <a:bodyPr/>
                    <a:lstStyle/>
                    <a:p>
                      <a:pPr algn="ctr" fontAlgn="ctr"/>
                      <a:r>
                        <a:rPr lang="en-US" sz="1000" b="0" i="0" u="none" strike="noStrike">
                          <a:solidFill>
                            <a:srgbClr val="000000"/>
                          </a:solidFill>
                          <a:effectLst/>
                          <a:latin typeface="Calibri"/>
                        </a:rPr>
                        <a:t>Clear Concise Job Expectations</a:t>
                      </a: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4359">
                <a:tc>
                  <a:txBody>
                    <a:bodyPr/>
                    <a:lstStyle/>
                    <a:p>
                      <a:pPr algn="ctr" fontAlgn="ctr"/>
                      <a:endParaRPr lang="en-US" sz="1000" b="0" i="0" u="none" strike="noStrike">
                        <a:solidFill>
                          <a:srgbClr val="000000"/>
                        </a:solidFill>
                        <a:effectLst/>
                        <a:latin typeface="Calibri"/>
                      </a:endParaRP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24359">
                <a:tc>
                  <a:txBody>
                    <a:bodyPr/>
                    <a:lstStyle/>
                    <a:p>
                      <a:pPr algn="ctr" fontAlgn="ctr"/>
                      <a:endParaRPr lang="en-US" sz="1000" b="0" i="0" u="none" strike="noStrike">
                        <a:solidFill>
                          <a:srgbClr val="000000"/>
                        </a:solidFill>
                        <a:effectLst/>
                        <a:latin typeface="Calibri"/>
                      </a:endParaRPr>
                    </a:p>
                  </a:txBody>
                  <a:tcPr marL="3174" marR="3174" marT="31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24359">
                <a:tc>
                  <a:txBody>
                    <a:bodyPr/>
                    <a:lstStyle/>
                    <a:p>
                      <a:pPr algn="l" fontAlgn="b"/>
                      <a:endParaRPr lang="en-US" sz="1000" b="0" i="0" u="none" strike="noStrike">
                        <a:solidFill>
                          <a:srgbClr val="000000"/>
                        </a:solidFill>
                        <a:effectLst/>
                        <a:latin typeface="Calibri"/>
                      </a:endParaRPr>
                    </a:p>
                  </a:txBody>
                  <a:tcPr marL="3174" marR="3174" marT="3172"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1104">
                <a:tc>
                  <a:txBody>
                    <a:bodyPr/>
                    <a:lstStyle/>
                    <a:p>
                      <a:pPr algn="l" fontAlgn="b"/>
                      <a:endParaRPr lang="en-US" sz="1000" b="0" i="0" u="none" strike="noStrike">
                        <a:solidFill>
                          <a:srgbClr val="000000"/>
                        </a:solidFill>
                        <a:effectLst/>
                        <a:latin typeface="Calibri"/>
                      </a:endParaRPr>
                    </a:p>
                  </a:txBody>
                  <a:tcPr marL="3174" marR="3174" marT="3172"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61104">
                <a:tc>
                  <a:txBody>
                    <a:bodyPr/>
                    <a:lstStyle/>
                    <a:p>
                      <a:pPr algn="l" fontAlgn="b"/>
                      <a:endParaRPr lang="en-US" sz="1000" b="0" i="0" u="none" strike="noStrike">
                        <a:solidFill>
                          <a:srgbClr val="000000"/>
                        </a:solidFill>
                        <a:effectLst/>
                        <a:latin typeface="Calibri"/>
                      </a:endParaRPr>
                    </a:p>
                  </a:txBody>
                  <a:tcPr marL="3174" marR="3174" marT="3172"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10866">
                <a:tc>
                  <a:txBody>
                    <a:bodyPr/>
                    <a:lstStyle/>
                    <a:p>
                      <a:pPr algn="l" fontAlgn="b"/>
                      <a:endParaRPr lang="en-US" sz="1000" b="0" i="0" u="none" strike="noStrike">
                        <a:solidFill>
                          <a:srgbClr val="000000"/>
                        </a:solidFill>
                        <a:effectLst/>
                        <a:latin typeface="Calibri"/>
                      </a:endParaRPr>
                    </a:p>
                  </a:txBody>
                  <a:tcPr marL="3174" marR="3174" marT="3172"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a:extLst>
              <a:ext uri="{FF2B5EF4-FFF2-40B4-BE49-F238E27FC236}">
                <a16:creationId xmlns:a16="http://schemas.microsoft.com/office/drawing/2014/main" id="{492C5FB6-15F9-4090-B183-ED7A03E3FB28}"/>
              </a:ext>
            </a:extLst>
          </p:cNvPr>
          <p:cNvSpPr txBox="1">
            <a:spLocks noGrp="1" noChangeArrowheads="1"/>
          </p:cNvSpPr>
          <p:nvPr>
            <p:ph type="body" idx="13"/>
          </p:nvPr>
        </p:nvSpPr>
        <p:spPr>
          <a:xfrm>
            <a:off x="333375" y="293688"/>
            <a:ext cx="5335588" cy="6270625"/>
          </a:xfrm>
        </p:spPr>
        <p:txBody>
          <a:bodyPr/>
          <a:lstStyle/>
          <a:p>
            <a:pPr defTabSz="409575" eaLnBrk="1" hangingPunct="1"/>
            <a:endParaRPr lang="en-US" altLang="en-US">
              <a:ea typeface="Helvetica Light"/>
              <a:cs typeface="Helvetica Light"/>
            </a:endParaRPr>
          </a:p>
        </p:txBody>
      </p:sp>
      <p:pic>
        <p:nvPicPr>
          <p:cNvPr id="77827" name="Image" descr="Image">
            <a:extLst>
              <a:ext uri="{FF2B5EF4-FFF2-40B4-BE49-F238E27FC236}">
                <a16:creationId xmlns:a16="http://schemas.microsoft.com/office/drawing/2014/main" id="{57AEB8C6-604E-402F-B82D-FC4FD4678C77}"/>
              </a:ext>
            </a:extLst>
          </p:cNvPr>
          <p:cNvPicPr>
            <a:picLocks noGrp="1" noChangeAspect="1" noChangeArrowheads="1"/>
          </p:cNvPicPr>
          <p:nvPr>
            <p:ph type="pic" idx="14"/>
          </p:nvPr>
        </p:nvPicPr>
        <p:blipFill>
          <a:blip r:embed="rId2">
            <a:extLst>
              <a:ext uri="{28A0092B-C50C-407E-A947-70E740481C1C}">
                <a14:useLocalDpi xmlns:a14="http://schemas.microsoft.com/office/drawing/2010/main" val="0"/>
              </a:ext>
            </a:extLst>
          </a:blip>
          <a:srcRect l="6438" t="1778" r="38666" b="1778"/>
          <a:stretch>
            <a:fillRect/>
          </a:stretch>
        </p:blipFill>
        <p:spPr>
          <a:xfrm>
            <a:off x="317500" y="293688"/>
            <a:ext cx="5353050" cy="6270625"/>
          </a:xfrm>
        </p:spPr>
      </p:pic>
      <p:sp>
        <p:nvSpPr>
          <p:cNvPr id="77828" name="Shape">
            <a:extLst>
              <a:ext uri="{FF2B5EF4-FFF2-40B4-BE49-F238E27FC236}">
                <a16:creationId xmlns:a16="http://schemas.microsoft.com/office/drawing/2014/main" id="{75E42726-04FC-4330-B226-A09948419DC9}"/>
              </a:ext>
            </a:extLst>
          </p:cNvPr>
          <p:cNvSpPr>
            <a:spLocks noGrp="1"/>
          </p:cNvSpPr>
          <p:nvPr>
            <p:ph type="body" idx="15"/>
          </p:nvPr>
        </p:nvSpPr>
        <p:spPr>
          <a:xfrm rot="17594956">
            <a:off x="666750" y="5372101"/>
            <a:ext cx="1152525" cy="1047750"/>
          </a:xfrm>
          <a:custGeom>
            <a:avLst/>
            <a:gdLst>
              <a:gd name="T0" fmla="*/ 576470 w 21600"/>
              <a:gd name="T1" fmla="*/ 523967 h 21600"/>
              <a:gd name="T2" fmla="*/ 576470 w 21600"/>
              <a:gd name="T3" fmla="*/ 523967 h 21600"/>
              <a:gd name="T4" fmla="*/ 576470 w 21600"/>
              <a:gd name="T5" fmla="*/ 523967 h 21600"/>
              <a:gd name="T6" fmla="*/ 576470 w 21600"/>
              <a:gd name="T7" fmla="*/ 52396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p:spPr>
        <p:txBody>
          <a:bodyPr/>
          <a:lstStyle/>
          <a:p>
            <a:pPr defTabSz="409575" eaLnBrk="1" hangingPunct="1"/>
            <a:r>
              <a:rPr lang="en-US" altLang="en-US">
                <a:ea typeface="Helvetica Light"/>
                <a:cs typeface="Helvetica Light"/>
              </a:rPr>
              <a:t> </a:t>
            </a:r>
          </a:p>
        </p:txBody>
      </p:sp>
      <p:sp>
        <p:nvSpPr>
          <p:cNvPr id="833" name="Contact us">
            <a:extLst>
              <a:ext uri="{FF2B5EF4-FFF2-40B4-BE49-F238E27FC236}">
                <a16:creationId xmlns:a16="http://schemas.microsoft.com/office/drawing/2014/main" id="{B8003368-8CC2-43DA-92C8-6C826AF46152}"/>
              </a:ext>
            </a:extLst>
          </p:cNvPr>
          <p:cNvSpPr txBox="1">
            <a:spLocks noGrp="1"/>
          </p:cNvSpPr>
          <p:nvPr>
            <p:ph type="body" idx="16"/>
          </p:nvPr>
        </p:nvSpPr>
        <p:spPr>
          <a:xfrm>
            <a:off x="288925" y="5591175"/>
            <a:ext cx="5816600" cy="1428750"/>
          </a:xfrm>
        </p:spPr>
        <p:txBody>
          <a:bodyPr/>
          <a:lstStyle/>
          <a:p>
            <a:pPr eaLnBrk="1" fontAlgn="auto" hangingPunct="1">
              <a:spcAft>
                <a:spcPts val="0"/>
              </a:spcAft>
              <a:defRPr/>
            </a:pPr>
            <a:r>
              <a:rPr lang="en-US"/>
              <a:t>communication</a:t>
            </a:r>
            <a:endParaRPr/>
          </a:p>
        </p:txBody>
      </p:sp>
      <p:sp>
        <p:nvSpPr>
          <p:cNvPr id="77830" name="Shape">
            <a:extLst>
              <a:ext uri="{FF2B5EF4-FFF2-40B4-BE49-F238E27FC236}">
                <a16:creationId xmlns:a16="http://schemas.microsoft.com/office/drawing/2014/main" id="{BBD8140B-265A-43E0-BF20-4AA3C8DD1B59}"/>
              </a:ext>
            </a:extLst>
          </p:cNvPr>
          <p:cNvSpPr>
            <a:spLocks noGrp="1"/>
          </p:cNvSpPr>
          <p:nvPr>
            <p:ph type="body" idx="17"/>
          </p:nvPr>
        </p:nvSpPr>
        <p:spPr>
          <a:xfrm rot="20503425">
            <a:off x="3935413" y="4011613"/>
            <a:ext cx="673100" cy="611187"/>
          </a:xfrm>
          <a:custGeom>
            <a:avLst/>
            <a:gdLst>
              <a:gd name="T0" fmla="*/ 336304 w 21600"/>
              <a:gd name="T1" fmla="*/ 305674 h 21600"/>
              <a:gd name="T2" fmla="*/ 336304 w 21600"/>
              <a:gd name="T3" fmla="*/ 305674 h 21600"/>
              <a:gd name="T4" fmla="*/ 336304 w 21600"/>
              <a:gd name="T5" fmla="*/ 305674 h 21600"/>
              <a:gd name="T6" fmla="*/ 336304 w 21600"/>
              <a:gd name="T7" fmla="*/ 305674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p:spPr>
        <p:txBody>
          <a:bodyPr/>
          <a:lstStyle/>
          <a:p>
            <a:pPr defTabSz="409575" eaLnBrk="1" hangingPunct="1"/>
            <a:r>
              <a:rPr lang="en-US" altLang="en-US">
                <a:ea typeface="Helvetica Light"/>
                <a:cs typeface="Helvetica Light"/>
              </a:rPr>
              <a:t> </a:t>
            </a:r>
          </a:p>
        </p:txBody>
      </p:sp>
      <p:graphicFrame>
        <p:nvGraphicFramePr>
          <p:cNvPr id="9" name="Table 8">
            <a:extLst>
              <a:ext uri="{FF2B5EF4-FFF2-40B4-BE49-F238E27FC236}">
                <a16:creationId xmlns:a16="http://schemas.microsoft.com/office/drawing/2014/main" id="{2DE4026F-3CEF-4BF2-9331-BF203CDADF5B}"/>
              </a:ext>
            </a:extLst>
          </p:cNvPr>
          <p:cNvGraphicFramePr>
            <a:graphicFrameLocks noGrp="1" noChangeAspect="1"/>
          </p:cNvGraphicFramePr>
          <p:nvPr/>
        </p:nvGraphicFramePr>
        <p:xfrm>
          <a:off x="6003073" y="538976"/>
          <a:ext cx="1090924" cy="5769422"/>
        </p:xfrm>
        <a:graphic>
          <a:graphicData uri="http://schemas.openxmlformats.org/drawingml/2006/table">
            <a:tbl>
              <a:tblPr/>
              <a:tblGrid>
                <a:gridCol w="1090924">
                  <a:extLst>
                    <a:ext uri="{9D8B030D-6E8A-4147-A177-3AD203B41FA5}">
                      <a16:colId xmlns:a16="http://schemas.microsoft.com/office/drawing/2014/main" val="20000"/>
                    </a:ext>
                  </a:extLst>
                </a:gridCol>
              </a:tblGrid>
              <a:tr h="343473">
                <a:tc>
                  <a:txBody>
                    <a:bodyPr/>
                    <a:lstStyle/>
                    <a:p>
                      <a:pPr algn="l" fontAlgn="b"/>
                      <a:endParaRPr lang="en-US" sz="1000" b="0" i="0" u="none" strike="noStrike">
                        <a:solidFill>
                          <a:srgbClr val="000000"/>
                        </a:solidFill>
                        <a:effectLst/>
                        <a:latin typeface="Calibri" panose="020F0502020204030204" pitchFamily="34" charset="0"/>
                      </a:endParaRP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621966">
                <a:tc>
                  <a:txBody>
                    <a:bodyPr/>
                    <a:lstStyle/>
                    <a:p>
                      <a:pPr algn="ctr" fontAlgn="ctr"/>
                      <a:r>
                        <a:rPr lang="en-US" sz="1000" b="1" i="0" u="none" strike="noStrike" dirty="0">
                          <a:solidFill>
                            <a:srgbClr val="000000"/>
                          </a:solidFill>
                          <a:effectLst/>
                          <a:latin typeface="Calibri"/>
                        </a:rPr>
                        <a:t>Preferred Avenue for Communication</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r h="4803983">
                <a:tc>
                  <a:txBody>
                    <a:bodyPr/>
                    <a:lstStyle/>
                    <a:p>
                      <a:pPr algn="ctr" fontAlgn="ctr"/>
                      <a:r>
                        <a:rPr lang="en-US" sz="1200" b="1" i="0" u="none" strike="noStrike" dirty="0">
                          <a:solidFill>
                            <a:srgbClr val="000000"/>
                          </a:solidFill>
                          <a:effectLst/>
                          <a:latin typeface="Calibri"/>
                        </a:rPr>
                        <a:t>Communication</a:t>
                      </a:r>
                    </a:p>
                  </a:txBody>
                  <a:tcPr marL="3127" marR="3127" marT="31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6E2215C4-78B8-496F-A850-F7D57E514A94}"/>
              </a:ext>
            </a:extLst>
          </p:cNvPr>
          <p:cNvGraphicFramePr>
            <a:graphicFrameLocks noGrp="1" noChangeAspect="1"/>
          </p:cNvGraphicFramePr>
          <p:nvPr/>
        </p:nvGraphicFramePr>
        <p:xfrm>
          <a:off x="7077075" y="530225"/>
          <a:ext cx="1141413" cy="5770563"/>
        </p:xfrm>
        <a:graphic>
          <a:graphicData uri="http://schemas.openxmlformats.org/drawingml/2006/table">
            <a:tbl>
              <a:tblPr/>
              <a:tblGrid>
                <a:gridCol w="1141413">
                  <a:extLst>
                    <a:ext uri="{9D8B030D-6E8A-4147-A177-3AD203B41FA5}">
                      <a16:colId xmlns:a16="http://schemas.microsoft.com/office/drawing/2014/main" val="20000"/>
                    </a:ext>
                  </a:extLst>
                </a:gridCol>
              </a:tblGrid>
              <a:tr h="343541">
                <a:tc>
                  <a:txBody>
                    <a:bodyPr/>
                    <a:lstStyle/>
                    <a:p>
                      <a:pPr algn="ctr" fontAlgn="b"/>
                      <a:r>
                        <a:rPr lang="en-US" sz="1000" b="1" i="0" u="none" strike="noStrike" dirty="0">
                          <a:solidFill>
                            <a:srgbClr val="000000"/>
                          </a:solidFill>
                          <a:effectLst/>
                          <a:latin typeface="Calibri"/>
                        </a:rPr>
                        <a:t>Baby Boomer</a:t>
                      </a:r>
                      <a:endParaRPr lang="en-US" sz="600" dirty="0">
                        <a:latin typeface="Calibri"/>
                      </a:endParaRPr>
                    </a:p>
                    <a:p>
                      <a:pPr lvl="0" algn="ctr">
                        <a:buNone/>
                      </a:pPr>
                      <a:r>
                        <a:rPr lang="en-US" sz="1000" b="1" i="0" u="none" strike="noStrike" dirty="0">
                          <a:solidFill>
                            <a:srgbClr val="000000"/>
                          </a:solidFill>
                          <a:effectLst/>
                          <a:latin typeface="Calibri"/>
                        </a:rPr>
                        <a:t>54-73</a:t>
                      </a:r>
                    </a:p>
                  </a:txBody>
                  <a:tcPr marL="3126" marR="3126" marT="31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622089">
                <a:tc>
                  <a:txBody>
                    <a:bodyPr/>
                    <a:lstStyle/>
                    <a:p>
                      <a:pPr algn="ctr" fontAlgn="ctr"/>
                      <a:r>
                        <a:rPr lang="en-US" sz="1000" b="0" i="0" u="none" strike="noStrike" dirty="0">
                          <a:solidFill>
                            <a:srgbClr val="000000"/>
                          </a:solidFill>
                          <a:effectLst/>
                          <a:latin typeface="Calibri"/>
                        </a:rPr>
                        <a:t>Expect to be Pressed for Details</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10669">
                <a:tc>
                  <a:txBody>
                    <a:bodyPr/>
                    <a:lstStyle/>
                    <a:p>
                      <a:pPr algn="ctr" fontAlgn="ctr"/>
                      <a:r>
                        <a:rPr lang="en-US" sz="1000" b="0" i="0" u="none" strike="noStrike" dirty="0">
                          <a:solidFill>
                            <a:srgbClr val="000000"/>
                          </a:solidFill>
                          <a:effectLst/>
                          <a:latin typeface="Calibri"/>
                        </a:rPr>
                        <a:t>Dislike Manipulative or Controlling Language</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7083">
                <a:tc>
                  <a:txBody>
                    <a:bodyPr/>
                    <a:lstStyle/>
                    <a:p>
                      <a:pPr algn="ctr" fontAlgn="ctr"/>
                      <a:r>
                        <a:rPr lang="en-US" sz="1000" b="0" i="0" u="none" strike="noStrike" dirty="0">
                          <a:solidFill>
                            <a:srgbClr val="000000"/>
                          </a:solidFill>
                          <a:effectLst/>
                          <a:latin typeface="Calibri"/>
                        </a:rPr>
                        <a:t>Get Consensus</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30623">
                <a:tc>
                  <a:txBody>
                    <a:bodyPr/>
                    <a:lstStyle/>
                    <a:p>
                      <a:pPr algn="ctr" fontAlgn="ctr"/>
                      <a:r>
                        <a:rPr lang="en-US" sz="1000" b="0" i="0" u="none" strike="noStrike" dirty="0">
                          <a:solidFill>
                            <a:srgbClr val="000000"/>
                          </a:solidFill>
                          <a:effectLst/>
                          <a:latin typeface="Calibri"/>
                        </a:rPr>
                        <a:t>Include Them or They Get Offended</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43541">
                <a:tc>
                  <a:txBody>
                    <a:bodyPr/>
                    <a:lstStyle/>
                    <a:p>
                      <a:pPr algn="ctr" fontAlgn="ctr"/>
                      <a:r>
                        <a:rPr lang="en-US" sz="1000" b="0" i="0" u="none" strike="noStrike" dirty="0">
                          <a:solidFill>
                            <a:srgbClr val="000000"/>
                          </a:solidFill>
                          <a:effectLst/>
                          <a:latin typeface="Calibri"/>
                        </a:rPr>
                        <a:t>Establish a Friendly Rapport</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58854">
                <a:tc>
                  <a:txBody>
                    <a:bodyPr/>
                    <a:lstStyle/>
                    <a:p>
                      <a:pPr algn="ctr" fontAlgn="ctr"/>
                      <a:r>
                        <a:rPr lang="en-US" sz="1000" b="0" i="0" u="none" strike="noStrike" dirty="0">
                          <a:solidFill>
                            <a:srgbClr val="000000"/>
                          </a:solidFill>
                          <a:effectLst/>
                          <a:latin typeface="Calibri"/>
                        </a:rPr>
                        <a:t>Like First Names</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030623">
                <a:tc>
                  <a:txBody>
                    <a:bodyPr/>
                    <a:lstStyle/>
                    <a:p>
                      <a:pPr algn="ctr" fontAlgn="ctr"/>
                      <a:r>
                        <a:rPr lang="en-US" sz="1000" b="0" i="0" u="none" strike="noStrike" dirty="0">
                          <a:solidFill>
                            <a:srgbClr val="000000"/>
                          </a:solidFill>
                          <a:effectLst/>
                          <a:latin typeface="Calibri"/>
                        </a:rPr>
                        <a:t>Emphasize the Company's Vision and Mission</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43541">
                <a:tc>
                  <a:txBody>
                    <a:bodyPr/>
                    <a:lstStyle/>
                    <a:p>
                      <a:pPr algn="ctr" fontAlgn="ctr"/>
                      <a:r>
                        <a:rPr lang="en-US" sz="1000" b="0" i="0" u="none" strike="noStrike" dirty="0">
                          <a:solidFill>
                            <a:srgbClr val="000000"/>
                          </a:solidFill>
                          <a:effectLst/>
                          <a:latin typeface="Calibri"/>
                        </a:rPr>
                        <a:t>Show Them How They Fit In</a:t>
                      </a:r>
                    </a:p>
                  </a:txBody>
                  <a:tcPr marL="3126" marR="3126" marT="3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10" name="Table 9">
            <a:extLst>
              <a:ext uri="{FF2B5EF4-FFF2-40B4-BE49-F238E27FC236}">
                <a16:creationId xmlns:a16="http://schemas.microsoft.com/office/drawing/2014/main" id="{B3A8A661-E32C-4E2F-BA39-552C2F9CB846}"/>
              </a:ext>
            </a:extLst>
          </p:cNvPr>
          <p:cNvGraphicFramePr>
            <a:graphicFrameLocks noGrp="1" noChangeAspect="1"/>
          </p:cNvGraphicFramePr>
          <p:nvPr/>
        </p:nvGraphicFramePr>
        <p:xfrm>
          <a:off x="8218488" y="531813"/>
          <a:ext cx="1141412" cy="5768975"/>
        </p:xfrm>
        <a:graphic>
          <a:graphicData uri="http://schemas.openxmlformats.org/drawingml/2006/table">
            <a:tbl>
              <a:tblPr/>
              <a:tblGrid>
                <a:gridCol w="1141412">
                  <a:extLst>
                    <a:ext uri="{9D8B030D-6E8A-4147-A177-3AD203B41FA5}">
                      <a16:colId xmlns:a16="http://schemas.microsoft.com/office/drawing/2014/main" val="20000"/>
                    </a:ext>
                  </a:extLst>
                </a:gridCol>
              </a:tblGrid>
              <a:tr h="343446">
                <a:tc>
                  <a:txBody>
                    <a:bodyPr/>
                    <a:lstStyle/>
                    <a:p>
                      <a:pPr algn="ctr" fontAlgn="b"/>
                      <a:r>
                        <a:rPr lang="en-US" sz="1000" b="1" i="0" u="none" strike="noStrike" dirty="0">
                          <a:solidFill>
                            <a:srgbClr val="000000"/>
                          </a:solidFill>
                          <a:effectLst/>
                          <a:latin typeface="Calibri"/>
                        </a:rPr>
                        <a:t>Gen X</a:t>
                      </a:r>
                      <a:endParaRPr lang="en-US" sz="600" dirty="0">
                        <a:latin typeface="Calibri"/>
                      </a:endParaRPr>
                    </a:p>
                    <a:p>
                      <a:pPr lvl="0" algn="ctr">
                        <a:buNone/>
                      </a:pPr>
                      <a:r>
                        <a:rPr lang="en-US" sz="1000" b="1" i="0" u="none" strike="noStrike" dirty="0">
                          <a:solidFill>
                            <a:srgbClr val="000000"/>
                          </a:solidFill>
                          <a:effectLst/>
                          <a:latin typeface="Calibri"/>
                        </a:rPr>
                        <a:t>39-53</a:t>
                      </a:r>
                    </a:p>
                  </a:txBody>
                  <a:tcPr marL="3126" marR="3126"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621918">
                <a:tc>
                  <a:txBody>
                    <a:bodyPr/>
                    <a:lstStyle/>
                    <a:p>
                      <a:pPr algn="ctr" fontAlgn="ctr"/>
                      <a:r>
                        <a:rPr lang="en-US" sz="1000" b="0" i="0" u="none" strike="noStrike" dirty="0">
                          <a:solidFill>
                            <a:srgbClr val="000000"/>
                          </a:solidFill>
                          <a:effectLst/>
                          <a:latin typeface="Calibri"/>
                        </a:rPr>
                        <a:t>Talk in Short Sound Bites</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10528">
                <a:tc>
                  <a:txBody>
                    <a:bodyPr/>
                    <a:lstStyle/>
                    <a:p>
                      <a:pPr algn="ctr" fontAlgn="ctr"/>
                      <a:r>
                        <a:rPr lang="en-US" sz="1000" b="0" i="0" u="none" strike="noStrike" dirty="0">
                          <a:solidFill>
                            <a:srgbClr val="000000"/>
                          </a:solidFill>
                          <a:effectLst/>
                          <a:latin typeface="Calibri"/>
                        </a:rPr>
                        <a:t>Share Information Immediately and Often</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6894">
                <a:tc>
                  <a:txBody>
                    <a:bodyPr/>
                    <a:lstStyle/>
                    <a:p>
                      <a:pPr algn="ctr" fontAlgn="ctr"/>
                      <a:r>
                        <a:rPr lang="en-US" sz="1000" b="0" i="0" u="none" strike="noStrike" dirty="0">
                          <a:solidFill>
                            <a:srgbClr val="000000"/>
                          </a:solidFill>
                          <a:effectLst/>
                          <a:latin typeface="Calibri"/>
                        </a:rPr>
                        <a:t>Bridges the Gap Well Between Youngest and Oldest Workers</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30340">
                <a:tc>
                  <a:txBody>
                    <a:bodyPr/>
                    <a:lstStyle/>
                    <a:p>
                      <a:pPr algn="ctr" fontAlgn="ctr"/>
                      <a:r>
                        <a:rPr lang="en-US" sz="1000" b="0" i="0" u="none" strike="noStrike" dirty="0">
                          <a:solidFill>
                            <a:srgbClr val="000000"/>
                          </a:solidFill>
                          <a:effectLst/>
                          <a:latin typeface="Calibri"/>
                        </a:rPr>
                        <a:t>Do Not Micro-Manage</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43446">
                <a:tc>
                  <a:txBody>
                    <a:bodyPr/>
                    <a:lstStyle/>
                    <a:p>
                      <a:pPr algn="ctr" fontAlgn="ctr"/>
                      <a:r>
                        <a:rPr lang="en-US" sz="1000" b="0" i="0" u="none" strike="noStrike" dirty="0">
                          <a:solidFill>
                            <a:srgbClr val="000000"/>
                          </a:solidFill>
                          <a:effectLst/>
                          <a:latin typeface="Calibri"/>
                        </a:rPr>
                        <a:t>Use Direct Straight Forward Approach</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58617">
                <a:tc>
                  <a:txBody>
                    <a:bodyPr/>
                    <a:lstStyle/>
                    <a:p>
                      <a:pPr algn="ctr" fontAlgn="ctr"/>
                      <a:r>
                        <a:rPr lang="en-US" sz="1000" b="0" i="0" u="none" strike="noStrike" dirty="0">
                          <a:solidFill>
                            <a:srgbClr val="000000"/>
                          </a:solidFill>
                          <a:effectLst/>
                          <a:latin typeface="Calibri"/>
                        </a:rPr>
                        <a:t>Avoid Buzz Words &amp; Company Jargon</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030340">
                <a:tc>
                  <a:txBody>
                    <a:bodyPr/>
                    <a:lstStyle/>
                    <a:p>
                      <a:pPr algn="ctr" fontAlgn="ctr"/>
                      <a:r>
                        <a:rPr lang="en-US" sz="1000" b="0" i="0" u="none" strike="noStrike" dirty="0">
                          <a:solidFill>
                            <a:srgbClr val="000000"/>
                          </a:solidFill>
                          <a:effectLst/>
                          <a:latin typeface="Calibri"/>
                        </a:rPr>
                        <a:t>Tie Your Message to Results</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43446">
                <a:tc>
                  <a:txBody>
                    <a:bodyPr/>
                    <a:lstStyle/>
                    <a:p>
                      <a:pPr algn="ctr" fontAlgn="ctr"/>
                      <a:r>
                        <a:rPr lang="en-US" sz="1000" b="0" i="0" u="none" strike="noStrike" dirty="0">
                          <a:solidFill>
                            <a:srgbClr val="000000"/>
                          </a:solidFill>
                          <a:effectLst/>
                          <a:latin typeface="Calibri"/>
                        </a:rPr>
                        <a:t>Emphasize What's In It For Them</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11" name="Table 10">
            <a:extLst>
              <a:ext uri="{FF2B5EF4-FFF2-40B4-BE49-F238E27FC236}">
                <a16:creationId xmlns:a16="http://schemas.microsoft.com/office/drawing/2014/main" id="{06D9111D-5DB1-4BA8-B53B-0E731F9D9845}"/>
              </a:ext>
            </a:extLst>
          </p:cNvPr>
          <p:cNvGraphicFramePr>
            <a:graphicFrameLocks noGrp="1" noChangeAspect="1"/>
          </p:cNvGraphicFramePr>
          <p:nvPr/>
        </p:nvGraphicFramePr>
        <p:xfrm>
          <a:off x="9342438" y="531813"/>
          <a:ext cx="1090612" cy="5768975"/>
        </p:xfrm>
        <a:graphic>
          <a:graphicData uri="http://schemas.openxmlformats.org/drawingml/2006/table">
            <a:tbl>
              <a:tblPr/>
              <a:tblGrid>
                <a:gridCol w="1090612">
                  <a:extLst>
                    <a:ext uri="{9D8B030D-6E8A-4147-A177-3AD203B41FA5}">
                      <a16:colId xmlns:a16="http://schemas.microsoft.com/office/drawing/2014/main" val="20000"/>
                    </a:ext>
                  </a:extLst>
                </a:gridCol>
              </a:tblGrid>
              <a:tr h="343446">
                <a:tc>
                  <a:txBody>
                    <a:bodyPr/>
                    <a:lstStyle/>
                    <a:p>
                      <a:pPr algn="ctr" fontAlgn="b"/>
                      <a:r>
                        <a:rPr lang="en-US" sz="1000" b="1" i="0" u="none" strike="noStrike" dirty="0">
                          <a:solidFill>
                            <a:srgbClr val="000000"/>
                          </a:solidFill>
                          <a:effectLst/>
                          <a:latin typeface="Calibri"/>
                        </a:rPr>
                        <a:t>Millennial</a:t>
                      </a:r>
                      <a:endParaRPr lang="en-US" sz="600" dirty="0">
                        <a:latin typeface="Calibri"/>
                      </a:endParaRPr>
                    </a:p>
                    <a:p>
                      <a:pPr lvl="0" algn="ctr">
                        <a:buNone/>
                      </a:pPr>
                      <a:r>
                        <a:rPr lang="en-US" sz="1000" b="1" i="0" u="none" strike="noStrike" dirty="0">
                          <a:solidFill>
                            <a:srgbClr val="000000"/>
                          </a:solidFill>
                          <a:effectLst/>
                          <a:latin typeface="Calibri"/>
                        </a:rPr>
                        <a:t>23-38</a:t>
                      </a:r>
                    </a:p>
                  </a:txBody>
                  <a:tcPr marL="3126" marR="3126"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621918">
                <a:tc>
                  <a:txBody>
                    <a:bodyPr/>
                    <a:lstStyle/>
                    <a:p>
                      <a:pPr algn="ctr" fontAlgn="ctr"/>
                      <a:r>
                        <a:rPr lang="en-US" sz="1000" b="0" i="0" u="none" strike="noStrike" dirty="0">
                          <a:solidFill>
                            <a:srgbClr val="000000"/>
                          </a:solidFill>
                          <a:effectLst/>
                          <a:latin typeface="Calibri"/>
                        </a:rPr>
                        <a:t>Use Language to Portray Visual Pictures, Text </a:t>
                      </a:r>
                      <a:endParaRPr lang="en-US" sz="1000" b="0" i="0" u="none" strike="noStrike">
                        <a:solidFill>
                          <a:srgbClr val="000000"/>
                        </a:solidFill>
                        <a:effectLst/>
                        <a:latin typeface="Calibri" panose="020F0502020204030204" pitchFamily="34" charset="0"/>
                      </a:endParaRP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10528">
                <a:tc>
                  <a:txBody>
                    <a:bodyPr/>
                    <a:lstStyle/>
                    <a:p>
                      <a:pPr algn="ctr" fontAlgn="ctr"/>
                      <a:r>
                        <a:rPr lang="en-US" sz="1000" b="0" i="0" u="none" strike="noStrike" dirty="0">
                          <a:solidFill>
                            <a:srgbClr val="000000"/>
                          </a:solidFill>
                          <a:effectLst/>
                          <a:latin typeface="Calibri"/>
                        </a:rPr>
                        <a:t>Be Humorous and Show You are Human</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6894">
                <a:tc>
                  <a:txBody>
                    <a:bodyPr/>
                    <a:lstStyle/>
                    <a:p>
                      <a:pPr algn="ctr" fontAlgn="ctr"/>
                      <a:r>
                        <a:rPr lang="en-US" sz="1000" b="0" i="0" u="none" strike="noStrike" dirty="0">
                          <a:solidFill>
                            <a:srgbClr val="000000"/>
                          </a:solidFill>
                          <a:effectLst/>
                          <a:latin typeface="Calibri"/>
                        </a:rPr>
                        <a:t>Be Careful of the Words You Use and the Way You Say Things</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30340">
                <a:tc>
                  <a:txBody>
                    <a:bodyPr/>
                    <a:lstStyle/>
                    <a:p>
                      <a:pPr algn="ctr" fontAlgn="ctr"/>
                      <a:r>
                        <a:rPr lang="en-US" sz="1000" b="0" i="0" u="none" strike="noStrike" dirty="0">
                          <a:solidFill>
                            <a:srgbClr val="000000"/>
                          </a:solidFill>
                          <a:effectLst/>
                          <a:latin typeface="Calibri"/>
                        </a:rPr>
                        <a:t>Not the Best at In Person Communicating Because Typically are Communicating Technically</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43446">
                <a:tc>
                  <a:txBody>
                    <a:bodyPr/>
                    <a:lstStyle/>
                    <a:p>
                      <a:pPr algn="ctr" fontAlgn="ctr"/>
                      <a:r>
                        <a:rPr lang="en-US" sz="1000" b="0" i="0" u="none" strike="noStrike" dirty="0">
                          <a:solidFill>
                            <a:srgbClr val="000000"/>
                          </a:solidFill>
                          <a:effectLst/>
                          <a:latin typeface="Calibri"/>
                        </a:rPr>
                        <a:t>Be Positive</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58617">
                <a:tc>
                  <a:txBody>
                    <a:bodyPr/>
                    <a:lstStyle/>
                    <a:p>
                      <a:pPr algn="ctr" fontAlgn="ctr"/>
                      <a:r>
                        <a:rPr lang="en-US" sz="1000" b="0" i="0" u="none" strike="noStrike" dirty="0">
                          <a:solidFill>
                            <a:srgbClr val="000000"/>
                          </a:solidFill>
                          <a:effectLst/>
                          <a:latin typeface="Calibri"/>
                        </a:rPr>
                        <a:t>Determine Your Goals and Aspirations and Tie the Message to Them</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030340">
                <a:tc>
                  <a:txBody>
                    <a:bodyPr/>
                    <a:lstStyle/>
                    <a:p>
                      <a:pPr algn="ctr" fontAlgn="ctr"/>
                      <a:r>
                        <a:rPr lang="en-US" sz="1000" b="0" i="0" u="none" strike="noStrike" dirty="0">
                          <a:solidFill>
                            <a:srgbClr val="000000"/>
                          </a:solidFill>
                          <a:effectLst/>
                          <a:latin typeface="Calibri"/>
                        </a:rPr>
                        <a:t>Prefer to Learn in Networks, Teams Using Multi-Media, While Being Entertained &amp; Excited</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43446">
                <a:tc>
                  <a:txBody>
                    <a:bodyPr/>
                    <a:lstStyle/>
                    <a:p>
                      <a:pPr algn="ctr" fontAlgn="ctr"/>
                      <a:r>
                        <a:rPr lang="en-US" sz="1000" b="0" i="0" u="none" strike="noStrike" dirty="0">
                          <a:solidFill>
                            <a:srgbClr val="000000"/>
                          </a:solidFill>
                          <a:effectLst/>
                          <a:latin typeface="Calibri"/>
                        </a:rPr>
                        <a:t>Collaborative Communication</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12" name="Table 11">
            <a:extLst>
              <a:ext uri="{FF2B5EF4-FFF2-40B4-BE49-F238E27FC236}">
                <a16:creationId xmlns:a16="http://schemas.microsoft.com/office/drawing/2014/main" id="{F5EF019C-9609-47B8-ACCC-A1E90C2FEE1D}"/>
              </a:ext>
            </a:extLst>
          </p:cNvPr>
          <p:cNvGraphicFramePr>
            <a:graphicFrameLocks noGrp="1" noChangeAspect="1"/>
          </p:cNvGraphicFramePr>
          <p:nvPr/>
        </p:nvGraphicFramePr>
        <p:xfrm>
          <a:off x="10423525" y="531813"/>
          <a:ext cx="1066800" cy="5768975"/>
        </p:xfrm>
        <a:graphic>
          <a:graphicData uri="http://schemas.openxmlformats.org/drawingml/2006/table">
            <a:tbl>
              <a:tblPr/>
              <a:tblGrid>
                <a:gridCol w="1066800">
                  <a:extLst>
                    <a:ext uri="{9D8B030D-6E8A-4147-A177-3AD203B41FA5}">
                      <a16:colId xmlns:a16="http://schemas.microsoft.com/office/drawing/2014/main" val="20000"/>
                    </a:ext>
                  </a:extLst>
                </a:gridCol>
              </a:tblGrid>
              <a:tr h="343446">
                <a:tc>
                  <a:txBody>
                    <a:bodyPr/>
                    <a:lstStyle/>
                    <a:p>
                      <a:pPr algn="ctr" fontAlgn="b"/>
                      <a:r>
                        <a:rPr lang="en-US" sz="1000" b="1" i="0" u="none" strike="noStrike" dirty="0">
                          <a:solidFill>
                            <a:srgbClr val="000000"/>
                          </a:solidFill>
                          <a:effectLst/>
                          <a:latin typeface="Calibri"/>
                        </a:rPr>
                        <a:t>Gen Z</a:t>
                      </a:r>
                      <a:endParaRPr lang="en-US" sz="600" dirty="0">
                        <a:latin typeface="Calibri"/>
                      </a:endParaRPr>
                    </a:p>
                    <a:p>
                      <a:pPr lvl="0" algn="ctr">
                        <a:buNone/>
                      </a:pPr>
                      <a:r>
                        <a:rPr lang="en-US" sz="1000" b="1" i="0" u="none" strike="noStrike" dirty="0">
                          <a:solidFill>
                            <a:srgbClr val="000000"/>
                          </a:solidFill>
                          <a:effectLst/>
                          <a:latin typeface="Calibri"/>
                        </a:rPr>
                        <a:t>TBD/12-22</a:t>
                      </a:r>
                    </a:p>
                  </a:txBody>
                  <a:tcPr marL="3131" marR="3131"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621918">
                <a:tc>
                  <a:txBody>
                    <a:bodyPr/>
                    <a:lstStyle/>
                    <a:p>
                      <a:pPr algn="ctr" fontAlgn="ctr"/>
                      <a:r>
                        <a:rPr lang="en-US" sz="1000" b="0" i="0" u="none" strike="noStrike" dirty="0">
                          <a:solidFill>
                            <a:srgbClr val="000000"/>
                          </a:solidFill>
                          <a:effectLst/>
                          <a:latin typeface="Calibri"/>
                        </a:rPr>
                        <a:t>All Avenues, Prefer Quick and Video/Visual</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10528">
                <a:tc>
                  <a:txBody>
                    <a:bodyPr/>
                    <a:lstStyle/>
                    <a:p>
                      <a:pPr algn="ctr" fontAlgn="ctr"/>
                      <a:r>
                        <a:rPr lang="en-US" sz="1000" b="0" i="0" u="none" strike="noStrike" dirty="0">
                          <a:solidFill>
                            <a:srgbClr val="000000"/>
                          </a:solidFill>
                          <a:effectLst/>
                          <a:latin typeface="Calibri"/>
                        </a:rPr>
                        <a:t>Be Authentic and Constructive</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6894">
                <a:tc>
                  <a:txBody>
                    <a:bodyPr/>
                    <a:lstStyle/>
                    <a:p>
                      <a:pPr algn="ctr" fontAlgn="ctr"/>
                      <a:r>
                        <a:rPr lang="en-US" sz="1000" b="0" i="0" u="none" strike="noStrike" dirty="0">
                          <a:solidFill>
                            <a:srgbClr val="000000"/>
                          </a:solidFill>
                          <a:effectLst/>
                          <a:latin typeface="Calibri"/>
                        </a:rPr>
                        <a:t>Expect Instant Communication</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30340">
                <a:tc>
                  <a:txBody>
                    <a:bodyPr/>
                    <a:lstStyle/>
                    <a:p>
                      <a:pPr algn="ctr" fontAlgn="ctr"/>
                      <a:r>
                        <a:rPr lang="en-US" sz="1000" b="0" i="0" u="none" strike="noStrike" dirty="0">
                          <a:solidFill>
                            <a:srgbClr val="000000"/>
                          </a:solidFill>
                          <a:effectLst/>
                          <a:latin typeface="Calibri"/>
                        </a:rPr>
                        <a:t>Prefer Quick (Short) Communication &amp; Images, Lose Interest Quickly</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43446">
                <a:tc>
                  <a:txBody>
                    <a:bodyPr/>
                    <a:lstStyle/>
                    <a:p>
                      <a:pPr algn="ctr" fontAlgn="ctr"/>
                      <a:r>
                        <a:rPr lang="en-US" sz="1000" b="0" i="0" u="none" strike="noStrike" dirty="0">
                          <a:solidFill>
                            <a:srgbClr val="000000"/>
                          </a:solidFill>
                          <a:effectLst/>
                          <a:latin typeface="Calibri"/>
                        </a:rPr>
                        <a:t>Value Positivity &amp; Feedback</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58617">
                <a:tc>
                  <a:txBody>
                    <a:bodyPr/>
                    <a:lstStyle/>
                    <a:p>
                      <a:pPr algn="ctr" fontAlgn="ctr"/>
                      <a:r>
                        <a:rPr lang="en-US" sz="1000" b="0" i="0" u="none" strike="noStrike" dirty="0">
                          <a:solidFill>
                            <a:srgbClr val="000000"/>
                          </a:solidFill>
                          <a:effectLst/>
                          <a:latin typeface="Calibri"/>
                        </a:rPr>
                        <a:t>Prefer Text over Talk on the Phone</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030340">
                <a:tc>
                  <a:txBody>
                    <a:bodyPr/>
                    <a:lstStyle/>
                    <a:p>
                      <a:pPr algn="ctr" fontAlgn="ctr"/>
                      <a:r>
                        <a:rPr lang="en-US" sz="1000" b="0" i="0" u="none" strike="noStrike" dirty="0">
                          <a:solidFill>
                            <a:srgbClr val="000000"/>
                          </a:solidFill>
                          <a:effectLst/>
                          <a:latin typeface="Calibri"/>
                        </a:rPr>
                        <a:t>Multiple Platforms at One Time</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43446">
                <a:tc>
                  <a:txBody>
                    <a:bodyPr/>
                    <a:lstStyle/>
                    <a:p>
                      <a:pPr algn="ctr" fontAlgn="ctr"/>
                      <a:r>
                        <a:rPr lang="en-US" sz="1000" b="0" i="0" u="none" strike="noStrike" dirty="0">
                          <a:solidFill>
                            <a:srgbClr val="000000"/>
                          </a:solidFill>
                          <a:effectLst/>
                          <a:latin typeface="Calibri"/>
                        </a:rPr>
                        <a:t>Expect Personal Communication</a:t>
                      </a:r>
                    </a:p>
                  </a:txBody>
                  <a:tcPr marL="3131" marR="3131"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 name="Image" descr="Image">
            <a:extLst>
              <a:ext uri="{FF2B5EF4-FFF2-40B4-BE49-F238E27FC236}">
                <a16:creationId xmlns:a16="http://schemas.microsoft.com/office/drawing/2014/main" id="{F8A9150F-D035-4ED4-BCE1-FAB85F818DA4}"/>
              </a:ext>
            </a:extLst>
          </p:cNvPr>
          <p:cNvPicPr>
            <a:picLocks noGrp="1" noChangeAspect="1"/>
          </p:cNvPicPr>
          <p:nvPr>
            <p:ph type="pic" idx="13"/>
          </p:nvPr>
        </p:nvPicPr>
        <p:blipFill>
          <a:blip r:embed="rId2"/>
          <a:srcRect l="283" t="25305" r="283" b="44627"/>
          <a:stretch>
            <a:fillRect/>
          </a:stretch>
        </p:blipFill>
        <p:spPr>
          <a:xfrm>
            <a:off x="334989" y="309257"/>
            <a:ext cx="11522076" cy="34841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981"/>
                </a:lnTo>
                <a:lnTo>
                  <a:pt x="594" y="0"/>
                </a:lnTo>
                <a:lnTo>
                  <a:pt x="0" y="0"/>
                </a:lnTo>
                <a:close/>
                <a:moveTo>
                  <a:pt x="626" y="0"/>
                </a:moveTo>
                <a:lnTo>
                  <a:pt x="0" y="7358"/>
                </a:lnTo>
                <a:lnTo>
                  <a:pt x="0" y="7748"/>
                </a:lnTo>
                <a:lnTo>
                  <a:pt x="862" y="3259"/>
                </a:lnTo>
                <a:lnTo>
                  <a:pt x="722" y="0"/>
                </a:lnTo>
                <a:lnTo>
                  <a:pt x="626" y="0"/>
                </a:lnTo>
                <a:close/>
                <a:moveTo>
                  <a:pt x="754" y="0"/>
                </a:moveTo>
                <a:lnTo>
                  <a:pt x="891" y="3213"/>
                </a:lnTo>
                <a:lnTo>
                  <a:pt x="3245" y="5749"/>
                </a:lnTo>
                <a:lnTo>
                  <a:pt x="1043" y="0"/>
                </a:lnTo>
                <a:lnTo>
                  <a:pt x="754" y="0"/>
                </a:lnTo>
                <a:close/>
                <a:moveTo>
                  <a:pt x="1093" y="0"/>
                </a:moveTo>
                <a:lnTo>
                  <a:pt x="3303" y="5771"/>
                </a:lnTo>
                <a:lnTo>
                  <a:pt x="3340" y="5861"/>
                </a:lnTo>
                <a:lnTo>
                  <a:pt x="3296" y="5899"/>
                </a:lnTo>
                <a:lnTo>
                  <a:pt x="0" y="8325"/>
                </a:lnTo>
                <a:lnTo>
                  <a:pt x="0" y="21600"/>
                </a:lnTo>
                <a:lnTo>
                  <a:pt x="512" y="21600"/>
                </a:lnTo>
                <a:lnTo>
                  <a:pt x="906" y="15620"/>
                </a:lnTo>
                <a:lnTo>
                  <a:pt x="907" y="15583"/>
                </a:lnTo>
                <a:lnTo>
                  <a:pt x="917" y="15603"/>
                </a:lnTo>
                <a:lnTo>
                  <a:pt x="2245" y="19274"/>
                </a:lnTo>
                <a:lnTo>
                  <a:pt x="2235" y="19291"/>
                </a:lnTo>
                <a:lnTo>
                  <a:pt x="804" y="21600"/>
                </a:lnTo>
                <a:lnTo>
                  <a:pt x="14980" y="21600"/>
                </a:lnTo>
                <a:lnTo>
                  <a:pt x="14984" y="19538"/>
                </a:lnTo>
                <a:lnTo>
                  <a:pt x="14984" y="19521"/>
                </a:lnTo>
                <a:lnTo>
                  <a:pt x="14988" y="19527"/>
                </a:lnTo>
                <a:lnTo>
                  <a:pt x="15694" y="20781"/>
                </a:lnTo>
                <a:lnTo>
                  <a:pt x="15690" y="20792"/>
                </a:lnTo>
                <a:lnTo>
                  <a:pt x="15373" y="21600"/>
                </a:lnTo>
                <a:lnTo>
                  <a:pt x="21600" y="21600"/>
                </a:lnTo>
                <a:lnTo>
                  <a:pt x="21600" y="0"/>
                </a:lnTo>
                <a:lnTo>
                  <a:pt x="1093" y="0"/>
                </a:lnTo>
                <a:close/>
                <a:moveTo>
                  <a:pt x="17717" y="796"/>
                </a:moveTo>
                <a:lnTo>
                  <a:pt x="17758" y="905"/>
                </a:lnTo>
                <a:lnTo>
                  <a:pt x="20799" y="9824"/>
                </a:lnTo>
                <a:lnTo>
                  <a:pt x="20818" y="9869"/>
                </a:lnTo>
                <a:lnTo>
                  <a:pt x="20797" y="9903"/>
                </a:lnTo>
                <a:lnTo>
                  <a:pt x="17471" y="13772"/>
                </a:lnTo>
                <a:lnTo>
                  <a:pt x="17472" y="13700"/>
                </a:lnTo>
                <a:lnTo>
                  <a:pt x="17716" y="971"/>
                </a:lnTo>
                <a:lnTo>
                  <a:pt x="17717" y="796"/>
                </a:lnTo>
                <a:close/>
                <a:moveTo>
                  <a:pt x="12889" y="1010"/>
                </a:moveTo>
                <a:lnTo>
                  <a:pt x="12892" y="1024"/>
                </a:lnTo>
                <a:lnTo>
                  <a:pt x="13283" y="3308"/>
                </a:lnTo>
                <a:lnTo>
                  <a:pt x="13278" y="3310"/>
                </a:lnTo>
                <a:lnTo>
                  <a:pt x="12390" y="3607"/>
                </a:lnTo>
                <a:lnTo>
                  <a:pt x="12378" y="3613"/>
                </a:lnTo>
                <a:lnTo>
                  <a:pt x="12384" y="3579"/>
                </a:lnTo>
                <a:lnTo>
                  <a:pt x="12887" y="1025"/>
                </a:lnTo>
                <a:lnTo>
                  <a:pt x="12889" y="1010"/>
                </a:lnTo>
                <a:close/>
                <a:moveTo>
                  <a:pt x="12887" y="1073"/>
                </a:moveTo>
                <a:lnTo>
                  <a:pt x="12399" y="3553"/>
                </a:lnTo>
                <a:lnTo>
                  <a:pt x="12992" y="2599"/>
                </a:lnTo>
                <a:lnTo>
                  <a:pt x="12887" y="1073"/>
                </a:lnTo>
                <a:close/>
                <a:moveTo>
                  <a:pt x="12898" y="1117"/>
                </a:moveTo>
                <a:lnTo>
                  <a:pt x="13000" y="2595"/>
                </a:lnTo>
                <a:lnTo>
                  <a:pt x="13265" y="3254"/>
                </a:lnTo>
                <a:lnTo>
                  <a:pt x="12898" y="1117"/>
                </a:lnTo>
                <a:close/>
                <a:moveTo>
                  <a:pt x="17783" y="1135"/>
                </a:moveTo>
                <a:lnTo>
                  <a:pt x="18627" y="10178"/>
                </a:lnTo>
                <a:lnTo>
                  <a:pt x="20736" y="9797"/>
                </a:lnTo>
                <a:lnTo>
                  <a:pt x="17783" y="1135"/>
                </a:lnTo>
                <a:close/>
                <a:moveTo>
                  <a:pt x="17749" y="1166"/>
                </a:moveTo>
                <a:lnTo>
                  <a:pt x="17511" y="13529"/>
                </a:lnTo>
                <a:lnTo>
                  <a:pt x="18595" y="10235"/>
                </a:lnTo>
                <a:lnTo>
                  <a:pt x="17749" y="1166"/>
                </a:lnTo>
                <a:close/>
                <a:moveTo>
                  <a:pt x="12997" y="2619"/>
                </a:moveTo>
                <a:lnTo>
                  <a:pt x="12402" y="3576"/>
                </a:lnTo>
                <a:lnTo>
                  <a:pt x="13265" y="3288"/>
                </a:lnTo>
                <a:lnTo>
                  <a:pt x="12997" y="2619"/>
                </a:lnTo>
                <a:close/>
                <a:moveTo>
                  <a:pt x="888" y="3314"/>
                </a:moveTo>
                <a:lnTo>
                  <a:pt x="0" y="7934"/>
                </a:lnTo>
                <a:lnTo>
                  <a:pt x="0" y="8223"/>
                </a:lnTo>
                <a:lnTo>
                  <a:pt x="3235" y="5842"/>
                </a:lnTo>
                <a:lnTo>
                  <a:pt x="888" y="3314"/>
                </a:lnTo>
                <a:close/>
                <a:moveTo>
                  <a:pt x="2962" y="8689"/>
                </a:moveTo>
                <a:lnTo>
                  <a:pt x="2963" y="8727"/>
                </a:lnTo>
                <a:lnTo>
                  <a:pt x="2978" y="14470"/>
                </a:lnTo>
                <a:lnTo>
                  <a:pt x="2967" y="14456"/>
                </a:lnTo>
                <a:lnTo>
                  <a:pt x="1160" y="11985"/>
                </a:lnTo>
                <a:lnTo>
                  <a:pt x="1134" y="11954"/>
                </a:lnTo>
                <a:lnTo>
                  <a:pt x="1157" y="11910"/>
                </a:lnTo>
                <a:lnTo>
                  <a:pt x="2952" y="8711"/>
                </a:lnTo>
                <a:lnTo>
                  <a:pt x="2962" y="8689"/>
                </a:lnTo>
                <a:close/>
                <a:moveTo>
                  <a:pt x="2938" y="8802"/>
                </a:moveTo>
                <a:lnTo>
                  <a:pt x="1195" y="11910"/>
                </a:lnTo>
                <a:lnTo>
                  <a:pt x="2646" y="12104"/>
                </a:lnTo>
                <a:lnTo>
                  <a:pt x="2938" y="8802"/>
                </a:lnTo>
                <a:close/>
                <a:moveTo>
                  <a:pt x="2946" y="8926"/>
                </a:moveTo>
                <a:lnTo>
                  <a:pt x="2663" y="12121"/>
                </a:lnTo>
                <a:lnTo>
                  <a:pt x="2959" y="14300"/>
                </a:lnTo>
                <a:lnTo>
                  <a:pt x="2946" y="8926"/>
                </a:lnTo>
                <a:close/>
                <a:moveTo>
                  <a:pt x="20669" y="9925"/>
                </a:moveTo>
                <a:lnTo>
                  <a:pt x="18627" y="10294"/>
                </a:lnTo>
                <a:lnTo>
                  <a:pt x="17557" y="13550"/>
                </a:lnTo>
                <a:lnTo>
                  <a:pt x="20669" y="9925"/>
                </a:lnTo>
                <a:close/>
                <a:moveTo>
                  <a:pt x="1193" y="11967"/>
                </a:moveTo>
                <a:lnTo>
                  <a:pt x="2949" y="14368"/>
                </a:lnTo>
                <a:lnTo>
                  <a:pt x="2649" y="12162"/>
                </a:lnTo>
                <a:lnTo>
                  <a:pt x="1193" y="11967"/>
                </a:lnTo>
                <a:close/>
                <a:moveTo>
                  <a:pt x="4002" y="15424"/>
                </a:moveTo>
                <a:lnTo>
                  <a:pt x="4005" y="15446"/>
                </a:lnTo>
                <a:lnTo>
                  <a:pt x="4437" y="19388"/>
                </a:lnTo>
                <a:lnTo>
                  <a:pt x="4444" y="19442"/>
                </a:lnTo>
                <a:lnTo>
                  <a:pt x="4428" y="19426"/>
                </a:lnTo>
                <a:lnTo>
                  <a:pt x="3156" y="18016"/>
                </a:lnTo>
                <a:lnTo>
                  <a:pt x="3148" y="18010"/>
                </a:lnTo>
                <a:lnTo>
                  <a:pt x="3153" y="17992"/>
                </a:lnTo>
                <a:lnTo>
                  <a:pt x="4002" y="15424"/>
                </a:lnTo>
                <a:close/>
                <a:moveTo>
                  <a:pt x="3999" y="15514"/>
                </a:moveTo>
                <a:lnTo>
                  <a:pt x="3804" y="16965"/>
                </a:lnTo>
                <a:lnTo>
                  <a:pt x="4420" y="19343"/>
                </a:lnTo>
                <a:lnTo>
                  <a:pt x="3999" y="15514"/>
                </a:lnTo>
                <a:close/>
                <a:moveTo>
                  <a:pt x="3985" y="15528"/>
                </a:moveTo>
                <a:lnTo>
                  <a:pt x="3190" y="17930"/>
                </a:lnTo>
                <a:lnTo>
                  <a:pt x="3791" y="16961"/>
                </a:lnTo>
                <a:lnTo>
                  <a:pt x="3985" y="15528"/>
                </a:lnTo>
                <a:close/>
                <a:moveTo>
                  <a:pt x="918" y="15713"/>
                </a:moveTo>
                <a:lnTo>
                  <a:pt x="530" y="21600"/>
                </a:lnTo>
                <a:lnTo>
                  <a:pt x="609" y="21600"/>
                </a:lnTo>
                <a:lnTo>
                  <a:pt x="1488" y="18553"/>
                </a:lnTo>
                <a:lnTo>
                  <a:pt x="918" y="15713"/>
                </a:lnTo>
                <a:close/>
                <a:moveTo>
                  <a:pt x="951" y="15775"/>
                </a:moveTo>
                <a:lnTo>
                  <a:pt x="1503" y="18523"/>
                </a:lnTo>
                <a:lnTo>
                  <a:pt x="2194" y="19208"/>
                </a:lnTo>
                <a:lnTo>
                  <a:pt x="951" y="15775"/>
                </a:lnTo>
                <a:close/>
                <a:moveTo>
                  <a:pt x="20187" y="16230"/>
                </a:moveTo>
                <a:lnTo>
                  <a:pt x="20193" y="16257"/>
                </a:lnTo>
                <a:lnTo>
                  <a:pt x="20634" y="18413"/>
                </a:lnTo>
                <a:lnTo>
                  <a:pt x="20637" y="18424"/>
                </a:lnTo>
                <a:lnTo>
                  <a:pt x="20633" y="18427"/>
                </a:lnTo>
                <a:lnTo>
                  <a:pt x="19949" y="18636"/>
                </a:lnTo>
                <a:lnTo>
                  <a:pt x="19950" y="18623"/>
                </a:lnTo>
                <a:lnTo>
                  <a:pt x="20184" y="16263"/>
                </a:lnTo>
                <a:lnTo>
                  <a:pt x="20187" y="16230"/>
                </a:lnTo>
                <a:close/>
                <a:moveTo>
                  <a:pt x="20188" y="16304"/>
                </a:moveTo>
                <a:lnTo>
                  <a:pt x="19959" y="18597"/>
                </a:lnTo>
                <a:lnTo>
                  <a:pt x="20212" y="18146"/>
                </a:lnTo>
                <a:lnTo>
                  <a:pt x="20188" y="16304"/>
                </a:lnTo>
                <a:close/>
                <a:moveTo>
                  <a:pt x="20195" y="16304"/>
                </a:moveTo>
                <a:lnTo>
                  <a:pt x="20220" y="18141"/>
                </a:lnTo>
                <a:lnTo>
                  <a:pt x="20623" y="18398"/>
                </a:lnTo>
                <a:lnTo>
                  <a:pt x="20195" y="16304"/>
                </a:lnTo>
                <a:close/>
                <a:moveTo>
                  <a:pt x="3796" y="16995"/>
                </a:moveTo>
                <a:lnTo>
                  <a:pt x="3175" y="17998"/>
                </a:lnTo>
                <a:lnTo>
                  <a:pt x="4411" y="19367"/>
                </a:lnTo>
                <a:lnTo>
                  <a:pt x="3796" y="16995"/>
                </a:lnTo>
                <a:close/>
                <a:moveTo>
                  <a:pt x="16576" y="17116"/>
                </a:moveTo>
                <a:lnTo>
                  <a:pt x="16594" y="17116"/>
                </a:lnTo>
                <a:lnTo>
                  <a:pt x="17948" y="17304"/>
                </a:lnTo>
                <a:lnTo>
                  <a:pt x="17957" y="17303"/>
                </a:lnTo>
                <a:lnTo>
                  <a:pt x="17954" y="17326"/>
                </a:lnTo>
                <a:lnTo>
                  <a:pt x="17355" y="20597"/>
                </a:lnTo>
                <a:lnTo>
                  <a:pt x="17351" y="20579"/>
                </a:lnTo>
                <a:lnTo>
                  <a:pt x="16587" y="17160"/>
                </a:lnTo>
                <a:lnTo>
                  <a:pt x="16576" y="17116"/>
                </a:lnTo>
                <a:close/>
                <a:moveTo>
                  <a:pt x="16615" y="17156"/>
                </a:moveTo>
                <a:lnTo>
                  <a:pt x="17418" y="18885"/>
                </a:lnTo>
                <a:lnTo>
                  <a:pt x="17931" y="17341"/>
                </a:lnTo>
                <a:lnTo>
                  <a:pt x="16615" y="17156"/>
                </a:lnTo>
                <a:close/>
                <a:moveTo>
                  <a:pt x="16608" y="17188"/>
                </a:moveTo>
                <a:lnTo>
                  <a:pt x="17350" y="20508"/>
                </a:lnTo>
                <a:lnTo>
                  <a:pt x="17413" y="18922"/>
                </a:lnTo>
                <a:lnTo>
                  <a:pt x="16608" y="17188"/>
                </a:lnTo>
                <a:close/>
                <a:moveTo>
                  <a:pt x="17922" y="17420"/>
                </a:moveTo>
                <a:lnTo>
                  <a:pt x="17425" y="18914"/>
                </a:lnTo>
                <a:lnTo>
                  <a:pt x="17363" y="20481"/>
                </a:lnTo>
                <a:lnTo>
                  <a:pt x="17922" y="17420"/>
                </a:lnTo>
                <a:close/>
                <a:moveTo>
                  <a:pt x="20218" y="18163"/>
                </a:moveTo>
                <a:lnTo>
                  <a:pt x="19968" y="18608"/>
                </a:lnTo>
                <a:lnTo>
                  <a:pt x="20608" y="18411"/>
                </a:lnTo>
                <a:lnTo>
                  <a:pt x="20218" y="18163"/>
                </a:lnTo>
                <a:close/>
                <a:moveTo>
                  <a:pt x="1503" y="18584"/>
                </a:moveTo>
                <a:lnTo>
                  <a:pt x="633" y="21600"/>
                </a:lnTo>
                <a:lnTo>
                  <a:pt x="764" y="21600"/>
                </a:lnTo>
                <a:lnTo>
                  <a:pt x="2203" y="19279"/>
                </a:lnTo>
                <a:lnTo>
                  <a:pt x="1503" y="18584"/>
                </a:lnTo>
                <a:close/>
                <a:moveTo>
                  <a:pt x="14992" y="19576"/>
                </a:moveTo>
                <a:lnTo>
                  <a:pt x="14988" y="21600"/>
                </a:lnTo>
                <a:lnTo>
                  <a:pt x="15160" y="21600"/>
                </a:lnTo>
                <a:lnTo>
                  <a:pt x="15331" y="20686"/>
                </a:lnTo>
                <a:lnTo>
                  <a:pt x="14992" y="19576"/>
                </a:lnTo>
                <a:close/>
                <a:moveTo>
                  <a:pt x="15009" y="19595"/>
                </a:moveTo>
                <a:lnTo>
                  <a:pt x="15337" y="20668"/>
                </a:lnTo>
                <a:lnTo>
                  <a:pt x="15670" y="20766"/>
                </a:lnTo>
                <a:lnTo>
                  <a:pt x="15009" y="19595"/>
                </a:lnTo>
                <a:close/>
                <a:moveTo>
                  <a:pt x="15339" y="20695"/>
                </a:moveTo>
                <a:lnTo>
                  <a:pt x="15169" y="21600"/>
                </a:lnTo>
                <a:lnTo>
                  <a:pt x="15360" y="21600"/>
                </a:lnTo>
                <a:lnTo>
                  <a:pt x="15675" y="20795"/>
                </a:lnTo>
                <a:lnTo>
                  <a:pt x="15339" y="20695"/>
                </a:lnTo>
                <a:close/>
              </a:path>
            </a:pathLst>
          </a:custGeom>
        </p:spPr>
      </p:pic>
      <p:pic>
        <p:nvPicPr>
          <p:cNvPr id="78851" name="Picture 6">
            <a:extLst>
              <a:ext uri="{FF2B5EF4-FFF2-40B4-BE49-F238E27FC236}">
                <a16:creationId xmlns:a16="http://schemas.microsoft.com/office/drawing/2014/main" id="{F4402EE3-6A9C-4887-9E0A-6E195F7B5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313" y="3503613"/>
            <a:ext cx="3246437"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riangle">
            <a:extLst>
              <a:ext uri="{FF2B5EF4-FFF2-40B4-BE49-F238E27FC236}">
                <a16:creationId xmlns:a16="http://schemas.microsoft.com/office/drawing/2014/main" id="{863230D2-3292-4922-AE64-37F0D05EB647}"/>
              </a:ext>
            </a:extLst>
          </p:cNvPr>
          <p:cNvSpPr>
            <a:spLocks noGrp="1"/>
          </p:cNvSpPr>
          <p:nvPr>
            <p:ph type="body" idx="14"/>
          </p:nvPr>
        </p:nvSpPr>
        <p:spPr>
          <a:xfrm rot="15859523">
            <a:off x="9829007" y="402431"/>
            <a:ext cx="1581150" cy="1487487"/>
          </a:xfrm>
          <a:custGeom>
            <a:avLst/>
            <a:gdLst>
              <a:gd name="T0" fmla="*/ 790960 w 21600"/>
              <a:gd name="T1" fmla="*/ 743849 h 21600"/>
              <a:gd name="T2" fmla="*/ 790960 w 21600"/>
              <a:gd name="T3" fmla="*/ 743849 h 21600"/>
              <a:gd name="T4" fmla="*/ 790960 w 21600"/>
              <a:gd name="T5" fmla="*/ 743849 h 21600"/>
              <a:gd name="T6" fmla="*/ 790960 w 21600"/>
              <a:gd name="T7" fmla="*/ 74384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02" y="3958"/>
                </a:moveTo>
                <a:lnTo>
                  <a:pt x="0" y="21600"/>
                </a:lnTo>
                <a:lnTo>
                  <a:pt x="21600" y="0"/>
                </a:lnTo>
                <a:lnTo>
                  <a:pt x="202" y="3958"/>
                </a:lnTo>
                <a:close/>
              </a:path>
            </a:pathLst>
          </a:custGeom>
          <a:solidFill>
            <a:srgbClr val="77DEC8">
              <a:alpha val="56862"/>
            </a:srgbClr>
          </a:solidFill>
          <a:ln w="9525"/>
          <a:extLst>
            <a:ext uri="{91240B29-F687-4F45-9708-019B960494DF}">
              <a14:hiddenLine xmlns:a14="http://schemas.microsoft.com/office/drawing/2010/main" w="12700">
                <a:solidFill>
                  <a:srgbClr val="000000"/>
                </a:solidFill>
                <a:miter lim="400000"/>
                <a:headEnd/>
                <a:tailEnd/>
              </a14:hiddenLine>
            </a:ext>
          </a:extLst>
        </p:spPr>
        <p:txBody>
          <a:bodyPr/>
          <a:lstStyle/>
          <a:p>
            <a:pPr defTabSz="409575" eaLnBrk="1" hangingPunct="1"/>
            <a:r>
              <a:rPr lang="en-US" altLang="en-US">
                <a:latin typeface="Helvetica" panose="020B0604020202020204" pitchFamily="34" charset="0"/>
                <a:cs typeface="Helvetica" panose="020B0604020202020204" pitchFamily="34" charset="0"/>
                <a:sym typeface="Helvetica" panose="020B0604020202020204" pitchFamily="34" charset="0"/>
              </a:rPr>
              <a:t> </a:t>
            </a:r>
          </a:p>
        </p:txBody>
      </p:sp>
      <p:sp>
        <p:nvSpPr>
          <p:cNvPr id="15" name="Title 6">
            <a:extLst>
              <a:ext uri="{FF2B5EF4-FFF2-40B4-BE49-F238E27FC236}">
                <a16:creationId xmlns:a16="http://schemas.microsoft.com/office/drawing/2014/main" id="{3EA2F6CF-2CE8-4605-8ED3-70CD5D5954D1}"/>
              </a:ext>
            </a:extLst>
          </p:cNvPr>
          <p:cNvSpPr>
            <a:spLocks noGrp="1"/>
          </p:cNvSpPr>
          <p:nvPr>
            <p:ph type="title"/>
          </p:nvPr>
        </p:nvSpPr>
        <p:spPr>
          <a:xfrm>
            <a:off x="501650" y="4973638"/>
            <a:ext cx="9402763" cy="1296987"/>
          </a:xfrm>
        </p:spPr>
        <p:txBody>
          <a:bodyPr>
            <a:normAutofit fontScale="90000"/>
          </a:bodyPr>
          <a:lstStyle/>
          <a:p>
            <a:pPr algn="l" eaLnBrk="1" fontAlgn="auto" hangingPunct="1">
              <a:spcAft>
                <a:spcPts val="0"/>
              </a:spcAft>
              <a:defRPr/>
            </a:pPr>
            <a:r>
              <a:rPr lang="en-US"/>
              <a:t>Work</a:t>
            </a:r>
            <a:br>
              <a:rPr lang="en-US"/>
            </a:br>
            <a:r>
              <a:rPr lang="en-US"/>
              <a:t>Ethic &amp; </a:t>
            </a:r>
            <a:br>
              <a:rPr lang="en-US"/>
            </a:br>
            <a:r>
              <a:rPr lang="en-US"/>
              <a:t>Attributes</a:t>
            </a:r>
          </a:p>
        </p:txBody>
      </p:sp>
      <p:graphicFrame>
        <p:nvGraphicFramePr>
          <p:cNvPr id="2" name="Table 1">
            <a:extLst>
              <a:ext uri="{FF2B5EF4-FFF2-40B4-BE49-F238E27FC236}">
                <a16:creationId xmlns:a16="http://schemas.microsoft.com/office/drawing/2014/main" id="{BBF347AC-FB6C-4033-99C9-0D6A71DEDD5B}"/>
              </a:ext>
            </a:extLst>
          </p:cNvPr>
          <p:cNvGraphicFramePr>
            <a:graphicFrameLocks noGrp="1" noChangeAspect="1"/>
          </p:cNvGraphicFramePr>
          <p:nvPr/>
        </p:nvGraphicFramePr>
        <p:xfrm>
          <a:off x="4157933" y="509740"/>
          <a:ext cx="1220005" cy="5908314"/>
        </p:xfrm>
        <a:graphic>
          <a:graphicData uri="http://schemas.openxmlformats.org/drawingml/2006/table">
            <a:tbl>
              <a:tblPr/>
              <a:tblGrid>
                <a:gridCol w="1220005">
                  <a:extLst>
                    <a:ext uri="{9D8B030D-6E8A-4147-A177-3AD203B41FA5}">
                      <a16:colId xmlns:a16="http://schemas.microsoft.com/office/drawing/2014/main" val="20000"/>
                    </a:ext>
                  </a:extLst>
                </a:gridCol>
              </a:tblGrid>
              <a:tr h="440741">
                <a:tc>
                  <a:txBody>
                    <a:bodyPr/>
                    <a:lstStyle/>
                    <a:p>
                      <a:pPr algn="l" fontAlgn="b"/>
                      <a:endParaRPr lang="en-US" sz="1000" b="0" i="0" u="none" strike="noStrike">
                        <a:solidFill>
                          <a:srgbClr val="000000"/>
                        </a:solidFill>
                        <a:effectLst/>
                        <a:latin typeface="Calibri"/>
                      </a:endParaRP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5467573">
                <a:tc>
                  <a:txBody>
                    <a:bodyPr/>
                    <a:lstStyle/>
                    <a:p>
                      <a:pPr algn="ctr" fontAlgn="ctr"/>
                      <a:r>
                        <a:rPr lang="en-US" sz="1200" b="1" i="0" u="none" strike="noStrike">
                          <a:solidFill>
                            <a:srgbClr val="000000"/>
                          </a:solidFill>
                          <a:effectLst/>
                          <a:latin typeface="Calibri"/>
                        </a:rPr>
                        <a:t>Work Ethic &amp; Attributes</a:t>
                      </a:r>
                    </a:p>
                  </a:txBody>
                  <a:tcPr marL="3127" marR="3127" marT="31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8D932386-59A2-4AE6-82D3-E6AE54B77038}"/>
              </a:ext>
            </a:extLst>
          </p:cNvPr>
          <p:cNvGraphicFramePr>
            <a:graphicFrameLocks noGrp="1" noChangeAspect="1"/>
          </p:cNvGraphicFramePr>
          <p:nvPr/>
        </p:nvGraphicFramePr>
        <p:xfrm>
          <a:off x="5372100" y="504825"/>
          <a:ext cx="1277938" cy="5908675"/>
        </p:xfrm>
        <a:graphic>
          <a:graphicData uri="http://schemas.openxmlformats.org/drawingml/2006/table">
            <a:tbl>
              <a:tblPr/>
              <a:tblGrid>
                <a:gridCol w="1277938">
                  <a:extLst>
                    <a:ext uri="{9D8B030D-6E8A-4147-A177-3AD203B41FA5}">
                      <a16:colId xmlns:a16="http://schemas.microsoft.com/office/drawing/2014/main" val="20000"/>
                    </a:ext>
                  </a:extLst>
                </a:gridCol>
              </a:tblGrid>
              <a:tr h="440768">
                <a:tc>
                  <a:txBody>
                    <a:bodyPr/>
                    <a:lstStyle/>
                    <a:p>
                      <a:pPr algn="ctr" fontAlgn="b"/>
                      <a:r>
                        <a:rPr lang="en-US" sz="1200" b="1" i="0" u="none" strike="noStrike">
                          <a:solidFill>
                            <a:srgbClr val="000000"/>
                          </a:solidFill>
                          <a:effectLst/>
                          <a:latin typeface="Calibri"/>
                        </a:rPr>
                        <a:t>Baby Boomer</a:t>
                      </a:r>
                      <a:endParaRPr lang="en-US" sz="600">
                        <a:latin typeface="Calibri"/>
                      </a:endParaRPr>
                    </a:p>
                    <a:p>
                      <a:pPr lvl="0" algn="ctr">
                        <a:buNone/>
                      </a:pPr>
                      <a:r>
                        <a:rPr lang="en-US" sz="1200" b="1" i="0" u="none" strike="noStrike">
                          <a:solidFill>
                            <a:srgbClr val="000000"/>
                          </a:solidFill>
                          <a:effectLst/>
                          <a:latin typeface="Calibri"/>
                        </a:rPr>
                        <a:t>54-73</a:t>
                      </a:r>
                    </a:p>
                  </a:txBody>
                  <a:tcPr marL="3130" marR="3130"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03773">
                <a:tc>
                  <a:txBody>
                    <a:bodyPr/>
                    <a:lstStyle/>
                    <a:p>
                      <a:pPr algn="ctr" fontAlgn="ctr"/>
                      <a:r>
                        <a:rPr lang="en-US" sz="1000" b="0" i="0" u="none" strike="noStrike">
                          <a:solidFill>
                            <a:srgbClr val="000000"/>
                          </a:solidFill>
                          <a:effectLst/>
                          <a:latin typeface="Calibri"/>
                        </a:rPr>
                        <a:t>Eager to Please</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3773">
                <a:tc>
                  <a:txBody>
                    <a:bodyPr/>
                    <a:lstStyle/>
                    <a:p>
                      <a:pPr algn="ctr" fontAlgn="ctr"/>
                      <a:r>
                        <a:rPr lang="en-US" sz="1000" b="0" i="0" u="none" strike="noStrike">
                          <a:solidFill>
                            <a:srgbClr val="000000"/>
                          </a:solidFill>
                          <a:effectLst/>
                          <a:latin typeface="Calibri"/>
                        </a:rPr>
                        <a:t>Hardworking</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76506">
                <a:tc>
                  <a:txBody>
                    <a:bodyPr/>
                    <a:lstStyle/>
                    <a:p>
                      <a:pPr algn="ctr" fontAlgn="ctr"/>
                      <a:r>
                        <a:rPr lang="en-US" sz="1000" b="0" i="0" u="none" strike="noStrike">
                          <a:solidFill>
                            <a:srgbClr val="000000"/>
                          </a:solidFill>
                          <a:effectLst/>
                          <a:latin typeface="Calibri"/>
                        </a:rPr>
                        <a:t>Challenges Status Quo</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2244">
                <a:tc>
                  <a:txBody>
                    <a:bodyPr/>
                    <a:lstStyle/>
                    <a:p>
                      <a:pPr algn="ctr" fontAlgn="ctr"/>
                      <a:r>
                        <a:rPr lang="en-US" sz="1000" b="0" i="0" u="none" strike="noStrike">
                          <a:solidFill>
                            <a:srgbClr val="000000"/>
                          </a:solidFill>
                          <a:effectLst/>
                          <a:latin typeface="Calibri"/>
                        </a:rPr>
                        <a:t>Goes Above &amp; Beyond</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3773">
                <a:tc>
                  <a:txBody>
                    <a:bodyPr/>
                    <a:lstStyle/>
                    <a:p>
                      <a:pPr algn="ctr" fontAlgn="ctr"/>
                      <a:r>
                        <a:rPr lang="en-US" sz="1000" b="0" i="0" u="none" strike="noStrike">
                          <a:solidFill>
                            <a:srgbClr val="000000"/>
                          </a:solidFill>
                          <a:effectLst/>
                          <a:latin typeface="Calibri"/>
                        </a:rPr>
                        <a:t>Delegation</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3773">
                <a:tc>
                  <a:txBody>
                    <a:bodyPr/>
                    <a:lstStyle/>
                    <a:p>
                      <a:pPr algn="ctr" fontAlgn="ctr"/>
                      <a:r>
                        <a:rPr lang="en-US" sz="1000" b="0" i="0" u="none" strike="noStrike">
                          <a:solidFill>
                            <a:srgbClr val="000000"/>
                          </a:solidFill>
                          <a:effectLst/>
                          <a:latin typeface="Calibri"/>
                        </a:rPr>
                        <a:t>Politically Savvy</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36070">
                <a:tc>
                  <a:txBody>
                    <a:bodyPr/>
                    <a:lstStyle/>
                    <a:p>
                      <a:pPr algn="ctr" fontAlgn="ctr"/>
                      <a:r>
                        <a:rPr lang="en-US" sz="1000" b="0" i="0" u="none" strike="noStrike">
                          <a:solidFill>
                            <a:srgbClr val="000000"/>
                          </a:solidFill>
                          <a:effectLst/>
                          <a:latin typeface="Calibri"/>
                        </a:rPr>
                        <a:t>Service Oriented</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6070">
                <a:tc>
                  <a:txBody>
                    <a:bodyPr/>
                    <a:lstStyle/>
                    <a:p>
                      <a:pPr algn="ctr" fontAlgn="ctr"/>
                      <a:r>
                        <a:rPr lang="en-US" sz="1000" b="0" i="0" u="none" strike="noStrike">
                          <a:solidFill>
                            <a:srgbClr val="000000"/>
                          </a:solidFill>
                          <a:effectLst/>
                          <a:latin typeface="Calibri"/>
                        </a:rPr>
                        <a:t>Team Player</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25414">
                <a:tc>
                  <a:txBody>
                    <a:bodyPr/>
                    <a:lstStyle/>
                    <a:p>
                      <a:pPr algn="ctr" fontAlgn="ctr"/>
                      <a:r>
                        <a:rPr lang="en-US" sz="1000" b="0" i="0" u="none" strike="noStrike">
                          <a:solidFill>
                            <a:srgbClr val="000000"/>
                          </a:solidFill>
                          <a:effectLst/>
                          <a:latin typeface="Calibri"/>
                        </a:rPr>
                        <a:t>Mission Oriented</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3773">
                <a:tc>
                  <a:txBody>
                    <a:bodyPr/>
                    <a:lstStyle/>
                    <a:p>
                      <a:pPr algn="ctr" fontAlgn="ctr"/>
                      <a:r>
                        <a:rPr lang="en-US" sz="1000" b="0" i="0" u="none" strike="noStrike">
                          <a:solidFill>
                            <a:srgbClr val="000000"/>
                          </a:solidFill>
                          <a:effectLst/>
                          <a:latin typeface="Calibri"/>
                        </a:rPr>
                        <a:t>See Big Picture</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3773">
                <a:tc>
                  <a:txBody>
                    <a:bodyPr/>
                    <a:lstStyle/>
                    <a:p>
                      <a:pPr algn="ctr" fontAlgn="ctr"/>
                      <a:r>
                        <a:rPr lang="en-US" sz="1000" b="0" i="0" u="none" strike="noStrike">
                          <a:solidFill>
                            <a:srgbClr val="000000"/>
                          </a:solidFill>
                          <a:effectLst/>
                          <a:latin typeface="Calibri"/>
                        </a:rPr>
                        <a:t>Value Ambition</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506288">
                <a:tc>
                  <a:txBody>
                    <a:bodyPr/>
                    <a:lstStyle/>
                    <a:p>
                      <a:pPr algn="ctr" fontAlgn="ctr"/>
                      <a:r>
                        <a:rPr lang="en-US" sz="1000" b="0" i="0" u="none" strike="noStrike">
                          <a:solidFill>
                            <a:srgbClr val="000000"/>
                          </a:solidFill>
                          <a:effectLst/>
                          <a:latin typeface="Calibri"/>
                        </a:rPr>
                        <a:t>Relationship Focused</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52681">
                <a:tc>
                  <a:txBody>
                    <a:bodyPr/>
                    <a:lstStyle/>
                    <a:p>
                      <a:pPr algn="ctr" fontAlgn="ctr"/>
                      <a:r>
                        <a:rPr lang="en-US" sz="1000" b="0" i="0" u="none" strike="noStrike">
                          <a:solidFill>
                            <a:srgbClr val="000000"/>
                          </a:solidFill>
                          <a:effectLst/>
                          <a:latin typeface="Calibri"/>
                        </a:rPr>
                        <a:t>Growth Focused</a:t>
                      </a:r>
                    </a:p>
                  </a:txBody>
                  <a:tcPr marL="3130" marR="3130"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graphicFrame>
        <p:nvGraphicFramePr>
          <p:cNvPr id="9" name="Table 8">
            <a:extLst>
              <a:ext uri="{FF2B5EF4-FFF2-40B4-BE49-F238E27FC236}">
                <a16:creationId xmlns:a16="http://schemas.microsoft.com/office/drawing/2014/main" id="{151BCE97-6894-4009-A57B-DEF74E0796C1}"/>
              </a:ext>
            </a:extLst>
          </p:cNvPr>
          <p:cNvGraphicFramePr>
            <a:graphicFrameLocks noGrp="1" noChangeAspect="1"/>
          </p:cNvGraphicFramePr>
          <p:nvPr/>
        </p:nvGraphicFramePr>
        <p:xfrm>
          <a:off x="6645275" y="509588"/>
          <a:ext cx="1276350" cy="5908675"/>
        </p:xfrm>
        <a:graphic>
          <a:graphicData uri="http://schemas.openxmlformats.org/drawingml/2006/table">
            <a:tbl>
              <a:tblPr/>
              <a:tblGrid>
                <a:gridCol w="1276350">
                  <a:extLst>
                    <a:ext uri="{9D8B030D-6E8A-4147-A177-3AD203B41FA5}">
                      <a16:colId xmlns:a16="http://schemas.microsoft.com/office/drawing/2014/main" val="20000"/>
                    </a:ext>
                  </a:extLst>
                </a:gridCol>
              </a:tblGrid>
              <a:tr h="440768">
                <a:tc>
                  <a:txBody>
                    <a:bodyPr/>
                    <a:lstStyle/>
                    <a:p>
                      <a:pPr algn="ctr" fontAlgn="b"/>
                      <a:r>
                        <a:rPr lang="en-US" sz="1200" b="1" i="0" u="none" strike="noStrike">
                          <a:solidFill>
                            <a:srgbClr val="000000"/>
                          </a:solidFill>
                          <a:effectLst/>
                          <a:latin typeface="Calibri"/>
                        </a:rPr>
                        <a:t>Gen X</a:t>
                      </a:r>
                      <a:endParaRPr lang="en-US" sz="600">
                        <a:latin typeface="Calibri"/>
                      </a:endParaRPr>
                    </a:p>
                    <a:p>
                      <a:pPr lvl="0" algn="ctr">
                        <a:buNone/>
                      </a:pPr>
                      <a:r>
                        <a:rPr lang="en-US" sz="1200" b="1" i="0" u="none" strike="noStrike">
                          <a:solidFill>
                            <a:srgbClr val="000000"/>
                          </a:solidFill>
                          <a:effectLst/>
                          <a:latin typeface="Calibri"/>
                        </a:rPr>
                        <a:t>39-53</a:t>
                      </a:r>
                    </a:p>
                  </a:txBody>
                  <a:tcPr marL="3126" marR="3126"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03773">
                <a:tc>
                  <a:txBody>
                    <a:bodyPr/>
                    <a:lstStyle/>
                    <a:p>
                      <a:pPr algn="ctr" fontAlgn="ctr"/>
                      <a:r>
                        <a:rPr lang="en-US" sz="1000" b="0" i="0" u="none" strike="noStrike">
                          <a:solidFill>
                            <a:srgbClr val="000000"/>
                          </a:solidFill>
                          <a:effectLst/>
                          <a:latin typeface="Calibri"/>
                        </a:rPr>
                        <a:t>Flexible</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3773">
                <a:tc>
                  <a:txBody>
                    <a:bodyPr/>
                    <a:lstStyle/>
                    <a:p>
                      <a:pPr algn="ctr" fontAlgn="ctr"/>
                      <a:r>
                        <a:rPr lang="en-US" sz="1000" b="0" i="0" u="none" strike="noStrike">
                          <a:solidFill>
                            <a:srgbClr val="000000"/>
                          </a:solidFill>
                          <a:effectLst/>
                          <a:latin typeface="Calibri"/>
                        </a:rPr>
                        <a:t>Consumer Mentality</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76506">
                <a:tc>
                  <a:txBody>
                    <a:bodyPr/>
                    <a:lstStyle/>
                    <a:p>
                      <a:pPr algn="ctr" fontAlgn="ctr"/>
                      <a:r>
                        <a:rPr lang="en-US" sz="1000" b="0" i="0" u="none" strike="noStrike">
                          <a:solidFill>
                            <a:srgbClr val="000000"/>
                          </a:solidFill>
                          <a:effectLst/>
                          <a:latin typeface="Calibri"/>
                        </a:rPr>
                        <a:t>Seek Feedback</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2244">
                <a:tc>
                  <a:txBody>
                    <a:bodyPr/>
                    <a:lstStyle/>
                    <a:p>
                      <a:pPr algn="ctr" fontAlgn="ctr"/>
                      <a:r>
                        <a:rPr lang="en-US" sz="1000" b="0" i="0" u="none" strike="noStrike">
                          <a:solidFill>
                            <a:srgbClr val="000000"/>
                          </a:solidFill>
                          <a:effectLst/>
                          <a:latin typeface="Calibri"/>
                        </a:rPr>
                        <a:t>Value Information</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3773">
                <a:tc>
                  <a:txBody>
                    <a:bodyPr/>
                    <a:lstStyle/>
                    <a:p>
                      <a:pPr algn="ctr" fontAlgn="ctr"/>
                      <a:r>
                        <a:rPr lang="en-US" sz="1000" b="0" i="0" u="none" strike="noStrike">
                          <a:solidFill>
                            <a:srgbClr val="000000"/>
                          </a:solidFill>
                          <a:effectLst/>
                          <a:latin typeface="Calibri"/>
                        </a:rPr>
                        <a:t>Determined</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3773">
                <a:tc>
                  <a:txBody>
                    <a:bodyPr/>
                    <a:lstStyle/>
                    <a:p>
                      <a:pPr algn="ctr" fontAlgn="ctr"/>
                      <a:r>
                        <a:rPr lang="en-US" sz="1000" b="0" i="0" u="none" strike="noStrike">
                          <a:solidFill>
                            <a:srgbClr val="000000"/>
                          </a:solidFill>
                          <a:effectLst/>
                          <a:latin typeface="Calibri"/>
                        </a:rPr>
                        <a:t>Eager to Learn</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36070">
                <a:tc>
                  <a:txBody>
                    <a:bodyPr/>
                    <a:lstStyle/>
                    <a:p>
                      <a:pPr algn="ctr" fontAlgn="ctr"/>
                      <a:r>
                        <a:rPr lang="en-US" sz="1000" b="0" i="0" u="none" strike="noStrike">
                          <a:solidFill>
                            <a:srgbClr val="000000"/>
                          </a:solidFill>
                          <a:effectLst/>
                          <a:latin typeface="Calibri"/>
                        </a:rPr>
                        <a:t>Direct Communicator</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6070">
                <a:tc>
                  <a:txBody>
                    <a:bodyPr/>
                    <a:lstStyle/>
                    <a:p>
                      <a:pPr algn="ctr" fontAlgn="ctr"/>
                      <a:r>
                        <a:rPr lang="en-US" sz="1000" b="0" i="0" u="none" strike="noStrike">
                          <a:solidFill>
                            <a:srgbClr val="000000"/>
                          </a:solidFill>
                          <a:effectLst/>
                          <a:latin typeface="Calibri"/>
                        </a:rPr>
                        <a:t>Strong Problem-Solving Skills</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25414">
                <a:tc>
                  <a:txBody>
                    <a:bodyPr/>
                    <a:lstStyle/>
                    <a:p>
                      <a:pPr algn="ctr" fontAlgn="ctr"/>
                      <a:r>
                        <a:rPr lang="en-US" sz="1000" b="0" i="0" u="none" strike="noStrike">
                          <a:solidFill>
                            <a:srgbClr val="000000"/>
                          </a:solidFill>
                          <a:effectLst/>
                          <a:latin typeface="Calibri"/>
                        </a:rPr>
                        <a:t>Thrive on Flexibility</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3773">
                <a:tc>
                  <a:txBody>
                    <a:bodyPr/>
                    <a:lstStyle/>
                    <a:p>
                      <a:pPr algn="ctr" fontAlgn="ctr"/>
                      <a:r>
                        <a:rPr lang="en-US" sz="1000" b="0" i="0" u="none" strike="noStrike">
                          <a:solidFill>
                            <a:srgbClr val="000000"/>
                          </a:solidFill>
                          <a:effectLst/>
                          <a:latin typeface="Calibri"/>
                        </a:rPr>
                        <a:t>Technologically Savvy</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3773">
                <a:tc>
                  <a:txBody>
                    <a:bodyPr/>
                    <a:lstStyle/>
                    <a:p>
                      <a:pPr algn="ctr" fontAlgn="ctr"/>
                      <a:r>
                        <a:rPr lang="en-US" sz="1000" b="0" i="0" u="none" strike="noStrike">
                          <a:solidFill>
                            <a:srgbClr val="000000"/>
                          </a:solidFill>
                          <a:effectLst/>
                          <a:latin typeface="Calibri"/>
                        </a:rPr>
                        <a:t>Highly Educated</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506288">
                <a:tc>
                  <a:txBody>
                    <a:bodyPr/>
                    <a:lstStyle/>
                    <a:p>
                      <a:pPr algn="ctr" fontAlgn="ctr"/>
                      <a:r>
                        <a:rPr lang="en-US" sz="1000" b="0" i="0" u="none" strike="noStrike">
                          <a:solidFill>
                            <a:srgbClr val="000000"/>
                          </a:solidFill>
                          <a:effectLst/>
                          <a:latin typeface="Calibri"/>
                        </a:rPr>
                        <a:t>Multitaskers</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52681">
                <a:tc>
                  <a:txBody>
                    <a:bodyPr/>
                    <a:lstStyle/>
                    <a:p>
                      <a:pPr algn="ctr" fontAlgn="b"/>
                      <a:r>
                        <a:rPr lang="en-US" sz="1000" b="0" i="0" u="none" strike="noStrike">
                          <a:solidFill>
                            <a:srgbClr val="000000"/>
                          </a:solidFill>
                          <a:effectLst/>
                          <a:latin typeface="Calibri"/>
                        </a:rPr>
                        <a:t>Work Ethic Negates Time Spent at Work</a:t>
                      </a:r>
                    </a:p>
                  </a:txBody>
                  <a:tcPr marL="3126" marR="3126"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graphicFrame>
        <p:nvGraphicFramePr>
          <p:cNvPr id="10" name="Table 9">
            <a:extLst>
              <a:ext uri="{FF2B5EF4-FFF2-40B4-BE49-F238E27FC236}">
                <a16:creationId xmlns:a16="http://schemas.microsoft.com/office/drawing/2014/main" id="{8774363A-62D7-4149-B9BA-EAB2CFF4C38B}"/>
              </a:ext>
            </a:extLst>
          </p:cNvPr>
          <p:cNvGraphicFramePr>
            <a:graphicFrameLocks noGrp="1" noChangeAspect="1"/>
          </p:cNvGraphicFramePr>
          <p:nvPr/>
        </p:nvGraphicFramePr>
        <p:xfrm>
          <a:off x="7918450" y="509588"/>
          <a:ext cx="1219200" cy="5908675"/>
        </p:xfrm>
        <a:graphic>
          <a:graphicData uri="http://schemas.openxmlformats.org/drawingml/2006/table">
            <a:tbl>
              <a:tblPr/>
              <a:tblGrid>
                <a:gridCol w="1219200">
                  <a:extLst>
                    <a:ext uri="{9D8B030D-6E8A-4147-A177-3AD203B41FA5}">
                      <a16:colId xmlns:a16="http://schemas.microsoft.com/office/drawing/2014/main" val="20000"/>
                    </a:ext>
                  </a:extLst>
                </a:gridCol>
              </a:tblGrid>
              <a:tr h="440768">
                <a:tc>
                  <a:txBody>
                    <a:bodyPr/>
                    <a:lstStyle/>
                    <a:p>
                      <a:pPr algn="ctr" fontAlgn="b"/>
                      <a:r>
                        <a:rPr lang="en-US" sz="1200" b="1" i="0" u="none" strike="noStrike">
                          <a:solidFill>
                            <a:srgbClr val="000000"/>
                          </a:solidFill>
                          <a:effectLst/>
                          <a:latin typeface="Calibri"/>
                        </a:rPr>
                        <a:t>Millennial</a:t>
                      </a:r>
                      <a:endParaRPr lang="en-US" sz="600">
                        <a:latin typeface="Calibri"/>
                      </a:endParaRPr>
                    </a:p>
                    <a:p>
                      <a:pPr lvl="0" algn="ctr">
                        <a:buNone/>
                      </a:pPr>
                      <a:r>
                        <a:rPr lang="en-US" sz="1200" b="1" i="0" u="none" strike="noStrike">
                          <a:solidFill>
                            <a:srgbClr val="000000"/>
                          </a:solidFill>
                          <a:effectLst/>
                          <a:latin typeface="Calibri"/>
                        </a:rPr>
                        <a:t>23-38</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03773">
                <a:tc>
                  <a:txBody>
                    <a:bodyPr/>
                    <a:lstStyle/>
                    <a:p>
                      <a:pPr algn="ctr" fontAlgn="ctr"/>
                      <a:r>
                        <a:rPr lang="en-US" sz="1000" b="0" i="0" u="none" strike="noStrike">
                          <a:solidFill>
                            <a:srgbClr val="000000"/>
                          </a:solidFill>
                          <a:effectLst/>
                          <a:latin typeface="Calibri"/>
                        </a:rPr>
                        <a:t>Tenacious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3773">
                <a:tc>
                  <a:txBody>
                    <a:bodyPr/>
                    <a:lstStyle/>
                    <a:p>
                      <a:pPr algn="ctr" fontAlgn="ctr"/>
                      <a:r>
                        <a:rPr lang="en-US" sz="1000" b="0" i="0" u="none" strike="noStrike">
                          <a:solidFill>
                            <a:srgbClr val="000000"/>
                          </a:solidFill>
                          <a:effectLst/>
                          <a:latin typeface="Calibri"/>
                        </a:rPr>
                        <a:t>Collaborators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76506">
                <a:tc>
                  <a:txBody>
                    <a:bodyPr/>
                    <a:lstStyle/>
                    <a:p>
                      <a:pPr algn="ctr" fontAlgn="ctr"/>
                      <a:r>
                        <a:rPr lang="en-US" sz="1000" b="0" i="0" u="none" strike="noStrike">
                          <a:solidFill>
                            <a:srgbClr val="000000"/>
                          </a:solidFill>
                          <a:effectLst/>
                          <a:latin typeface="Calibri"/>
                        </a:rPr>
                        <a:t>Goal Oriented</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2244">
                <a:tc>
                  <a:txBody>
                    <a:bodyPr/>
                    <a:lstStyle/>
                    <a:p>
                      <a:pPr algn="ctr" fontAlgn="ctr"/>
                      <a:r>
                        <a:rPr lang="en-US" sz="1000" b="0" i="0" u="none" strike="noStrike">
                          <a:solidFill>
                            <a:srgbClr val="000000"/>
                          </a:solidFill>
                          <a:effectLst/>
                          <a:latin typeface="Calibri"/>
                        </a:rPr>
                        <a:t>Quick Multitasker</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3773">
                <a:tc>
                  <a:txBody>
                    <a:bodyPr/>
                    <a:lstStyle/>
                    <a:p>
                      <a:pPr algn="ctr" fontAlgn="ctr"/>
                      <a:r>
                        <a:rPr lang="en-US" sz="1000" b="0" i="0" u="none" strike="noStrike">
                          <a:solidFill>
                            <a:srgbClr val="000000"/>
                          </a:solidFill>
                          <a:effectLst/>
                          <a:latin typeface="Calibri"/>
                        </a:rPr>
                        <a:t>Highly Educated</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3773">
                <a:tc>
                  <a:txBody>
                    <a:bodyPr/>
                    <a:lstStyle/>
                    <a:p>
                      <a:pPr algn="ctr" fontAlgn="ctr"/>
                      <a:r>
                        <a:rPr lang="en-US" sz="1000" b="0" i="0" u="none" strike="noStrike">
                          <a:solidFill>
                            <a:srgbClr val="000000"/>
                          </a:solidFill>
                          <a:effectLst/>
                          <a:latin typeface="Calibri"/>
                        </a:rPr>
                        <a:t>Optimistic</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36070">
                <a:tc>
                  <a:txBody>
                    <a:bodyPr/>
                    <a:lstStyle/>
                    <a:p>
                      <a:pPr algn="ctr" fontAlgn="ctr"/>
                      <a:r>
                        <a:rPr lang="en-US" sz="1000" b="0" i="0" u="none" strike="noStrike">
                          <a:solidFill>
                            <a:srgbClr val="000000"/>
                          </a:solidFill>
                          <a:effectLst/>
                          <a:latin typeface="Calibri"/>
                        </a:rPr>
                        <a:t>Technically Savvy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6070">
                <a:tc>
                  <a:txBody>
                    <a:bodyPr/>
                    <a:lstStyle/>
                    <a:p>
                      <a:pPr algn="ctr" fontAlgn="ctr"/>
                      <a:r>
                        <a:rPr lang="en-US" sz="1000" b="0" i="0" u="none" strike="noStrike">
                          <a:solidFill>
                            <a:srgbClr val="000000"/>
                          </a:solidFill>
                          <a:effectLst/>
                          <a:latin typeface="Calibri"/>
                        </a:rPr>
                        <a:t>Consumer Mentality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25414">
                <a:tc>
                  <a:txBody>
                    <a:bodyPr/>
                    <a:lstStyle/>
                    <a:p>
                      <a:pPr algn="ctr" fontAlgn="ctr"/>
                      <a:r>
                        <a:rPr lang="en-US" sz="1000" b="0" i="0" u="none" strike="noStrike">
                          <a:solidFill>
                            <a:srgbClr val="000000"/>
                          </a:solidFill>
                          <a:effectLst/>
                          <a:latin typeface="Calibri"/>
                        </a:rPr>
                        <a:t>Positive Attitude</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3773">
                <a:tc>
                  <a:txBody>
                    <a:bodyPr/>
                    <a:lstStyle/>
                    <a:p>
                      <a:pPr algn="ctr" fontAlgn="ctr"/>
                      <a:r>
                        <a:rPr lang="en-US" sz="1000" b="0" i="0" u="none" strike="noStrike">
                          <a:solidFill>
                            <a:srgbClr val="000000"/>
                          </a:solidFill>
                          <a:effectLst/>
                          <a:latin typeface="Calibri"/>
                        </a:rPr>
                        <a:t>Idealistic</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3773">
                <a:tc>
                  <a:txBody>
                    <a:bodyPr/>
                    <a:lstStyle/>
                    <a:p>
                      <a:pPr algn="ctr" fontAlgn="ctr"/>
                      <a:r>
                        <a:rPr lang="en-US" sz="1000" b="0" i="0" u="none" strike="noStrike">
                          <a:solidFill>
                            <a:srgbClr val="000000"/>
                          </a:solidFill>
                          <a:effectLst/>
                          <a:latin typeface="Calibri"/>
                        </a:rPr>
                        <a:t>Training is Important</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506288">
                <a:tc>
                  <a:txBody>
                    <a:bodyPr/>
                    <a:lstStyle/>
                    <a:p>
                      <a:pPr algn="ctr" fontAlgn="ctr"/>
                      <a:r>
                        <a:rPr lang="en-US" sz="1000" b="0" i="0" u="none" strike="noStrike">
                          <a:solidFill>
                            <a:srgbClr val="000000"/>
                          </a:solidFill>
                          <a:effectLst/>
                          <a:latin typeface="Calibri"/>
                        </a:rPr>
                        <a:t>High Expectations of Leadership</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52681">
                <a:tc>
                  <a:txBody>
                    <a:bodyPr/>
                    <a:lstStyle/>
                    <a:p>
                      <a:pPr algn="ctr" fontAlgn="ctr"/>
                      <a:r>
                        <a:rPr lang="en-US" sz="1000" b="0" i="0" u="none" strike="noStrike">
                          <a:solidFill>
                            <a:srgbClr val="000000"/>
                          </a:solidFill>
                          <a:effectLst/>
                          <a:latin typeface="Calibri"/>
                        </a:rPr>
                        <a:t>Contribution Focused</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729CE980-E1BB-4B03-961F-431FF054D1AE}"/>
              </a:ext>
            </a:extLst>
          </p:cNvPr>
          <p:cNvGraphicFramePr>
            <a:graphicFrameLocks noGrp="1" noChangeAspect="1"/>
          </p:cNvGraphicFramePr>
          <p:nvPr/>
        </p:nvGraphicFramePr>
        <p:xfrm>
          <a:off x="9132888" y="511175"/>
          <a:ext cx="1192212" cy="5907088"/>
        </p:xfrm>
        <a:graphic>
          <a:graphicData uri="http://schemas.openxmlformats.org/drawingml/2006/table">
            <a:tbl>
              <a:tblPr/>
              <a:tblGrid>
                <a:gridCol w="1192212">
                  <a:extLst>
                    <a:ext uri="{9D8B030D-6E8A-4147-A177-3AD203B41FA5}">
                      <a16:colId xmlns:a16="http://schemas.microsoft.com/office/drawing/2014/main" val="20000"/>
                    </a:ext>
                  </a:extLst>
                </a:gridCol>
              </a:tblGrid>
              <a:tr h="440649">
                <a:tc>
                  <a:txBody>
                    <a:bodyPr/>
                    <a:lstStyle/>
                    <a:p>
                      <a:pPr algn="ctr" fontAlgn="b"/>
                      <a:r>
                        <a:rPr lang="en-US" sz="1200" b="1" i="0" u="none" strike="noStrike">
                          <a:solidFill>
                            <a:srgbClr val="000000"/>
                          </a:solidFill>
                          <a:effectLst/>
                          <a:latin typeface="Calibri"/>
                        </a:rPr>
                        <a:t>Gen Z</a:t>
                      </a:r>
                      <a:endParaRPr lang="en-US" sz="600">
                        <a:latin typeface="Calibri"/>
                      </a:endParaRPr>
                    </a:p>
                    <a:p>
                      <a:pPr lvl="0" algn="ctr">
                        <a:buNone/>
                      </a:pPr>
                      <a:r>
                        <a:rPr lang="en-US" sz="1200" b="1" i="0" u="none" strike="noStrike">
                          <a:solidFill>
                            <a:srgbClr val="000000"/>
                          </a:solidFill>
                          <a:effectLst/>
                          <a:latin typeface="Calibri"/>
                        </a:rPr>
                        <a:t>TBD/12-22</a:t>
                      </a:r>
                    </a:p>
                  </a:txBody>
                  <a:tcPr marL="3129" marR="3129" marT="3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03691">
                <a:tc>
                  <a:txBody>
                    <a:bodyPr/>
                    <a:lstStyle/>
                    <a:p>
                      <a:pPr algn="ctr" fontAlgn="ctr"/>
                      <a:r>
                        <a:rPr lang="en-US" sz="1000" b="0" i="0" u="none" strike="noStrike">
                          <a:solidFill>
                            <a:srgbClr val="000000"/>
                          </a:solidFill>
                          <a:effectLst/>
                          <a:latin typeface="Calibri"/>
                        </a:rPr>
                        <a:t>Responsible</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3691">
                <a:tc>
                  <a:txBody>
                    <a:bodyPr/>
                    <a:lstStyle/>
                    <a:p>
                      <a:pPr algn="ctr" fontAlgn="ctr"/>
                      <a:r>
                        <a:rPr lang="en-US" sz="1000" b="0" i="0" u="none" strike="noStrike">
                          <a:solidFill>
                            <a:srgbClr val="000000"/>
                          </a:solidFill>
                          <a:effectLst/>
                          <a:latin typeface="Calibri"/>
                        </a:rPr>
                        <a:t>Hard Working</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76378">
                <a:tc>
                  <a:txBody>
                    <a:bodyPr/>
                    <a:lstStyle/>
                    <a:p>
                      <a:pPr algn="ctr" fontAlgn="ctr"/>
                      <a:r>
                        <a:rPr lang="en-US" sz="1000" b="0" i="0" u="none" strike="noStrike">
                          <a:solidFill>
                            <a:srgbClr val="000000"/>
                          </a:solidFill>
                          <a:effectLst/>
                          <a:latin typeface="Calibri"/>
                        </a:rPr>
                        <a:t>Tech Natives</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2107">
                <a:tc>
                  <a:txBody>
                    <a:bodyPr/>
                    <a:lstStyle/>
                    <a:p>
                      <a:pPr algn="ctr" fontAlgn="ctr"/>
                      <a:r>
                        <a:rPr lang="en-US" sz="1000" b="0" i="0" u="none" strike="noStrike">
                          <a:solidFill>
                            <a:srgbClr val="000000"/>
                          </a:solidFill>
                          <a:effectLst/>
                          <a:latin typeface="Calibri"/>
                        </a:rPr>
                        <a:t>Growth Oriented</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3691">
                <a:tc>
                  <a:txBody>
                    <a:bodyPr/>
                    <a:lstStyle/>
                    <a:p>
                      <a:pPr algn="ctr" fontAlgn="ctr"/>
                      <a:r>
                        <a:rPr lang="en-US" sz="1000" b="0" i="0" u="none" strike="noStrike">
                          <a:solidFill>
                            <a:srgbClr val="000000"/>
                          </a:solidFill>
                          <a:effectLst/>
                          <a:latin typeface="Calibri"/>
                        </a:rPr>
                        <a:t>Entrepreneurial</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3691">
                <a:tc>
                  <a:txBody>
                    <a:bodyPr/>
                    <a:lstStyle/>
                    <a:p>
                      <a:pPr algn="ctr" fontAlgn="ctr"/>
                      <a:r>
                        <a:rPr lang="en-US" sz="1000" b="0" i="0" u="none" strike="noStrike">
                          <a:solidFill>
                            <a:srgbClr val="000000"/>
                          </a:solidFill>
                          <a:effectLst/>
                          <a:latin typeface="Calibri"/>
                        </a:rPr>
                        <a:t>Positive Attitudes</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35926">
                <a:tc>
                  <a:txBody>
                    <a:bodyPr/>
                    <a:lstStyle/>
                    <a:p>
                      <a:pPr algn="ctr" fontAlgn="ctr"/>
                      <a:r>
                        <a:rPr lang="en-US" sz="1000" b="0" i="0" u="none" strike="noStrike">
                          <a:solidFill>
                            <a:srgbClr val="000000"/>
                          </a:solidFill>
                          <a:effectLst/>
                          <a:latin typeface="Calibri"/>
                        </a:rPr>
                        <a:t>Multitasking Natives</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5926">
                <a:tc>
                  <a:txBody>
                    <a:bodyPr/>
                    <a:lstStyle/>
                    <a:p>
                      <a:pPr algn="ctr" fontAlgn="ctr"/>
                      <a:r>
                        <a:rPr lang="en-US" sz="1000" b="0" i="0" u="none" strike="noStrike">
                          <a:solidFill>
                            <a:srgbClr val="000000"/>
                          </a:solidFill>
                          <a:effectLst/>
                          <a:latin typeface="Calibri"/>
                        </a:rPr>
                        <a:t>View Technology as a Tool</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25246">
                <a:tc>
                  <a:txBody>
                    <a:bodyPr/>
                    <a:lstStyle/>
                    <a:p>
                      <a:pPr algn="ctr" fontAlgn="ctr"/>
                      <a:r>
                        <a:rPr lang="en-US" sz="1000" b="0" i="0" u="none" strike="noStrike">
                          <a:solidFill>
                            <a:srgbClr val="000000"/>
                          </a:solidFill>
                          <a:effectLst/>
                          <a:latin typeface="Calibri"/>
                        </a:rPr>
                        <a:t>Value Self Development &amp; Self Improvement</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3691">
                <a:tc>
                  <a:txBody>
                    <a:bodyPr/>
                    <a:lstStyle/>
                    <a:p>
                      <a:pPr algn="ctr" fontAlgn="ctr"/>
                      <a:r>
                        <a:rPr lang="en-US" sz="1000" b="0" i="0" u="none" strike="noStrike">
                          <a:solidFill>
                            <a:srgbClr val="000000"/>
                          </a:solidFill>
                          <a:effectLst/>
                          <a:latin typeface="Calibri"/>
                        </a:rPr>
                        <a:t>Competitive</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3691">
                <a:tc>
                  <a:txBody>
                    <a:bodyPr/>
                    <a:lstStyle/>
                    <a:p>
                      <a:pPr algn="ctr" fontAlgn="ctr"/>
                      <a:r>
                        <a:rPr lang="en-US" sz="1000" b="0" i="0" u="none" strike="noStrike">
                          <a:solidFill>
                            <a:srgbClr val="000000"/>
                          </a:solidFill>
                          <a:effectLst/>
                          <a:latin typeface="Calibri"/>
                        </a:rPr>
                        <a:t>Crave Feedback</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506152">
                <a:tc>
                  <a:txBody>
                    <a:bodyPr/>
                    <a:lstStyle/>
                    <a:p>
                      <a:pPr algn="ctr" fontAlgn="ctr"/>
                      <a:r>
                        <a:rPr lang="en-US" sz="1000" b="0" i="0" u="none" strike="noStrike">
                          <a:solidFill>
                            <a:srgbClr val="000000"/>
                          </a:solidFill>
                          <a:effectLst/>
                          <a:latin typeface="Calibri"/>
                        </a:rPr>
                        <a:t>Pragmatic</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52559">
                <a:tc>
                  <a:txBody>
                    <a:bodyPr/>
                    <a:lstStyle/>
                    <a:p>
                      <a:pPr algn="ctr" fontAlgn="ctr"/>
                      <a:r>
                        <a:rPr lang="en-US" sz="1000" b="0" i="0" u="none" strike="noStrike">
                          <a:solidFill>
                            <a:srgbClr val="000000"/>
                          </a:solidFill>
                          <a:effectLst/>
                          <a:latin typeface="Calibri"/>
                        </a:rPr>
                        <a:t>Take Responsibility for Work</a:t>
                      </a:r>
                    </a:p>
                  </a:txBody>
                  <a:tcPr marL="3129" marR="3129"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Title">
            <a:extLst>
              <a:ext uri="{FF2B5EF4-FFF2-40B4-BE49-F238E27FC236}">
                <a16:creationId xmlns:a16="http://schemas.microsoft.com/office/drawing/2014/main" id="{2CC9D772-0065-4118-9361-AB387A7DF722}"/>
              </a:ext>
            </a:extLst>
          </p:cNvPr>
          <p:cNvSpPr txBox="1">
            <a:spLocks noGrp="1"/>
          </p:cNvSpPr>
          <p:nvPr>
            <p:ph type="title"/>
          </p:nvPr>
        </p:nvSpPr>
        <p:spPr>
          <a:xfrm>
            <a:off x="2128838" y="520700"/>
            <a:ext cx="7531100" cy="877888"/>
          </a:xfrm>
        </p:spPr>
        <p:txBody>
          <a:bodyPr/>
          <a:lstStyle/>
          <a:p>
            <a:pPr eaLnBrk="1" fontAlgn="auto" hangingPunct="1">
              <a:spcAft>
                <a:spcPts val="0"/>
              </a:spcAft>
              <a:defRPr/>
            </a:pPr>
            <a:r>
              <a:rPr lang="en-US"/>
              <a:t>Working together</a:t>
            </a:r>
            <a:endParaRPr/>
          </a:p>
        </p:txBody>
      </p:sp>
      <p:sp>
        <p:nvSpPr>
          <p:cNvPr id="79875" name="Line">
            <a:extLst>
              <a:ext uri="{FF2B5EF4-FFF2-40B4-BE49-F238E27FC236}">
                <a16:creationId xmlns:a16="http://schemas.microsoft.com/office/drawing/2014/main" id="{68908F9C-F0CF-4AAA-B19C-D3E527C7F324}"/>
              </a:ext>
            </a:extLst>
          </p:cNvPr>
          <p:cNvSpPr>
            <a:spLocks noGrp="1" noTextEdit="1"/>
          </p:cNvSpPr>
          <p:nvPr>
            <p:ph type="body" idx="15"/>
          </p:nvPr>
        </p:nvSpPr>
        <p:spPr>
          <a:xfrm>
            <a:off x="1263650" y="4029075"/>
            <a:ext cx="1497013" cy="0"/>
          </a:xfrm>
          <a:noFill/>
          <a:ln>
            <a:round/>
            <a:headEnd w="med" len="med"/>
            <a:tailEnd/>
          </a:ln>
          <a:extLst>
            <a:ext uri="{909E8E84-426E-40DD-AFC4-6F175D3DCCD1}">
              <a14:hiddenFill xmlns:a14="http://schemas.microsoft.com/office/drawing/2010/main">
                <a:noFill/>
              </a14:hiddenFill>
            </a:ext>
          </a:extLst>
        </p:spPr>
      </p:sp>
      <p:sp>
        <p:nvSpPr>
          <p:cNvPr id="907" name="01">
            <a:extLst>
              <a:ext uri="{FF2B5EF4-FFF2-40B4-BE49-F238E27FC236}">
                <a16:creationId xmlns:a16="http://schemas.microsoft.com/office/drawing/2014/main" id="{2A4AADFA-2531-4BF9-B3D8-31C8B189B6BA}"/>
              </a:ext>
            </a:extLst>
          </p:cNvPr>
          <p:cNvSpPr txBox="1">
            <a:spLocks noGrp="1"/>
          </p:cNvSpPr>
          <p:nvPr>
            <p:ph type="body" idx="16"/>
          </p:nvPr>
        </p:nvSpPr>
        <p:spPr>
          <a:xfrm>
            <a:off x="2835275" y="3724275"/>
            <a:ext cx="600075" cy="611188"/>
          </a:xfrm>
        </p:spPr>
        <p:txBody>
          <a:bodyPr/>
          <a:lstStyle/>
          <a:p>
            <a:pPr eaLnBrk="1" fontAlgn="auto" hangingPunct="1">
              <a:spcAft>
                <a:spcPts val="0"/>
              </a:spcAft>
              <a:defRPr/>
            </a:pPr>
            <a:r>
              <a:t>01</a:t>
            </a:r>
          </a:p>
        </p:txBody>
      </p:sp>
      <p:sp>
        <p:nvSpPr>
          <p:cNvPr id="79877" name="Line">
            <a:extLst>
              <a:ext uri="{FF2B5EF4-FFF2-40B4-BE49-F238E27FC236}">
                <a16:creationId xmlns:a16="http://schemas.microsoft.com/office/drawing/2014/main" id="{42AA5157-AC84-4C5B-9D76-C5F3A3B69F8C}"/>
              </a:ext>
            </a:extLst>
          </p:cNvPr>
          <p:cNvSpPr>
            <a:spLocks noGrp="1" noTextEdit="1"/>
          </p:cNvSpPr>
          <p:nvPr>
            <p:ph type="body" idx="17"/>
          </p:nvPr>
        </p:nvSpPr>
        <p:spPr>
          <a:xfrm>
            <a:off x="3470275" y="4029075"/>
            <a:ext cx="1162050" cy="0"/>
          </a:xfrm>
          <a:noFill/>
          <a:ln>
            <a:round/>
            <a:headEnd/>
            <a:tailEnd/>
          </a:ln>
          <a:extLst>
            <a:ext uri="{909E8E84-426E-40DD-AFC4-6F175D3DCCD1}">
              <a14:hiddenFill xmlns:a14="http://schemas.microsoft.com/office/drawing/2010/main">
                <a:noFill/>
              </a14:hiddenFill>
            </a:ext>
          </a:extLst>
        </p:spPr>
      </p:sp>
      <p:sp>
        <p:nvSpPr>
          <p:cNvPr id="909" name="02">
            <a:extLst>
              <a:ext uri="{FF2B5EF4-FFF2-40B4-BE49-F238E27FC236}">
                <a16:creationId xmlns:a16="http://schemas.microsoft.com/office/drawing/2014/main" id="{D8C66ECA-D53B-4D0B-B327-B5F03A8F821A}"/>
              </a:ext>
            </a:extLst>
          </p:cNvPr>
          <p:cNvSpPr txBox="1">
            <a:spLocks noGrp="1"/>
          </p:cNvSpPr>
          <p:nvPr>
            <p:ph type="body" idx="18"/>
          </p:nvPr>
        </p:nvSpPr>
        <p:spPr>
          <a:xfrm>
            <a:off x="4808538" y="3724275"/>
            <a:ext cx="598487" cy="611188"/>
          </a:xfrm>
        </p:spPr>
        <p:txBody>
          <a:bodyPr/>
          <a:lstStyle/>
          <a:p>
            <a:pPr eaLnBrk="1" fontAlgn="auto" hangingPunct="1">
              <a:spcAft>
                <a:spcPts val="0"/>
              </a:spcAft>
              <a:defRPr/>
            </a:pPr>
            <a:r>
              <a:t>02</a:t>
            </a:r>
          </a:p>
        </p:txBody>
      </p:sp>
      <p:sp>
        <p:nvSpPr>
          <p:cNvPr id="79879" name="Line">
            <a:extLst>
              <a:ext uri="{FF2B5EF4-FFF2-40B4-BE49-F238E27FC236}">
                <a16:creationId xmlns:a16="http://schemas.microsoft.com/office/drawing/2014/main" id="{76D82A98-44DC-49CD-894F-B91B27B0A52E}"/>
              </a:ext>
            </a:extLst>
          </p:cNvPr>
          <p:cNvSpPr>
            <a:spLocks noGrp="1" noTextEdit="1"/>
          </p:cNvSpPr>
          <p:nvPr>
            <p:ph type="body" idx="19"/>
          </p:nvPr>
        </p:nvSpPr>
        <p:spPr>
          <a:xfrm>
            <a:off x="5389563" y="4030663"/>
            <a:ext cx="1162050" cy="0"/>
          </a:xfrm>
          <a:noFill/>
          <a:ln>
            <a:round/>
            <a:headEnd/>
            <a:tailEnd/>
          </a:ln>
          <a:extLst>
            <a:ext uri="{909E8E84-426E-40DD-AFC4-6F175D3DCCD1}">
              <a14:hiddenFill xmlns:a14="http://schemas.microsoft.com/office/drawing/2010/main">
                <a:noFill/>
              </a14:hiddenFill>
            </a:ext>
          </a:extLst>
        </p:spPr>
      </p:sp>
      <p:sp>
        <p:nvSpPr>
          <p:cNvPr id="911" name="03">
            <a:extLst>
              <a:ext uri="{FF2B5EF4-FFF2-40B4-BE49-F238E27FC236}">
                <a16:creationId xmlns:a16="http://schemas.microsoft.com/office/drawing/2014/main" id="{9B5A70B6-8CD5-43E6-8135-E120FF3C7B55}"/>
              </a:ext>
            </a:extLst>
          </p:cNvPr>
          <p:cNvSpPr txBox="1">
            <a:spLocks noGrp="1"/>
          </p:cNvSpPr>
          <p:nvPr>
            <p:ph type="body" idx="20"/>
          </p:nvPr>
        </p:nvSpPr>
        <p:spPr>
          <a:xfrm>
            <a:off x="6727825" y="3725863"/>
            <a:ext cx="598488" cy="611187"/>
          </a:xfrm>
        </p:spPr>
        <p:txBody>
          <a:bodyPr/>
          <a:lstStyle/>
          <a:p>
            <a:pPr eaLnBrk="1" fontAlgn="auto" hangingPunct="1">
              <a:spcAft>
                <a:spcPts val="0"/>
              </a:spcAft>
              <a:defRPr/>
            </a:pPr>
            <a:r>
              <a:t>03</a:t>
            </a:r>
          </a:p>
        </p:txBody>
      </p:sp>
      <p:sp>
        <p:nvSpPr>
          <p:cNvPr id="79881" name="Line">
            <a:extLst>
              <a:ext uri="{FF2B5EF4-FFF2-40B4-BE49-F238E27FC236}">
                <a16:creationId xmlns:a16="http://schemas.microsoft.com/office/drawing/2014/main" id="{393D22C4-12C1-4623-BDCE-2FB92A45911E}"/>
              </a:ext>
            </a:extLst>
          </p:cNvPr>
          <p:cNvSpPr>
            <a:spLocks noGrp="1" noTextEdit="1"/>
          </p:cNvSpPr>
          <p:nvPr>
            <p:ph type="body" idx="21"/>
          </p:nvPr>
        </p:nvSpPr>
        <p:spPr>
          <a:xfrm>
            <a:off x="7396163" y="4030663"/>
            <a:ext cx="1266825" cy="0"/>
          </a:xfrm>
          <a:noFill/>
          <a:ln>
            <a:round/>
            <a:headEnd/>
            <a:tailEnd/>
          </a:ln>
          <a:extLst>
            <a:ext uri="{909E8E84-426E-40DD-AFC4-6F175D3DCCD1}">
              <a14:hiddenFill xmlns:a14="http://schemas.microsoft.com/office/drawing/2010/main">
                <a:noFill/>
              </a14:hiddenFill>
            </a:ext>
          </a:extLst>
        </p:spPr>
      </p:sp>
      <p:sp>
        <p:nvSpPr>
          <p:cNvPr id="913" name="04">
            <a:extLst>
              <a:ext uri="{FF2B5EF4-FFF2-40B4-BE49-F238E27FC236}">
                <a16:creationId xmlns:a16="http://schemas.microsoft.com/office/drawing/2014/main" id="{283A2784-6094-4E44-9969-A5619594DEB2}"/>
              </a:ext>
            </a:extLst>
          </p:cNvPr>
          <p:cNvSpPr txBox="1">
            <a:spLocks noGrp="1"/>
          </p:cNvSpPr>
          <p:nvPr>
            <p:ph type="body" idx="22"/>
          </p:nvPr>
        </p:nvSpPr>
        <p:spPr>
          <a:xfrm>
            <a:off x="8770938" y="3724275"/>
            <a:ext cx="600075" cy="611188"/>
          </a:xfrm>
        </p:spPr>
        <p:txBody>
          <a:bodyPr/>
          <a:lstStyle/>
          <a:p>
            <a:pPr eaLnBrk="1" fontAlgn="auto" hangingPunct="1">
              <a:spcAft>
                <a:spcPts val="0"/>
              </a:spcAft>
              <a:defRPr/>
            </a:pPr>
            <a:r>
              <a:t>04</a:t>
            </a:r>
          </a:p>
        </p:txBody>
      </p:sp>
      <p:sp>
        <p:nvSpPr>
          <p:cNvPr id="79883" name="Line">
            <a:extLst>
              <a:ext uri="{FF2B5EF4-FFF2-40B4-BE49-F238E27FC236}">
                <a16:creationId xmlns:a16="http://schemas.microsoft.com/office/drawing/2014/main" id="{2261DC12-AF19-4C0C-8022-2454A6081CE6}"/>
              </a:ext>
            </a:extLst>
          </p:cNvPr>
          <p:cNvSpPr>
            <a:spLocks noGrp="1" noTextEdit="1"/>
          </p:cNvSpPr>
          <p:nvPr>
            <p:ph type="body" idx="23"/>
          </p:nvPr>
        </p:nvSpPr>
        <p:spPr>
          <a:xfrm>
            <a:off x="9507538" y="4029075"/>
            <a:ext cx="1497012" cy="0"/>
          </a:xfrm>
          <a:noFill/>
          <a:ln>
            <a:round/>
            <a:headEnd/>
            <a:tailEnd w="med" len="med"/>
          </a:ln>
          <a:extLst>
            <a:ext uri="{909E8E84-426E-40DD-AFC4-6F175D3DCCD1}">
              <a14:hiddenFill xmlns:a14="http://schemas.microsoft.com/office/drawing/2010/main">
                <a:noFill/>
              </a14:hiddenFill>
            </a:ext>
          </a:extLst>
        </p:spPr>
      </p:sp>
      <p:sp>
        <p:nvSpPr>
          <p:cNvPr id="79884" name="Line">
            <a:extLst>
              <a:ext uri="{FF2B5EF4-FFF2-40B4-BE49-F238E27FC236}">
                <a16:creationId xmlns:a16="http://schemas.microsoft.com/office/drawing/2014/main" id="{D9634428-601A-45F0-B45C-596D11EFADB7}"/>
              </a:ext>
            </a:extLst>
          </p:cNvPr>
          <p:cNvSpPr>
            <a:spLocks noGrp="1" noTextEdit="1"/>
          </p:cNvSpPr>
          <p:nvPr>
            <p:ph type="body" idx="24"/>
          </p:nvPr>
        </p:nvSpPr>
        <p:spPr>
          <a:xfrm flipV="1">
            <a:off x="3135313" y="3313113"/>
            <a:ext cx="0" cy="415925"/>
          </a:xfrm>
          <a:noFill/>
          <a:ln>
            <a:prstDash val="solid"/>
            <a:round/>
            <a:headEnd/>
            <a:tailEnd/>
          </a:ln>
          <a:extLst>
            <a:ext uri="{909E8E84-426E-40DD-AFC4-6F175D3DCCD1}">
              <a14:hiddenFill xmlns:a14="http://schemas.microsoft.com/office/drawing/2010/main">
                <a:noFill/>
              </a14:hiddenFill>
            </a:ext>
          </a:extLst>
        </p:spPr>
      </p:sp>
      <p:sp>
        <p:nvSpPr>
          <p:cNvPr id="79885" name="Line">
            <a:extLst>
              <a:ext uri="{FF2B5EF4-FFF2-40B4-BE49-F238E27FC236}">
                <a16:creationId xmlns:a16="http://schemas.microsoft.com/office/drawing/2014/main" id="{C936BA55-E229-432F-9C63-B299578A6F0B}"/>
              </a:ext>
            </a:extLst>
          </p:cNvPr>
          <p:cNvSpPr>
            <a:spLocks noGrp="1" noTextEdit="1"/>
          </p:cNvSpPr>
          <p:nvPr>
            <p:ph type="body" idx="25"/>
          </p:nvPr>
        </p:nvSpPr>
        <p:spPr>
          <a:xfrm flipV="1">
            <a:off x="5106988" y="4387850"/>
            <a:ext cx="0" cy="415925"/>
          </a:xfrm>
          <a:noFill/>
          <a:ln>
            <a:prstDash val="solid"/>
            <a:round/>
            <a:headEnd/>
            <a:tailEnd/>
          </a:ln>
          <a:extLst>
            <a:ext uri="{909E8E84-426E-40DD-AFC4-6F175D3DCCD1}">
              <a14:hiddenFill xmlns:a14="http://schemas.microsoft.com/office/drawing/2010/main">
                <a:noFill/>
              </a14:hiddenFill>
            </a:ext>
          </a:extLst>
        </p:spPr>
      </p:sp>
      <p:sp>
        <p:nvSpPr>
          <p:cNvPr id="79886" name="Line">
            <a:extLst>
              <a:ext uri="{FF2B5EF4-FFF2-40B4-BE49-F238E27FC236}">
                <a16:creationId xmlns:a16="http://schemas.microsoft.com/office/drawing/2014/main" id="{FB0A6C52-FA2C-4FE4-9736-1938023441F2}"/>
              </a:ext>
            </a:extLst>
          </p:cNvPr>
          <p:cNvSpPr>
            <a:spLocks noGrp="1" noTextEdit="1"/>
          </p:cNvSpPr>
          <p:nvPr>
            <p:ph type="body" idx="26"/>
          </p:nvPr>
        </p:nvSpPr>
        <p:spPr>
          <a:xfrm flipV="1">
            <a:off x="7026275" y="3314700"/>
            <a:ext cx="0" cy="415925"/>
          </a:xfrm>
          <a:noFill/>
          <a:ln>
            <a:prstDash val="solid"/>
            <a:round/>
            <a:headEnd/>
            <a:tailEnd/>
          </a:ln>
          <a:extLst>
            <a:ext uri="{909E8E84-426E-40DD-AFC4-6F175D3DCCD1}">
              <a14:hiddenFill xmlns:a14="http://schemas.microsoft.com/office/drawing/2010/main">
                <a:noFill/>
              </a14:hiddenFill>
            </a:ext>
          </a:extLst>
        </p:spPr>
      </p:sp>
      <p:sp>
        <p:nvSpPr>
          <p:cNvPr id="79887" name="Line">
            <a:extLst>
              <a:ext uri="{FF2B5EF4-FFF2-40B4-BE49-F238E27FC236}">
                <a16:creationId xmlns:a16="http://schemas.microsoft.com/office/drawing/2014/main" id="{027CB21C-0AE1-4DC2-91AC-476CD9E74A8C}"/>
              </a:ext>
            </a:extLst>
          </p:cNvPr>
          <p:cNvSpPr>
            <a:spLocks noGrp="1" noTextEdit="1"/>
          </p:cNvSpPr>
          <p:nvPr>
            <p:ph type="body" idx="27"/>
          </p:nvPr>
        </p:nvSpPr>
        <p:spPr>
          <a:xfrm flipV="1">
            <a:off x="9070975" y="4387850"/>
            <a:ext cx="0" cy="415925"/>
          </a:xfrm>
          <a:noFill/>
          <a:ln>
            <a:prstDash val="solid"/>
            <a:round/>
            <a:headEnd/>
            <a:tailEnd/>
          </a:ln>
          <a:extLst>
            <a:ext uri="{909E8E84-426E-40DD-AFC4-6F175D3DCCD1}">
              <a14:hiddenFill xmlns:a14="http://schemas.microsoft.com/office/drawing/2010/main">
                <a:noFill/>
              </a14:hiddenFill>
            </a:ext>
          </a:extLst>
        </p:spPr>
      </p:sp>
      <p:sp>
        <p:nvSpPr>
          <p:cNvPr id="79888" name="Shape">
            <a:extLst>
              <a:ext uri="{FF2B5EF4-FFF2-40B4-BE49-F238E27FC236}">
                <a16:creationId xmlns:a16="http://schemas.microsoft.com/office/drawing/2014/main" id="{93A0D735-A5D4-4A43-BFE0-818F117FE44B}"/>
              </a:ext>
            </a:extLst>
          </p:cNvPr>
          <p:cNvSpPr>
            <a:spLocks noGrp="1"/>
          </p:cNvSpPr>
          <p:nvPr>
            <p:ph type="body" idx="28"/>
          </p:nvPr>
        </p:nvSpPr>
        <p:spPr>
          <a:xfrm>
            <a:off x="2319338" y="2243138"/>
            <a:ext cx="647700" cy="649287"/>
          </a:xfrm>
          <a:custGeom>
            <a:avLst/>
            <a:gdLst>
              <a:gd name="T0" fmla="*/ 323998 w 21600"/>
              <a:gd name="T1" fmla="*/ 323998 h 21600"/>
              <a:gd name="T2" fmla="*/ 323998 w 21600"/>
              <a:gd name="T3" fmla="*/ 323998 h 21600"/>
              <a:gd name="T4" fmla="*/ 323998 w 21600"/>
              <a:gd name="T5" fmla="*/ 323998 h 21600"/>
              <a:gd name="T6" fmla="*/ 323998 w 21600"/>
              <a:gd name="T7" fmla="*/ 32399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p:spPr>
        <p:txBody>
          <a:bodyPr/>
          <a:lstStyle/>
          <a:p>
            <a:pPr defTabSz="409575" eaLnBrk="1" hangingPunct="1"/>
            <a:r>
              <a:rPr lang="en-US" altLang="en-US">
                <a:ea typeface="Helvetica Light"/>
                <a:cs typeface="Helvetica Light"/>
              </a:rPr>
              <a:t> </a:t>
            </a:r>
          </a:p>
        </p:txBody>
      </p:sp>
      <p:sp>
        <p:nvSpPr>
          <p:cNvPr id="920" name="videntur">
            <a:extLst>
              <a:ext uri="{FF2B5EF4-FFF2-40B4-BE49-F238E27FC236}">
                <a16:creationId xmlns:a16="http://schemas.microsoft.com/office/drawing/2014/main" id="{CC68E56E-1DDF-406A-8C21-C5B8FA957DFF}"/>
              </a:ext>
            </a:extLst>
          </p:cNvPr>
          <p:cNvSpPr txBox="1">
            <a:spLocks noGrp="1"/>
          </p:cNvSpPr>
          <p:nvPr>
            <p:ph type="body" idx="29"/>
          </p:nvPr>
        </p:nvSpPr>
        <p:spPr>
          <a:xfrm>
            <a:off x="3122613" y="2119313"/>
            <a:ext cx="2079625" cy="290512"/>
          </a:xfrm>
        </p:spPr>
        <p:txBody>
          <a:bodyPr/>
          <a:lstStyle/>
          <a:p>
            <a:pPr eaLnBrk="1" fontAlgn="auto" hangingPunct="1">
              <a:spcAft>
                <a:spcPts val="0"/>
              </a:spcAft>
              <a:defRPr/>
            </a:pPr>
            <a:r>
              <a:rPr lang="en-US"/>
              <a:t>Unique perspectives</a:t>
            </a:r>
            <a:endParaRPr/>
          </a:p>
        </p:txBody>
      </p:sp>
      <p:sp>
        <p:nvSpPr>
          <p:cNvPr id="79890" name="Eodem modo typi, qui nunc, fiant sollemnes in futurum.">
            <a:extLst>
              <a:ext uri="{FF2B5EF4-FFF2-40B4-BE49-F238E27FC236}">
                <a16:creationId xmlns:a16="http://schemas.microsoft.com/office/drawing/2014/main" id="{528F6A07-92B2-48E7-AE2E-47588A3B4BF6}"/>
              </a:ext>
            </a:extLst>
          </p:cNvPr>
          <p:cNvSpPr txBox="1">
            <a:spLocks noGrp="1" noChangeArrowheads="1"/>
          </p:cNvSpPr>
          <p:nvPr>
            <p:ph type="body" idx="30"/>
          </p:nvPr>
        </p:nvSpPr>
        <p:spPr>
          <a:xfrm>
            <a:off x="3122613" y="2554288"/>
            <a:ext cx="2079625" cy="550862"/>
          </a:xfrm>
        </p:spPr>
        <p:txBody>
          <a:bodyPr/>
          <a:lstStyle/>
          <a:p>
            <a:pPr eaLnBrk="1" hangingPunct="1"/>
            <a:r>
              <a:rPr lang="en-US" altLang="en-US"/>
              <a:t>Different perspectives and unique assets add value in the workplace</a:t>
            </a:r>
          </a:p>
        </p:txBody>
      </p:sp>
      <p:sp>
        <p:nvSpPr>
          <p:cNvPr id="79891" name="Shape">
            <a:extLst>
              <a:ext uri="{FF2B5EF4-FFF2-40B4-BE49-F238E27FC236}">
                <a16:creationId xmlns:a16="http://schemas.microsoft.com/office/drawing/2014/main" id="{3BD9847A-FC4B-48BC-B0A1-6D7937D7AAAB}"/>
              </a:ext>
            </a:extLst>
          </p:cNvPr>
          <p:cNvSpPr>
            <a:spLocks noGrp="1"/>
          </p:cNvSpPr>
          <p:nvPr>
            <p:ph type="body" idx="31"/>
          </p:nvPr>
        </p:nvSpPr>
        <p:spPr>
          <a:xfrm>
            <a:off x="6202363" y="2243138"/>
            <a:ext cx="647700" cy="649287"/>
          </a:xfrm>
          <a:custGeom>
            <a:avLst/>
            <a:gdLst>
              <a:gd name="T0" fmla="*/ 323998 w 21600"/>
              <a:gd name="T1" fmla="*/ 323998 h 21600"/>
              <a:gd name="T2" fmla="*/ 323998 w 21600"/>
              <a:gd name="T3" fmla="*/ 323998 h 21600"/>
              <a:gd name="T4" fmla="*/ 323998 w 21600"/>
              <a:gd name="T5" fmla="*/ 323998 h 21600"/>
              <a:gd name="T6" fmla="*/ 323998 w 21600"/>
              <a:gd name="T7" fmla="*/ 32399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p:spPr>
        <p:txBody>
          <a:bodyPr/>
          <a:lstStyle/>
          <a:p>
            <a:pPr defTabSz="409575" eaLnBrk="1" hangingPunct="1"/>
            <a:r>
              <a:rPr lang="en-US" altLang="en-US">
                <a:ea typeface="Helvetica Light"/>
                <a:cs typeface="Helvetica Light"/>
              </a:rPr>
              <a:t> </a:t>
            </a:r>
          </a:p>
        </p:txBody>
      </p:sp>
      <p:sp>
        <p:nvSpPr>
          <p:cNvPr id="923" name="putamus">
            <a:extLst>
              <a:ext uri="{FF2B5EF4-FFF2-40B4-BE49-F238E27FC236}">
                <a16:creationId xmlns:a16="http://schemas.microsoft.com/office/drawing/2014/main" id="{DE045DD7-5576-4023-9B5D-86D362264B07}"/>
              </a:ext>
            </a:extLst>
          </p:cNvPr>
          <p:cNvSpPr txBox="1">
            <a:spLocks noGrp="1"/>
          </p:cNvSpPr>
          <p:nvPr>
            <p:ph type="body" idx="32"/>
          </p:nvPr>
        </p:nvSpPr>
        <p:spPr>
          <a:xfrm>
            <a:off x="7005638" y="2119313"/>
            <a:ext cx="2078037" cy="290512"/>
          </a:xfrm>
        </p:spPr>
        <p:txBody>
          <a:bodyPr/>
          <a:lstStyle/>
          <a:p>
            <a:pPr eaLnBrk="1" fontAlgn="auto" hangingPunct="1">
              <a:spcAft>
                <a:spcPts val="0"/>
              </a:spcAft>
              <a:defRPr/>
            </a:pPr>
            <a:r>
              <a:rPr lang="en-US"/>
              <a:t>Different outlooks</a:t>
            </a:r>
            <a:endParaRPr/>
          </a:p>
        </p:txBody>
      </p:sp>
      <p:sp>
        <p:nvSpPr>
          <p:cNvPr id="79893" name="Eodem modo typi, qui nunc, fiant sollemnes in futurum.">
            <a:extLst>
              <a:ext uri="{FF2B5EF4-FFF2-40B4-BE49-F238E27FC236}">
                <a16:creationId xmlns:a16="http://schemas.microsoft.com/office/drawing/2014/main" id="{468CCD87-55D0-4E4C-8996-3E4A6561F408}"/>
              </a:ext>
            </a:extLst>
          </p:cNvPr>
          <p:cNvSpPr txBox="1">
            <a:spLocks noGrp="1" noChangeArrowheads="1"/>
          </p:cNvSpPr>
          <p:nvPr>
            <p:ph type="body" idx="33"/>
          </p:nvPr>
        </p:nvSpPr>
        <p:spPr>
          <a:xfrm>
            <a:off x="6991350" y="2544763"/>
            <a:ext cx="2078038" cy="550862"/>
          </a:xfrm>
        </p:spPr>
        <p:txBody>
          <a:bodyPr/>
          <a:lstStyle/>
          <a:p>
            <a:pPr eaLnBrk="1" hangingPunct="1"/>
            <a:r>
              <a:rPr lang="en-US" altLang="en-US"/>
              <a:t>We see the world differently based on the time we shaped our views  and this effects us at work</a:t>
            </a:r>
          </a:p>
        </p:txBody>
      </p:sp>
      <p:sp>
        <p:nvSpPr>
          <p:cNvPr id="79894" name="Shape">
            <a:extLst>
              <a:ext uri="{FF2B5EF4-FFF2-40B4-BE49-F238E27FC236}">
                <a16:creationId xmlns:a16="http://schemas.microsoft.com/office/drawing/2014/main" id="{69B87676-89FE-4207-BCCD-199B97FB0AF3}"/>
              </a:ext>
            </a:extLst>
          </p:cNvPr>
          <p:cNvSpPr>
            <a:spLocks noGrp="1"/>
          </p:cNvSpPr>
          <p:nvPr>
            <p:ph type="body" idx="34"/>
          </p:nvPr>
        </p:nvSpPr>
        <p:spPr>
          <a:xfrm>
            <a:off x="3167063" y="5141913"/>
            <a:ext cx="647700" cy="647700"/>
          </a:xfrm>
          <a:custGeom>
            <a:avLst/>
            <a:gdLst>
              <a:gd name="T0" fmla="*/ 323998 w 21600"/>
              <a:gd name="T1" fmla="*/ 323998 h 21600"/>
              <a:gd name="T2" fmla="*/ 323998 w 21600"/>
              <a:gd name="T3" fmla="*/ 323998 h 21600"/>
              <a:gd name="T4" fmla="*/ 323998 w 21600"/>
              <a:gd name="T5" fmla="*/ 323998 h 21600"/>
              <a:gd name="T6" fmla="*/ 323998 w 21600"/>
              <a:gd name="T7" fmla="*/ 32399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p:spPr>
        <p:txBody>
          <a:bodyPr/>
          <a:lstStyle/>
          <a:p>
            <a:pPr defTabSz="409575" eaLnBrk="1" hangingPunct="1"/>
            <a:r>
              <a:rPr lang="en-US" altLang="en-US">
                <a:ea typeface="Helvetica Light"/>
                <a:cs typeface="Helvetica Light"/>
              </a:rPr>
              <a:t> </a:t>
            </a:r>
          </a:p>
        </p:txBody>
      </p:sp>
      <p:sp>
        <p:nvSpPr>
          <p:cNvPr id="926" name="placerat">
            <a:extLst>
              <a:ext uri="{FF2B5EF4-FFF2-40B4-BE49-F238E27FC236}">
                <a16:creationId xmlns:a16="http://schemas.microsoft.com/office/drawing/2014/main" id="{05FF5EAE-E3E3-46F1-80B5-68FFFE5ED992}"/>
              </a:ext>
            </a:extLst>
          </p:cNvPr>
          <p:cNvSpPr txBox="1">
            <a:spLocks noGrp="1"/>
          </p:cNvSpPr>
          <p:nvPr>
            <p:ph type="body" idx="35"/>
          </p:nvPr>
        </p:nvSpPr>
        <p:spPr>
          <a:xfrm>
            <a:off x="4011613" y="5018088"/>
            <a:ext cx="2078037" cy="290512"/>
          </a:xfrm>
        </p:spPr>
        <p:txBody>
          <a:bodyPr/>
          <a:lstStyle/>
          <a:p>
            <a:pPr eaLnBrk="1" fontAlgn="auto" hangingPunct="1">
              <a:spcAft>
                <a:spcPts val="0"/>
              </a:spcAft>
              <a:defRPr/>
            </a:pPr>
            <a:r>
              <a:rPr lang="en-US"/>
              <a:t>communication</a:t>
            </a:r>
            <a:endParaRPr/>
          </a:p>
        </p:txBody>
      </p:sp>
      <p:sp>
        <p:nvSpPr>
          <p:cNvPr id="79896" name="Eodem modo typi, qui nunc, fiant sollemnes in futurum.">
            <a:extLst>
              <a:ext uri="{FF2B5EF4-FFF2-40B4-BE49-F238E27FC236}">
                <a16:creationId xmlns:a16="http://schemas.microsoft.com/office/drawing/2014/main" id="{22049BE2-CBD6-4D29-B6A3-4F06E02CAC95}"/>
              </a:ext>
            </a:extLst>
          </p:cNvPr>
          <p:cNvSpPr txBox="1">
            <a:spLocks noGrp="1" noChangeArrowheads="1"/>
          </p:cNvSpPr>
          <p:nvPr>
            <p:ph type="body" idx="36"/>
          </p:nvPr>
        </p:nvSpPr>
        <p:spPr>
          <a:xfrm>
            <a:off x="4049713" y="5307013"/>
            <a:ext cx="2078037" cy="550862"/>
          </a:xfrm>
        </p:spPr>
        <p:txBody>
          <a:bodyPr/>
          <a:lstStyle/>
          <a:p>
            <a:pPr eaLnBrk="1" hangingPunct="1"/>
            <a:r>
              <a:rPr lang="en-US" altLang="en-US"/>
              <a:t>The ways we communicate with each other affect how our message is received and perceived</a:t>
            </a:r>
          </a:p>
        </p:txBody>
      </p:sp>
      <p:sp>
        <p:nvSpPr>
          <p:cNvPr id="79897" name="Shape">
            <a:extLst>
              <a:ext uri="{FF2B5EF4-FFF2-40B4-BE49-F238E27FC236}">
                <a16:creationId xmlns:a16="http://schemas.microsoft.com/office/drawing/2014/main" id="{4633AB7A-E13E-4E04-8F6F-EAB9AB6CB83F}"/>
              </a:ext>
            </a:extLst>
          </p:cNvPr>
          <p:cNvSpPr>
            <a:spLocks noGrp="1"/>
          </p:cNvSpPr>
          <p:nvPr>
            <p:ph type="body" idx="37"/>
          </p:nvPr>
        </p:nvSpPr>
        <p:spPr>
          <a:xfrm>
            <a:off x="7248525" y="5140325"/>
            <a:ext cx="647700" cy="647700"/>
          </a:xfrm>
          <a:custGeom>
            <a:avLst/>
            <a:gdLst>
              <a:gd name="T0" fmla="*/ 323998 w 21600"/>
              <a:gd name="T1" fmla="*/ 323998 h 21600"/>
              <a:gd name="T2" fmla="*/ 323998 w 21600"/>
              <a:gd name="T3" fmla="*/ 323998 h 21600"/>
              <a:gd name="T4" fmla="*/ 323998 w 21600"/>
              <a:gd name="T5" fmla="*/ 323998 h 21600"/>
              <a:gd name="T6" fmla="*/ 323998 w 21600"/>
              <a:gd name="T7" fmla="*/ 32399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p:spPr>
        <p:txBody>
          <a:bodyPr/>
          <a:lstStyle/>
          <a:p>
            <a:pPr defTabSz="409575" eaLnBrk="1" hangingPunct="1"/>
            <a:r>
              <a:rPr lang="en-US" altLang="en-US">
                <a:ea typeface="Helvetica Light"/>
                <a:cs typeface="Helvetica Light"/>
              </a:rPr>
              <a:t> </a:t>
            </a:r>
          </a:p>
        </p:txBody>
      </p:sp>
      <p:sp>
        <p:nvSpPr>
          <p:cNvPr id="929" name="iusto">
            <a:extLst>
              <a:ext uri="{FF2B5EF4-FFF2-40B4-BE49-F238E27FC236}">
                <a16:creationId xmlns:a16="http://schemas.microsoft.com/office/drawing/2014/main" id="{03208626-67F3-428B-BCFC-4F1E60D4D717}"/>
              </a:ext>
            </a:extLst>
          </p:cNvPr>
          <p:cNvSpPr txBox="1">
            <a:spLocks noGrp="1"/>
          </p:cNvSpPr>
          <p:nvPr>
            <p:ph type="body" idx="38"/>
          </p:nvPr>
        </p:nvSpPr>
        <p:spPr>
          <a:xfrm>
            <a:off x="8051800" y="5016500"/>
            <a:ext cx="2078038" cy="290513"/>
          </a:xfrm>
        </p:spPr>
        <p:txBody>
          <a:bodyPr/>
          <a:lstStyle/>
          <a:p>
            <a:pPr eaLnBrk="1" fontAlgn="auto" hangingPunct="1">
              <a:spcAft>
                <a:spcPts val="0"/>
              </a:spcAft>
              <a:defRPr/>
            </a:pPr>
            <a:r>
              <a:rPr lang="en-US"/>
              <a:t>understanding</a:t>
            </a:r>
            <a:endParaRPr/>
          </a:p>
        </p:txBody>
      </p:sp>
      <p:sp>
        <p:nvSpPr>
          <p:cNvPr id="79899" name="Eodem modo typi, qui nunc, fiant sollemnes in futurum.">
            <a:extLst>
              <a:ext uri="{FF2B5EF4-FFF2-40B4-BE49-F238E27FC236}">
                <a16:creationId xmlns:a16="http://schemas.microsoft.com/office/drawing/2014/main" id="{14485EE0-2576-4365-B018-F8F8E9F6F7D9}"/>
              </a:ext>
            </a:extLst>
          </p:cNvPr>
          <p:cNvSpPr txBox="1">
            <a:spLocks noGrp="1" noChangeArrowheads="1"/>
          </p:cNvSpPr>
          <p:nvPr>
            <p:ph type="body" idx="39"/>
          </p:nvPr>
        </p:nvSpPr>
        <p:spPr>
          <a:xfrm>
            <a:off x="8051800" y="5348288"/>
            <a:ext cx="2078038" cy="550862"/>
          </a:xfrm>
        </p:spPr>
        <p:txBody>
          <a:bodyPr/>
          <a:lstStyle/>
          <a:p>
            <a:pPr eaLnBrk="1" hangingPunct="1"/>
            <a:r>
              <a:rPr lang="en-US" altLang="en-US"/>
              <a:t>Understanding and embracing the differences in the workplace will foster more positive working outcomes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itle">
            <a:extLst>
              <a:ext uri="{FF2B5EF4-FFF2-40B4-BE49-F238E27FC236}">
                <a16:creationId xmlns:a16="http://schemas.microsoft.com/office/drawing/2014/main" id="{789058C9-5609-4A4A-90A8-D26F0430774E}"/>
              </a:ext>
            </a:extLst>
          </p:cNvPr>
          <p:cNvSpPr txBox="1">
            <a:spLocks noGrp="1"/>
          </p:cNvSpPr>
          <p:nvPr>
            <p:ph type="title"/>
          </p:nvPr>
        </p:nvSpPr>
        <p:spPr>
          <a:xfrm>
            <a:off x="217488" y="433388"/>
            <a:ext cx="11757025" cy="877887"/>
          </a:xfrm>
        </p:spPr>
        <p:txBody>
          <a:bodyPr>
            <a:normAutofit fontScale="90000"/>
          </a:bodyPr>
          <a:lstStyle/>
          <a:p>
            <a:pPr eaLnBrk="1" fontAlgn="auto" hangingPunct="1">
              <a:spcAft>
                <a:spcPts val="0"/>
              </a:spcAft>
              <a:defRPr/>
            </a:pPr>
            <a:r>
              <a:rPr lang="en-US"/>
              <a:t>Working together successfully</a:t>
            </a:r>
            <a:endParaRPr/>
          </a:p>
        </p:txBody>
      </p:sp>
      <p:sp>
        <p:nvSpPr>
          <p:cNvPr id="80899" name="Triangle">
            <a:extLst>
              <a:ext uri="{FF2B5EF4-FFF2-40B4-BE49-F238E27FC236}">
                <a16:creationId xmlns:a16="http://schemas.microsoft.com/office/drawing/2014/main" id="{12C5EDEB-5E5D-49B4-B964-737AA451D764}"/>
              </a:ext>
            </a:extLst>
          </p:cNvPr>
          <p:cNvSpPr>
            <a:spLocks noGrp="1"/>
          </p:cNvSpPr>
          <p:nvPr>
            <p:ph type="body" idx="15"/>
          </p:nvPr>
        </p:nvSpPr>
        <p:spPr>
          <a:xfrm>
            <a:off x="1714500" y="4394200"/>
            <a:ext cx="1758950" cy="1758950"/>
          </a:xfrm>
          <a:custGeom>
            <a:avLst/>
            <a:gdLst>
              <a:gd name="T0" fmla="*/ 879100 w 21600"/>
              <a:gd name="T1" fmla="*/ 879100 h 21600"/>
              <a:gd name="T2" fmla="*/ 879100 w 21600"/>
              <a:gd name="T3" fmla="*/ 879100 h 21600"/>
              <a:gd name="T4" fmla="*/ 879100 w 21600"/>
              <a:gd name="T5" fmla="*/ 879100 h 21600"/>
              <a:gd name="T6" fmla="*/ 879100 w 21600"/>
              <a:gd name="T7" fmla="*/ 87910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0" y="0"/>
                </a:moveTo>
                <a:lnTo>
                  <a:pt x="21600" y="21600"/>
                </a:lnTo>
                <a:lnTo>
                  <a:pt x="0" y="21600"/>
                </a:lnTo>
                <a:lnTo>
                  <a:pt x="10800" y="0"/>
                </a:lnTo>
                <a:close/>
              </a:path>
            </a:pathLst>
          </a:custGeom>
        </p:spPr>
        <p:txBody>
          <a:bodyPr/>
          <a:lstStyle/>
          <a:p>
            <a:pPr defTabSz="409575" eaLnBrk="1" hangingPunct="1"/>
            <a:r>
              <a:rPr lang="en-US" altLang="en-US">
                <a:ea typeface="Helvetica Light"/>
                <a:cs typeface="Helvetica Light"/>
              </a:rPr>
              <a:t> </a:t>
            </a:r>
          </a:p>
        </p:txBody>
      </p:sp>
      <p:sp>
        <p:nvSpPr>
          <p:cNvPr id="80900" name="Shape">
            <a:extLst>
              <a:ext uri="{FF2B5EF4-FFF2-40B4-BE49-F238E27FC236}">
                <a16:creationId xmlns:a16="http://schemas.microsoft.com/office/drawing/2014/main" id="{7A3E3DFC-7B44-43BA-8502-B6A3B463693C}"/>
              </a:ext>
            </a:extLst>
          </p:cNvPr>
          <p:cNvSpPr>
            <a:spLocks noGrp="1"/>
          </p:cNvSpPr>
          <p:nvPr>
            <p:ph type="body" idx="16"/>
          </p:nvPr>
        </p:nvSpPr>
        <p:spPr>
          <a:xfrm>
            <a:off x="1714500" y="1879600"/>
            <a:ext cx="1758950" cy="1757363"/>
          </a:xfrm>
          <a:custGeom>
            <a:avLst/>
            <a:gdLst>
              <a:gd name="T0" fmla="*/ 879100 w 21600"/>
              <a:gd name="T1" fmla="*/ 879100 h 21600"/>
              <a:gd name="T2" fmla="*/ 879100 w 21600"/>
              <a:gd name="T3" fmla="*/ 879100 h 21600"/>
              <a:gd name="T4" fmla="*/ 879100 w 21600"/>
              <a:gd name="T5" fmla="*/ 879100 h 21600"/>
              <a:gd name="T6" fmla="*/ 879100 w 21600"/>
              <a:gd name="T7" fmla="*/ 87910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2" y="0"/>
                </a:moveTo>
                <a:lnTo>
                  <a:pt x="0" y="21600"/>
                </a:lnTo>
                <a:lnTo>
                  <a:pt x="5745" y="21600"/>
                </a:lnTo>
                <a:lnTo>
                  <a:pt x="10802" y="11491"/>
                </a:lnTo>
                <a:lnTo>
                  <a:pt x="15855" y="21600"/>
                </a:lnTo>
                <a:lnTo>
                  <a:pt x="21600" y="21600"/>
                </a:lnTo>
                <a:lnTo>
                  <a:pt x="10802" y="0"/>
                </a:lnTo>
                <a:close/>
              </a:path>
            </a:pathLst>
          </a:custGeom>
        </p:spPr>
        <p:txBody>
          <a:bodyPr/>
          <a:lstStyle/>
          <a:p>
            <a:pPr defTabSz="409575" eaLnBrk="1" hangingPunct="1"/>
            <a:r>
              <a:rPr lang="en-US" altLang="en-US">
                <a:ea typeface="Helvetica Light"/>
                <a:cs typeface="Helvetica Light"/>
              </a:rPr>
              <a:t> </a:t>
            </a:r>
          </a:p>
        </p:txBody>
      </p:sp>
      <p:sp>
        <p:nvSpPr>
          <p:cNvPr id="80901" name="Shape">
            <a:extLst>
              <a:ext uri="{FF2B5EF4-FFF2-40B4-BE49-F238E27FC236}">
                <a16:creationId xmlns:a16="http://schemas.microsoft.com/office/drawing/2014/main" id="{07C65126-9E03-4367-9476-923358290133}"/>
              </a:ext>
            </a:extLst>
          </p:cNvPr>
          <p:cNvSpPr>
            <a:spLocks noGrp="1"/>
          </p:cNvSpPr>
          <p:nvPr>
            <p:ph type="body" idx="17"/>
          </p:nvPr>
        </p:nvSpPr>
        <p:spPr>
          <a:xfrm>
            <a:off x="1714500" y="3138488"/>
            <a:ext cx="1758950" cy="1758950"/>
          </a:xfrm>
          <a:custGeom>
            <a:avLst/>
            <a:gdLst>
              <a:gd name="T0" fmla="*/ 879100 w 21600"/>
              <a:gd name="T1" fmla="*/ 879100 h 21600"/>
              <a:gd name="T2" fmla="*/ 879100 w 21600"/>
              <a:gd name="T3" fmla="*/ 879100 h 21600"/>
              <a:gd name="T4" fmla="*/ 879100 w 21600"/>
              <a:gd name="T5" fmla="*/ 879100 h 21600"/>
              <a:gd name="T6" fmla="*/ 879100 w 21600"/>
              <a:gd name="T7" fmla="*/ 87910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2" y="0"/>
                </a:moveTo>
                <a:lnTo>
                  <a:pt x="0" y="21600"/>
                </a:lnTo>
                <a:lnTo>
                  <a:pt x="5745" y="21600"/>
                </a:lnTo>
                <a:lnTo>
                  <a:pt x="10802" y="11491"/>
                </a:lnTo>
                <a:lnTo>
                  <a:pt x="15855" y="21600"/>
                </a:lnTo>
                <a:lnTo>
                  <a:pt x="21600" y="21600"/>
                </a:lnTo>
                <a:lnTo>
                  <a:pt x="10802" y="0"/>
                </a:lnTo>
                <a:close/>
              </a:path>
            </a:pathLst>
          </a:custGeom>
        </p:spPr>
        <p:txBody>
          <a:bodyPr/>
          <a:lstStyle/>
          <a:p>
            <a:pPr defTabSz="409575" eaLnBrk="1" hangingPunct="1"/>
            <a:r>
              <a:rPr lang="en-US" altLang="en-US">
                <a:ea typeface="Helvetica Light"/>
                <a:cs typeface="Helvetica Light"/>
              </a:rPr>
              <a:t> </a:t>
            </a:r>
          </a:p>
        </p:txBody>
      </p:sp>
      <p:sp>
        <p:nvSpPr>
          <p:cNvPr id="80902" name="Line">
            <a:extLst>
              <a:ext uri="{FF2B5EF4-FFF2-40B4-BE49-F238E27FC236}">
                <a16:creationId xmlns:a16="http://schemas.microsoft.com/office/drawing/2014/main" id="{6822E12A-67AB-4C7B-A1D0-A546F2AD78CC}"/>
              </a:ext>
            </a:extLst>
          </p:cNvPr>
          <p:cNvSpPr>
            <a:spLocks noGrp="1" noTextEdit="1"/>
          </p:cNvSpPr>
          <p:nvPr>
            <p:ph type="body" idx="18"/>
          </p:nvPr>
        </p:nvSpPr>
        <p:spPr>
          <a:xfrm>
            <a:off x="3254375" y="2759075"/>
            <a:ext cx="1441450" cy="0"/>
          </a:xfrm>
          <a:noFill/>
          <a:ln>
            <a:round/>
            <a:headEnd/>
            <a:tailEnd w="med" len="med"/>
          </a:ln>
          <a:extLst>
            <a:ext uri="{909E8E84-426E-40DD-AFC4-6F175D3DCCD1}">
              <a14:hiddenFill xmlns:a14="http://schemas.microsoft.com/office/drawing/2010/main">
                <a:noFill/>
              </a14:hiddenFill>
            </a:ext>
          </a:extLst>
        </p:spPr>
      </p:sp>
      <p:sp>
        <p:nvSpPr>
          <p:cNvPr id="80903" name="Line">
            <a:extLst>
              <a:ext uri="{FF2B5EF4-FFF2-40B4-BE49-F238E27FC236}">
                <a16:creationId xmlns:a16="http://schemas.microsoft.com/office/drawing/2014/main" id="{38A06669-3C02-4FCF-9842-13D64AC09FE6}"/>
              </a:ext>
            </a:extLst>
          </p:cNvPr>
          <p:cNvSpPr>
            <a:spLocks noGrp="1" noTextEdit="1"/>
          </p:cNvSpPr>
          <p:nvPr>
            <p:ph type="body" idx="19"/>
          </p:nvPr>
        </p:nvSpPr>
        <p:spPr>
          <a:xfrm>
            <a:off x="3254375" y="4017963"/>
            <a:ext cx="1441450" cy="0"/>
          </a:xfrm>
          <a:noFill/>
          <a:ln>
            <a:round/>
            <a:headEnd/>
            <a:tailEnd w="med" len="med"/>
          </a:ln>
          <a:extLst>
            <a:ext uri="{909E8E84-426E-40DD-AFC4-6F175D3DCCD1}">
              <a14:hiddenFill xmlns:a14="http://schemas.microsoft.com/office/drawing/2010/main">
                <a:noFill/>
              </a14:hiddenFill>
            </a:ext>
          </a:extLst>
        </p:spPr>
      </p:sp>
      <p:sp>
        <p:nvSpPr>
          <p:cNvPr id="80904" name="Line">
            <a:extLst>
              <a:ext uri="{FF2B5EF4-FFF2-40B4-BE49-F238E27FC236}">
                <a16:creationId xmlns:a16="http://schemas.microsoft.com/office/drawing/2014/main" id="{E963E2CF-508A-494D-A303-068452E71FCA}"/>
              </a:ext>
            </a:extLst>
          </p:cNvPr>
          <p:cNvSpPr>
            <a:spLocks noGrp="1" noTextEdit="1"/>
          </p:cNvSpPr>
          <p:nvPr>
            <p:ph type="body" idx="20"/>
          </p:nvPr>
        </p:nvSpPr>
        <p:spPr>
          <a:xfrm>
            <a:off x="3254375" y="5273675"/>
            <a:ext cx="1441450" cy="0"/>
          </a:xfrm>
          <a:noFill/>
          <a:ln>
            <a:round/>
            <a:headEnd/>
            <a:tailEnd w="med" len="med"/>
          </a:ln>
          <a:extLst>
            <a:ext uri="{909E8E84-426E-40DD-AFC4-6F175D3DCCD1}">
              <a14:hiddenFill xmlns:a14="http://schemas.microsoft.com/office/drawing/2010/main">
                <a:noFill/>
              </a14:hiddenFill>
            </a:ext>
          </a:extLst>
        </p:spPr>
      </p:sp>
      <p:sp>
        <p:nvSpPr>
          <p:cNvPr id="862" name="Shape">
            <a:extLst>
              <a:ext uri="{FF2B5EF4-FFF2-40B4-BE49-F238E27FC236}">
                <a16:creationId xmlns:a16="http://schemas.microsoft.com/office/drawing/2014/main" id="{827A8CD9-27CA-4DE0-99D7-7CAC5DD38267}"/>
              </a:ext>
            </a:extLst>
          </p:cNvPr>
          <p:cNvSpPr>
            <a:spLocks noGrp="1"/>
          </p:cNvSpPr>
          <p:nvPr>
            <p:ph type="body" idx="26"/>
          </p:nvPr>
        </p:nvSpPr>
        <p:spPr>
          <a:xfrm>
            <a:off x="2298700" y="5562600"/>
            <a:ext cx="588963" cy="404813"/>
          </a:xfrm>
        </p:spPr>
        <p:txBody>
          <a:bodyPr/>
          <a:lstStyle/>
          <a:p>
            <a:pPr eaLnBrk="1" fontAlgn="auto" hangingPunct="1">
              <a:spcBef>
                <a:spcPts val="0"/>
              </a:spcBef>
              <a:spcAft>
                <a:spcPts val="0"/>
              </a:spcAft>
              <a:defRPr sz="4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ea typeface="Gill Sans"/>
                <a:cs typeface="Gill Sans"/>
              </a:rPr>
              <a:t> </a:t>
            </a:r>
            <a:endParaRPr>
              <a:ea typeface="Gill Sans"/>
              <a:cs typeface="Gill Sans"/>
            </a:endParaRPr>
          </a:p>
        </p:txBody>
      </p:sp>
      <p:graphicFrame>
        <p:nvGraphicFramePr>
          <p:cNvPr id="2" name="Table 1">
            <a:extLst>
              <a:ext uri="{FF2B5EF4-FFF2-40B4-BE49-F238E27FC236}">
                <a16:creationId xmlns:a16="http://schemas.microsoft.com/office/drawing/2014/main" id="{7E7A82C5-AFC2-4520-9400-3165836DB2C1}"/>
              </a:ext>
            </a:extLst>
          </p:cNvPr>
          <p:cNvGraphicFramePr>
            <a:graphicFrameLocks noGrp="1" noChangeAspect="1"/>
          </p:cNvGraphicFramePr>
          <p:nvPr/>
        </p:nvGraphicFramePr>
        <p:xfrm>
          <a:off x="4696282" y="1078303"/>
          <a:ext cx="1141614" cy="5443267"/>
        </p:xfrm>
        <a:graphic>
          <a:graphicData uri="http://schemas.openxmlformats.org/drawingml/2006/table">
            <a:tbl>
              <a:tblPr/>
              <a:tblGrid>
                <a:gridCol w="1141614">
                  <a:extLst>
                    <a:ext uri="{9D8B030D-6E8A-4147-A177-3AD203B41FA5}">
                      <a16:colId xmlns:a16="http://schemas.microsoft.com/office/drawing/2014/main" val="20000"/>
                    </a:ext>
                  </a:extLst>
                </a:gridCol>
              </a:tblGrid>
              <a:tr h="369272">
                <a:tc>
                  <a:txBody>
                    <a:bodyPr/>
                    <a:lstStyle/>
                    <a:p>
                      <a:pPr algn="l" fontAlgn="b"/>
                      <a:endParaRPr lang="en-US" sz="1000" b="0" i="0" u="none" strike="noStrike">
                        <a:solidFill>
                          <a:srgbClr val="000000"/>
                        </a:solidFill>
                        <a:effectLst/>
                        <a:latin typeface="Calibri"/>
                      </a:endParaRP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5073995">
                <a:tc>
                  <a:txBody>
                    <a:bodyPr/>
                    <a:lstStyle/>
                    <a:p>
                      <a:pPr algn="ctr" fontAlgn="ctr"/>
                      <a:r>
                        <a:rPr lang="en-US" sz="1200" b="1" i="0" u="none" strike="noStrike">
                          <a:solidFill>
                            <a:srgbClr val="000000"/>
                          </a:solidFill>
                          <a:effectLst/>
                          <a:latin typeface="Calibri"/>
                        </a:rPr>
                        <a:t>Keys to Working Together Successfully</a:t>
                      </a:r>
                    </a:p>
                  </a:txBody>
                  <a:tcPr marL="3127" marR="3127" marT="31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bl>
          </a:graphicData>
        </a:graphic>
      </p:graphicFrame>
      <p:graphicFrame>
        <p:nvGraphicFramePr>
          <p:cNvPr id="11" name="Table 10">
            <a:extLst>
              <a:ext uri="{FF2B5EF4-FFF2-40B4-BE49-F238E27FC236}">
                <a16:creationId xmlns:a16="http://schemas.microsoft.com/office/drawing/2014/main" id="{65DD13E2-484E-467C-A565-65907A268F73}"/>
              </a:ext>
            </a:extLst>
          </p:cNvPr>
          <p:cNvGraphicFramePr>
            <a:graphicFrameLocks noGrp="1" noChangeAspect="1"/>
          </p:cNvGraphicFramePr>
          <p:nvPr/>
        </p:nvGraphicFramePr>
        <p:xfrm>
          <a:off x="5837238" y="1077913"/>
          <a:ext cx="1193800" cy="5443537"/>
        </p:xfrm>
        <a:graphic>
          <a:graphicData uri="http://schemas.openxmlformats.org/drawingml/2006/table">
            <a:tbl>
              <a:tblPr/>
              <a:tblGrid>
                <a:gridCol w="1193800">
                  <a:extLst>
                    <a:ext uri="{9D8B030D-6E8A-4147-A177-3AD203B41FA5}">
                      <a16:colId xmlns:a16="http://schemas.microsoft.com/office/drawing/2014/main" val="20000"/>
                    </a:ext>
                  </a:extLst>
                </a:gridCol>
              </a:tblGrid>
              <a:tr h="369290">
                <a:tc>
                  <a:txBody>
                    <a:bodyPr/>
                    <a:lstStyle/>
                    <a:p>
                      <a:pPr algn="ctr" fontAlgn="b"/>
                      <a:r>
                        <a:rPr lang="en-US" sz="1200" b="1" i="0" u="none" strike="noStrike" dirty="0">
                          <a:solidFill>
                            <a:srgbClr val="000000"/>
                          </a:solidFill>
                          <a:effectLst/>
                          <a:latin typeface="Calibri"/>
                        </a:rPr>
                        <a:t>Baby Boomer</a:t>
                      </a:r>
                      <a:endParaRPr lang="en-US" sz="600" dirty="0">
                        <a:latin typeface="Calibri"/>
                      </a:endParaRPr>
                    </a:p>
                    <a:p>
                      <a:pPr lvl="0" algn="ctr">
                        <a:buNone/>
                      </a:pPr>
                      <a:r>
                        <a:rPr lang="en-US" sz="1200" b="1" i="0" u="none" strike="noStrike" dirty="0">
                          <a:solidFill>
                            <a:srgbClr val="000000"/>
                          </a:solidFill>
                          <a:effectLst/>
                          <a:latin typeface="Calibri"/>
                        </a:rPr>
                        <a:t>54-73</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39183">
                <a:tc>
                  <a:txBody>
                    <a:bodyPr/>
                    <a:lstStyle/>
                    <a:p>
                      <a:pPr algn="ctr" fontAlgn="ctr"/>
                      <a:r>
                        <a:rPr lang="en-US" sz="1000" b="0" i="0" u="none" strike="noStrike" dirty="0">
                          <a:solidFill>
                            <a:srgbClr val="000000"/>
                          </a:solidFill>
                          <a:effectLst/>
                          <a:latin typeface="Calibri"/>
                        </a:rPr>
                        <a:t>Expect to Be Valued &amp; Want to Hear Ideas Matter</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0831">
                <a:tc>
                  <a:txBody>
                    <a:bodyPr/>
                    <a:lstStyle/>
                    <a:p>
                      <a:pPr algn="ctr" fontAlgn="ctr"/>
                      <a:r>
                        <a:rPr lang="en-US" sz="1000" b="0" i="0" u="none" strike="noStrike" dirty="0">
                          <a:solidFill>
                            <a:srgbClr val="000000"/>
                          </a:solidFill>
                          <a:effectLst/>
                          <a:latin typeface="Calibri"/>
                        </a:rPr>
                        <a:t>Careers Define Them &amp; Work is Important to Them</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5708">
                <a:tc>
                  <a:txBody>
                    <a:bodyPr/>
                    <a:lstStyle/>
                    <a:p>
                      <a:pPr algn="ctr" fontAlgn="ctr"/>
                      <a:r>
                        <a:rPr lang="en-US" sz="1000" b="0" i="0" u="none" strike="noStrike" dirty="0">
                          <a:solidFill>
                            <a:srgbClr val="000000"/>
                          </a:solidFill>
                          <a:effectLst/>
                          <a:latin typeface="Calibri"/>
                        </a:rPr>
                        <a:t>Do Well In Teams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5708">
                <a:tc>
                  <a:txBody>
                    <a:bodyPr/>
                    <a:lstStyle/>
                    <a:p>
                      <a:pPr algn="ctr" fontAlgn="ctr"/>
                      <a:r>
                        <a:rPr lang="en-US" sz="1000" b="0" i="0" u="none" strike="noStrike" dirty="0">
                          <a:solidFill>
                            <a:srgbClr val="000000"/>
                          </a:solidFill>
                          <a:effectLst/>
                          <a:latin typeface="Calibri"/>
                        </a:rPr>
                        <a:t>Silly Routines are Frustrating</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0831">
                <a:tc>
                  <a:txBody>
                    <a:bodyPr/>
                    <a:lstStyle/>
                    <a:p>
                      <a:pPr algn="ctr" fontAlgn="ctr"/>
                      <a:r>
                        <a:rPr lang="en-US" sz="1000" b="0" i="0" u="none" strike="noStrike" dirty="0">
                          <a:solidFill>
                            <a:srgbClr val="000000"/>
                          </a:solidFill>
                          <a:effectLst/>
                          <a:latin typeface="Calibri"/>
                        </a:rPr>
                        <a:t>Need Attention and Freedom</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50172">
                <a:tc>
                  <a:txBody>
                    <a:bodyPr/>
                    <a:lstStyle/>
                    <a:p>
                      <a:pPr algn="ctr" fontAlgn="ctr"/>
                      <a:r>
                        <a:rPr lang="en-US" sz="1000" b="0" i="0" u="none" strike="noStrike" dirty="0">
                          <a:solidFill>
                            <a:srgbClr val="000000"/>
                          </a:solidFill>
                          <a:effectLst/>
                          <a:latin typeface="Calibri"/>
                        </a:rPr>
                        <a:t>Less Likely to Offer Necessary Recognition- so Don't Expect it From Them</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50172">
                <a:tc>
                  <a:txBody>
                    <a:bodyPr/>
                    <a:lstStyle/>
                    <a:p>
                      <a:pPr algn="ctr" fontAlgn="ctr"/>
                      <a:r>
                        <a:rPr lang="en-US" sz="1000" b="0" i="0" u="none" strike="noStrike" dirty="0">
                          <a:solidFill>
                            <a:srgbClr val="000000"/>
                          </a:solidFill>
                          <a:effectLst/>
                          <a:latin typeface="Calibri"/>
                        </a:rPr>
                        <a:t>Need Challenges to Feel They Are Growing</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50172">
                <a:tc>
                  <a:txBody>
                    <a:bodyPr/>
                    <a:lstStyle/>
                    <a:p>
                      <a:pPr algn="ctr" fontAlgn="ctr"/>
                      <a:r>
                        <a:rPr lang="en-US" sz="1000" b="0" i="0" u="none" strike="noStrike" dirty="0">
                          <a:solidFill>
                            <a:srgbClr val="000000"/>
                          </a:solidFill>
                          <a:effectLst/>
                          <a:latin typeface="Calibri"/>
                        </a:rPr>
                        <a:t>Need Flexibility, Authority, &amp; Respect</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11472">
                <a:tc>
                  <a:txBody>
                    <a:bodyPr/>
                    <a:lstStyle/>
                    <a:p>
                      <a:pPr algn="ctr" fontAlgn="ctr"/>
                      <a:r>
                        <a:rPr lang="en-US" sz="1000" b="0" i="0" u="none" strike="noStrike" dirty="0">
                          <a:solidFill>
                            <a:srgbClr val="000000"/>
                          </a:solidFill>
                          <a:effectLst/>
                          <a:latin typeface="Calibri"/>
                        </a:rPr>
                        <a:t>Do Not Take Criticism Well</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12" name="Table 11">
            <a:extLst>
              <a:ext uri="{FF2B5EF4-FFF2-40B4-BE49-F238E27FC236}">
                <a16:creationId xmlns:a16="http://schemas.microsoft.com/office/drawing/2014/main" id="{5F7E1867-B5C4-4766-9A16-104B0D2D2FBF}"/>
              </a:ext>
            </a:extLst>
          </p:cNvPr>
          <p:cNvGraphicFramePr>
            <a:graphicFrameLocks noGrp="1" noChangeAspect="1"/>
          </p:cNvGraphicFramePr>
          <p:nvPr/>
        </p:nvGraphicFramePr>
        <p:xfrm>
          <a:off x="7034213" y="1077913"/>
          <a:ext cx="1195387" cy="5443537"/>
        </p:xfrm>
        <a:graphic>
          <a:graphicData uri="http://schemas.openxmlformats.org/drawingml/2006/table">
            <a:tbl>
              <a:tblPr/>
              <a:tblGrid>
                <a:gridCol w="1195387">
                  <a:extLst>
                    <a:ext uri="{9D8B030D-6E8A-4147-A177-3AD203B41FA5}">
                      <a16:colId xmlns:a16="http://schemas.microsoft.com/office/drawing/2014/main" val="20000"/>
                    </a:ext>
                  </a:extLst>
                </a:gridCol>
              </a:tblGrid>
              <a:tr h="369290">
                <a:tc>
                  <a:txBody>
                    <a:bodyPr/>
                    <a:lstStyle/>
                    <a:p>
                      <a:pPr algn="ctr" fontAlgn="b"/>
                      <a:r>
                        <a:rPr lang="en-US" sz="1200" b="1" i="0" u="none" strike="noStrike" dirty="0">
                          <a:solidFill>
                            <a:srgbClr val="000000"/>
                          </a:solidFill>
                          <a:effectLst/>
                          <a:latin typeface="Calibri"/>
                        </a:rPr>
                        <a:t>Gen X</a:t>
                      </a:r>
                      <a:endParaRPr lang="en-US" sz="600" dirty="0">
                        <a:latin typeface="Calibri"/>
                      </a:endParaRPr>
                    </a:p>
                    <a:p>
                      <a:pPr lvl="0" algn="ctr">
                        <a:buNone/>
                      </a:pPr>
                      <a:r>
                        <a:rPr lang="en-US" sz="1200" b="1" i="0" u="none" strike="noStrike" dirty="0">
                          <a:solidFill>
                            <a:srgbClr val="000000"/>
                          </a:solidFill>
                          <a:effectLst/>
                          <a:latin typeface="Calibri"/>
                        </a:rPr>
                        <a:t>39-53</a:t>
                      </a:r>
                    </a:p>
                  </a:txBody>
                  <a:tcPr marL="3129" marR="3129"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39183">
                <a:tc>
                  <a:txBody>
                    <a:bodyPr/>
                    <a:lstStyle/>
                    <a:p>
                      <a:pPr algn="ctr" fontAlgn="ctr"/>
                      <a:r>
                        <a:rPr lang="en-US" sz="1000" b="0" i="0" u="none" strike="noStrike" dirty="0">
                          <a:solidFill>
                            <a:srgbClr val="000000"/>
                          </a:solidFill>
                          <a:effectLst/>
                          <a:latin typeface="Calibri"/>
                        </a:rPr>
                        <a:t>Want Independence and Informality</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0831">
                <a:tc>
                  <a:txBody>
                    <a:bodyPr/>
                    <a:lstStyle/>
                    <a:p>
                      <a:pPr algn="ctr" fontAlgn="ctr"/>
                      <a:r>
                        <a:rPr lang="en-US" sz="1000" b="0" i="0" u="none" strike="noStrike" dirty="0">
                          <a:solidFill>
                            <a:srgbClr val="000000"/>
                          </a:solidFill>
                          <a:effectLst/>
                          <a:latin typeface="Calibri"/>
                        </a:rPr>
                        <a:t>Need time to Pursue Other Interests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5708">
                <a:tc>
                  <a:txBody>
                    <a:bodyPr/>
                    <a:lstStyle/>
                    <a:p>
                      <a:pPr algn="ctr" fontAlgn="ctr"/>
                      <a:r>
                        <a:rPr lang="en-US" sz="1000" b="0" i="0" u="none" strike="noStrike" dirty="0">
                          <a:solidFill>
                            <a:srgbClr val="000000"/>
                          </a:solidFill>
                          <a:effectLst/>
                          <a:latin typeface="Calibri"/>
                        </a:rPr>
                        <a:t>Need to be Allowed to have Fun at Work</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5708">
                <a:tc>
                  <a:txBody>
                    <a:bodyPr/>
                    <a:lstStyle/>
                    <a:p>
                      <a:pPr algn="ctr" fontAlgn="ctr"/>
                      <a:r>
                        <a:rPr lang="en-US" sz="1000" b="0" i="0" u="none" strike="noStrike" dirty="0">
                          <a:solidFill>
                            <a:srgbClr val="000000"/>
                          </a:solidFill>
                          <a:effectLst/>
                          <a:latin typeface="Calibri"/>
                        </a:rPr>
                        <a:t>Need the Best and Latest Technology</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0831">
                <a:tc>
                  <a:txBody>
                    <a:bodyPr/>
                    <a:lstStyle/>
                    <a:p>
                      <a:pPr algn="ctr" fontAlgn="ctr"/>
                      <a:r>
                        <a:rPr lang="en-US" sz="1000" b="0" i="0" u="none" strike="noStrike" dirty="0">
                          <a:solidFill>
                            <a:srgbClr val="000000"/>
                          </a:solidFill>
                          <a:effectLst/>
                          <a:latin typeface="Calibri"/>
                        </a:rPr>
                        <a:t>Want Credit for Results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50172">
                <a:tc>
                  <a:txBody>
                    <a:bodyPr/>
                    <a:lstStyle/>
                    <a:p>
                      <a:pPr algn="ctr" fontAlgn="ctr"/>
                      <a:r>
                        <a:rPr lang="en-US" sz="1000" b="0" i="0" u="none" strike="noStrike" dirty="0">
                          <a:solidFill>
                            <a:srgbClr val="000000"/>
                          </a:solidFill>
                          <a:effectLst/>
                          <a:latin typeface="Calibri"/>
                        </a:rPr>
                        <a:t>Allow Them to Question Authority and Experts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50172">
                <a:tc>
                  <a:txBody>
                    <a:bodyPr/>
                    <a:lstStyle/>
                    <a:p>
                      <a:pPr algn="ctr" fontAlgn="ctr"/>
                      <a:r>
                        <a:rPr lang="en-US" sz="1000" b="0" i="0" u="none" strike="noStrike" dirty="0">
                          <a:solidFill>
                            <a:srgbClr val="000000"/>
                          </a:solidFill>
                          <a:effectLst/>
                          <a:latin typeface="Calibri"/>
                        </a:rPr>
                        <a:t>Prefer a Coaching-Style Management Approach</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50172">
                <a:tc>
                  <a:txBody>
                    <a:bodyPr/>
                    <a:lstStyle/>
                    <a:p>
                      <a:pPr algn="ctr" fontAlgn="ctr"/>
                      <a:r>
                        <a:rPr lang="en-US" sz="1000" b="0" i="0" u="none" strike="noStrike" dirty="0">
                          <a:solidFill>
                            <a:srgbClr val="000000"/>
                          </a:solidFill>
                          <a:effectLst/>
                          <a:latin typeface="Calibri"/>
                        </a:rPr>
                        <a:t>Want Fast Feedback</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11472">
                <a:tc>
                  <a:txBody>
                    <a:bodyPr/>
                    <a:lstStyle/>
                    <a:p>
                      <a:pPr algn="ctr" fontAlgn="ctr"/>
                      <a:r>
                        <a:rPr lang="en-US" sz="1000" b="0" i="0" u="none" strike="noStrike" dirty="0">
                          <a:solidFill>
                            <a:srgbClr val="000000"/>
                          </a:solidFill>
                          <a:effectLst/>
                          <a:latin typeface="Calibri"/>
                        </a:rPr>
                        <a:t>Value Lack of Corporate Structure and Lack of Rigidity</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13" name="Table 12">
            <a:extLst>
              <a:ext uri="{FF2B5EF4-FFF2-40B4-BE49-F238E27FC236}">
                <a16:creationId xmlns:a16="http://schemas.microsoft.com/office/drawing/2014/main" id="{08C8B9F9-A92B-44C4-A306-2A84BE20DC35}"/>
              </a:ext>
            </a:extLst>
          </p:cNvPr>
          <p:cNvGraphicFramePr>
            <a:graphicFrameLocks noGrp="1" noChangeAspect="1"/>
          </p:cNvGraphicFramePr>
          <p:nvPr/>
        </p:nvGraphicFramePr>
        <p:xfrm>
          <a:off x="8224838" y="1079500"/>
          <a:ext cx="1141412" cy="5441950"/>
        </p:xfrm>
        <a:graphic>
          <a:graphicData uri="http://schemas.openxmlformats.org/drawingml/2006/table">
            <a:tbl>
              <a:tblPr/>
              <a:tblGrid>
                <a:gridCol w="1141412">
                  <a:extLst>
                    <a:ext uri="{9D8B030D-6E8A-4147-A177-3AD203B41FA5}">
                      <a16:colId xmlns:a16="http://schemas.microsoft.com/office/drawing/2014/main" val="20000"/>
                    </a:ext>
                  </a:extLst>
                </a:gridCol>
              </a:tblGrid>
              <a:tr h="369182">
                <a:tc>
                  <a:txBody>
                    <a:bodyPr/>
                    <a:lstStyle/>
                    <a:p>
                      <a:pPr algn="ctr" fontAlgn="b"/>
                      <a:r>
                        <a:rPr lang="en-US" sz="1200" b="1" i="0" u="none" strike="noStrike">
                          <a:solidFill>
                            <a:srgbClr val="000000"/>
                          </a:solidFill>
                          <a:effectLst/>
                          <a:latin typeface="Calibri"/>
                        </a:rPr>
                        <a:t>Millennial</a:t>
                      </a:r>
                      <a:endParaRPr lang="en-US" sz="600">
                        <a:latin typeface="Calibri"/>
                      </a:endParaRPr>
                    </a:p>
                    <a:p>
                      <a:pPr lvl="0" algn="ctr">
                        <a:buNone/>
                      </a:pPr>
                      <a:r>
                        <a:rPr lang="en-US" sz="1200" b="1" i="0" u="none" strike="noStrike">
                          <a:solidFill>
                            <a:srgbClr val="000000"/>
                          </a:solidFill>
                          <a:effectLst/>
                          <a:latin typeface="Calibri"/>
                        </a:rPr>
                        <a:t>23-38</a:t>
                      </a:r>
                    </a:p>
                  </a:txBody>
                  <a:tcPr marL="3126" marR="3126" marT="3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38968">
                <a:tc>
                  <a:txBody>
                    <a:bodyPr/>
                    <a:lstStyle/>
                    <a:p>
                      <a:pPr algn="ctr" fontAlgn="ctr"/>
                      <a:r>
                        <a:rPr lang="en-US" sz="1000" b="0" i="0" u="none" strike="noStrike">
                          <a:solidFill>
                            <a:srgbClr val="000000"/>
                          </a:solidFill>
                          <a:effectLst/>
                          <a:latin typeface="Calibri"/>
                        </a:rPr>
                        <a:t>Want a Team Oriented Workplace</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0696">
                <a:tc>
                  <a:txBody>
                    <a:bodyPr/>
                    <a:lstStyle/>
                    <a:p>
                      <a:pPr algn="ctr" fontAlgn="ctr"/>
                      <a:r>
                        <a:rPr lang="en-US" sz="1000" b="0" i="0" u="none" strike="noStrike">
                          <a:solidFill>
                            <a:srgbClr val="000000"/>
                          </a:solidFill>
                          <a:effectLst/>
                          <a:latin typeface="Calibri"/>
                        </a:rPr>
                        <a:t>Want to Work with Bright Creative People</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5584">
                <a:tc>
                  <a:txBody>
                    <a:bodyPr/>
                    <a:lstStyle/>
                    <a:p>
                      <a:pPr algn="ctr" fontAlgn="ctr"/>
                      <a:r>
                        <a:rPr lang="en-US" sz="1000" b="0" i="0" u="none" strike="noStrike">
                          <a:solidFill>
                            <a:srgbClr val="000000"/>
                          </a:solidFill>
                          <a:effectLst/>
                          <a:latin typeface="Calibri"/>
                        </a:rPr>
                        <a:t>Want to be Treated with Respect</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5584">
                <a:tc>
                  <a:txBody>
                    <a:bodyPr/>
                    <a:lstStyle/>
                    <a:p>
                      <a:pPr algn="ctr" fontAlgn="ctr"/>
                      <a:r>
                        <a:rPr lang="en-US" sz="1000" b="0" i="0" u="none" strike="noStrike">
                          <a:solidFill>
                            <a:srgbClr val="000000"/>
                          </a:solidFill>
                          <a:effectLst/>
                          <a:latin typeface="Calibri"/>
                        </a:rPr>
                        <a:t>Want an Interactive Work Environment</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0696">
                <a:tc>
                  <a:txBody>
                    <a:bodyPr/>
                    <a:lstStyle/>
                    <a:p>
                      <a:pPr algn="ctr" fontAlgn="ctr"/>
                      <a:r>
                        <a:rPr lang="en-US" sz="1000" b="0" i="0" u="none" strike="noStrike">
                          <a:solidFill>
                            <a:srgbClr val="000000"/>
                          </a:solidFill>
                          <a:effectLst/>
                          <a:latin typeface="Calibri"/>
                        </a:rPr>
                        <a:t>Need a Structured and Supportive Work Environment</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49982">
                <a:tc>
                  <a:txBody>
                    <a:bodyPr/>
                    <a:lstStyle/>
                    <a:p>
                      <a:pPr algn="ctr" fontAlgn="ctr"/>
                      <a:r>
                        <a:rPr lang="en-US" sz="1000" b="0" i="0" u="none" strike="noStrike">
                          <a:solidFill>
                            <a:srgbClr val="000000"/>
                          </a:solidFill>
                          <a:effectLst/>
                          <a:latin typeface="Calibri"/>
                        </a:rPr>
                        <a:t>Need Help Navigating Work and Personal Issues</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49982">
                <a:tc>
                  <a:txBody>
                    <a:bodyPr/>
                    <a:lstStyle/>
                    <a:p>
                      <a:pPr algn="ctr" fontAlgn="ctr"/>
                      <a:r>
                        <a:rPr lang="en-US" sz="1000" b="0" i="0" u="none" strike="noStrike">
                          <a:solidFill>
                            <a:srgbClr val="000000"/>
                          </a:solidFill>
                          <a:effectLst/>
                          <a:latin typeface="Calibri"/>
                        </a:rPr>
                        <a:t>Want Co-Workers to Learn About Their Personal Goals</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49982">
                <a:tc>
                  <a:txBody>
                    <a:bodyPr/>
                    <a:lstStyle/>
                    <a:p>
                      <a:pPr algn="ctr" fontAlgn="ctr"/>
                      <a:r>
                        <a:rPr lang="en-US" sz="1000" b="0" i="0" u="none" strike="noStrike">
                          <a:solidFill>
                            <a:srgbClr val="000000"/>
                          </a:solidFill>
                          <a:effectLst/>
                          <a:latin typeface="Calibri"/>
                        </a:rPr>
                        <a:t>Want to Work with Friends</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11294">
                <a:tc>
                  <a:txBody>
                    <a:bodyPr/>
                    <a:lstStyle/>
                    <a:p>
                      <a:pPr algn="ctr" fontAlgn="ctr"/>
                      <a:r>
                        <a:rPr lang="en-US" sz="1000" b="0" i="0" u="none" strike="noStrike">
                          <a:solidFill>
                            <a:srgbClr val="000000"/>
                          </a:solidFill>
                          <a:effectLst/>
                          <a:latin typeface="Calibri"/>
                        </a:rPr>
                        <a:t>Need Variety &amp; Personalized Work</a:t>
                      </a:r>
                    </a:p>
                  </a:txBody>
                  <a:tcPr marL="3126" marR="3126" marT="3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14" name="Table 13">
            <a:extLst>
              <a:ext uri="{FF2B5EF4-FFF2-40B4-BE49-F238E27FC236}">
                <a16:creationId xmlns:a16="http://schemas.microsoft.com/office/drawing/2014/main" id="{EE575278-F042-4F83-BE07-194313DA2B0D}"/>
              </a:ext>
            </a:extLst>
          </p:cNvPr>
          <p:cNvGraphicFramePr>
            <a:graphicFrameLocks noGrp="1" noChangeAspect="1"/>
          </p:cNvGraphicFramePr>
          <p:nvPr/>
        </p:nvGraphicFramePr>
        <p:xfrm>
          <a:off x="9374188" y="1079500"/>
          <a:ext cx="1114425" cy="5443538"/>
        </p:xfrm>
        <a:graphic>
          <a:graphicData uri="http://schemas.openxmlformats.org/drawingml/2006/table">
            <a:tbl>
              <a:tblPr/>
              <a:tblGrid>
                <a:gridCol w="1114425">
                  <a:extLst>
                    <a:ext uri="{9D8B030D-6E8A-4147-A177-3AD203B41FA5}">
                      <a16:colId xmlns:a16="http://schemas.microsoft.com/office/drawing/2014/main" val="20000"/>
                    </a:ext>
                  </a:extLst>
                </a:gridCol>
              </a:tblGrid>
              <a:tr h="369290">
                <a:tc>
                  <a:txBody>
                    <a:bodyPr/>
                    <a:lstStyle/>
                    <a:p>
                      <a:pPr algn="ctr" fontAlgn="b"/>
                      <a:r>
                        <a:rPr lang="en-US" sz="1200" b="1" i="0" u="none" strike="noStrike">
                          <a:solidFill>
                            <a:srgbClr val="000000"/>
                          </a:solidFill>
                          <a:effectLst/>
                          <a:latin typeface="Calibri"/>
                        </a:rPr>
                        <a:t>Gen Z</a:t>
                      </a:r>
                      <a:endParaRPr lang="en-US" sz="600">
                        <a:latin typeface="Calibri"/>
                      </a:endParaRPr>
                    </a:p>
                    <a:p>
                      <a:pPr lvl="0" algn="ctr">
                        <a:buNone/>
                      </a:pPr>
                      <a:r>
                        <a:rPr lang="en-US" sz="1200" b="1" i="0" u="none" strike="noStrike">
                          <a:solidFill>
                            <a:srgbClr val="000000"/>
                          </a:solidFill>
                          <a:effectLst/>
                          <a:latin typeface="Calibri"/>
                        </a:rPr>
                        <a:t>TBD/12-22</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739183">
                <a:tc>
                  <a:txBody>
                    <a:bodyPr/>
                    <a:lstStyle/>
                    <a:p>
                      <a:pPr algn="ctr" fontAlgn="ctr"/>
                      <a:r>
                        <a:rPr lang="en-US" sz="1000" b="0" i="0" u="none" strike="noStrike">
                          <a:solidFill>
                            <a:srgbClr val="000000"/>
                          </a:solidFill>
                          <a:effectLst/>
                          <a:latin typeface="Calibri"/>
                        </a:rPr>
                        <a:t>Often Prefer to Work Independently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0831">
                <a:tc>
                  <a:txBody>
                    <a:bodyPr/>
                    <a:lstStyle/>
                    <a:p>
                      <a:pPr algn="ctr" fontAlgn="ctr"/>
                      <a:r>
                        <a:rPr lang="en-US" sz="1000" b="0" i="0" u="none" strike="noStrike">
                          <a:solidFill>
                            <a:srgbClr val="000000"/>
                          </a:solidFill>
                          <a:effectLst/>
                          <a:latin typeface="Calibri"/>
                        </a:rPr>
                        <a:t>Want Face to Face Interactions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5708">
                <a:tc>
                  <a:txBody>
                    <a:bodyPr/>
                    <a:lstStyle/>
                    <a:p>
                      <a:pPr algn="ctr" fontAlgn="ctr"/>
                      <a:r>
                        <a:rPr lang="en-US" sz="1000" b="0" i="0" u="none" strike="noStrike">
                          <a:solidFill>
                            <a:srgbClr val="000000"/>
                          </a:solidFill>
                          <a:effectLst/>
                          <a:latin typeface="Calibri"/>
                        </a:rPr>
                        <a:t>Will Work Hard for Reward</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5708">
                <a:tc>
                  <a:txBody>
                    <a:bodyPr/>
                    <a:lstStyle/>
                    <a:p>
                      <a:pPr algn="ctr" fontAlgn="ctr"/>
                      <a:r>
                        <a:rPr lang="en-US" sz="1000" b="0" i="0" u="none" strike="noStrike">
                          <a:solidFill>
                            <a:srgbClr val="000000"/>
                          </a:solidFill>
                          <a:effectLst/>
                          <a:latin typeface="Calibri"/>
                        </a:rPr>
                        <a:t>Want Authentic Relationships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0831">
                <a:tc>
                  <a:txBody>
                    <a:bodyPr/>
                    <a:lstStyle/>
                    <a:p>
                      <a:pPr algn="ctr" fontAlgn="ctr"/>
                      <a:r>
                        <a:rPr lang="en-US" sz="1000" b="0" i="0" u="none" strike="noStrike">
                          <a:solidFill>
                            <a:srgbClr val="000000"/>
                          </a:solidFill>
                          <a:effectLst/>
                          <a:latin typeface="Calibri"/>
                        </a:rPr>
                        <a:t>Value Feedback and Development</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50172">
                <a:tc>
                  <a:txBody>
                    <a:bodyPr/>
                    <a:lstStyle/>
                    <a:p>
                      <a:pPr algn="ctr" fontAlgn="ctr"/>
                      <a:r>
                        <a:rPr lang="en-US" sz="1000" b="0" i="0" u="none" strike="noStrike">
                          <a:solidFill>
                            <a:srgbClr val="000000"/>
                          </a:solidFill>
                          <a:effectLst/>
                          <a:latin typeface="Calibri"/>
                        </a:rPr>
                        <a:t>Enjoy Competition</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50172">
                <a:tc>
                  <a:txBody>
                    <a:bodyPr/>
                    <a:lstStyle/>
                    <a:p>
                      <a:pPr algn="ctr" fontAlgn="ctr"/>
                      <a:r>
                        <a:rPr lang="en-US" sz="1000" b="0" i="0" u="none" strike="noStrike">
                          <a:solidFill>
                            <a:srgbClr val="000000"/>
                          </a:solidFill>
                          <a:effectLst/>
                          <a:latin typeface="Calibri"/>
                        </a:rPr>
                        <a:t>Expect the 9-5 to Disappear - Highly Mobile</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50172">
                <a:tc>
                  <a:txBody>
                    <a:bodyPr/>
                    <a:lstStyle/>
                    <a:p>
                      <a:pPr algn="ctr" fontAlgn="ctr"/>
                      <a:r>
                        <a:rPr lang="en-US" sz="1000" b="0" i="0" u="none" strike="noStrike">
                          <a:solidFill>
                            <a:srgbClr val="000000"/>
                          </a:solidFill>
                          <a:effectLst/>
                          <a:latin typeface="Calibri"/>
                        </a:rPr>
                        <a:t>Want Mobile Corporate Learning &amp; Development</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11472">
                <a:tc>
                  <a:txBody>
                    <a:bodyPr/>
                    <a:lstStyle/>
                    <a:p>
                      <a:pPr algn="ctr" fontAlgn="ctr"/>
                      <a:r>
                        <a:rPr lang="en-US" sz="1000" b="0" i="0" u="none" strike="noStrike">
                          <a:solidFill>
                            <a:srgbClr val="000000"/>
                          </a:solidFill>
                          <a:effectLst/>
                          <a:latin typeface="Calibri"/>
                        </a:rPr>
                        <a:t>Want to Know the Impact of Their Hard Work</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hape">
            <a:extLst>
              <a:ext uri="{FF2B5EF4-FFF2-40B4-BE49-F238E27FC236}">
                <a16:creationId xmlns:a16="http://schemas.microsoft.com/office/drawing/2014/main" id="{EFBB7343-78C2-4241-B2F8-0827F6D3C1FE}"/>
              </a:ext>
            </a:extLst>
          </p:cNvPr>
          <p:cNvSpPr>
            <a:spLocks noGrp="1"/>
          </p:cNvSpPr>
          <p:nvPr>
            <p:ph type="body" idx="15"/>
          </p:nvPr>
        </p:nvSpPr>
        <p:spPr>
          <a:xfrm rot="5400000">
            <a:off x="3073400" y="3668713"/>
            <a:ext cx="1365250" cy="2679700"/>
          </a:xfrm>
          <a:custGeom>
            <a:avLst/>
            <a:gdLst>
              <a:gd name="T0" fmla="*/ 682649 w 21600"/>
              <a:gd name="T1" fmla="*/ 1339794 h 21600"/>
              <a:gd name="T2" fmla="*/ 682649 w 21600"/>
              <a:gd name="T3" fmla="*/ 1339794 h 21600"/>
              <a:gd name="T4" fmla="*/ 682649 w 21600"/>
              <a:gd name="T5" fmla="*/ 1339794 h 21600"/>
              <a:gd name="T6" fmla="*/ 682649 w 21600"/>
              <a:gd name="T7" fmla="*/ 1339794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434"/>
                </a:moveTo>
                <a:lnTo>
                  <a:pt x="10800" y="0"/>
                </a:lnTo>
                <a:lnTo>
                  <a:pt x="21600" y="2434"/>
                </a:lnTo>
                <a:lnTo>
                  <a:pt x="21600" y="21600"/>
                </a:lnTo>
                <a:lnTo>
                  <a:pt x="0" y="21600"/>
                </a:lnTo>
                <a:lnTo>
                  <a:pt x="0" y="2434"/>
                </a:lnTo>
                <a:close/>
              </a:path>
            </a:pathLst>
          </a:custGeom>
        </p:spPr>
        <p:txBody>
          <a:bodyPr/>
          <a:lstStyle/>
          <a:p>
            <a:pPr defTabSz="409575" eaLnBrk="1" hangingPunct="1"/>
            <a:r>
              <a:rPr lang="en-US" altLang="en-US">
                <a:ea typeface="Helvetica Light"/>
                <a:cs typeface="Helvetica Light"/>
              </a:rPr>
              <a:t> </a:t>
            </a:r>
          </a:p>
        </p:txBody>
      </p:sp>
      <p:sp>
        <p:nvSpPr>
          <p:cNvPr id="81923" name="Circle">
            <a:extLst>
              <a:ext uri="{FF2B5EF4-FFF2-40B4-BE49-F238E27FC236}">
                <a16:creationId xmlns:a16="http://schemas.microsoft.com/office/drawing/2014/main" id="{16657E8D-16B6-493A-BC9F-1625B9E1C877}"/>
              </a:ext>
            </a:extLst>
          </p:cNvPr>
          <p:cNvSpPr>
            <a:spLocks noGrp="1" noChangeArrowheads="1"/>
          </p:cNvSpPr>
          <p:nvPr>
            <p:ph type="body" idx="16"/>
          </p:nvPr>
        </p:nvSpPr>
        <p:spPr>
          <a:xfrm rot="5400000">
            <a:off x="1682750" y="4325938"/>
            <a:ext cx="1365250" cy="1365250"/>
          </a:xfrm>
        </p:spPr>
        <p:txBody>
          <a:bodyPr/>
          <a:lstStyle/>
          <a:p>
            <a:pPr defTabSz="409575" eaLnBrk="1" hangingPunct="1"/>
            <a:endParaRPr lang="en-US" altLang="en-US">
              <a:ea typeface="Helvetica Light"/>
              <a:cs typeface="Helvetica Light"/>
            </a:endParaRPr>
          </a:p>
        </p:txBody>
      </p:sp>
      <p:sp>
        <p:nvSpPr>
          <p:cNvPr id="81924" name="Shape">
            <a:extLst>
              <a:ext uri="{FF2B5EF4-FFF2-40B4-BE49-F238E27FC236}">
                <a16:creationId xmlns:a16="http://schemas.microsoft.com/office/drawing/2014/main" id="{586BC31C-BAA7-4056-8DF5-6E0A6FC92C17}"/>
              </a:ext>
            </a:extLst>
          </p:cNvPr>
          <p:cNvSpPr>
            <a:spLocks noGrp="1"/>
          </p:cNvSpPr>
          <p:nvPr>
            <p:ph type="body" idx="17"/>
          </p:nvPr>
        </p:nvSpPr>
        <p:spPr>
          <a:xfrm rot="5400000">
            <a:off x="3050382" y="3650456"/>
            <a:ext cx="679450" cy="3411537"/>
          </a:xfrm>
          <a:custGeom>
            <a:avLst/>
            <a:gdLst>
              <a:gd name="T0" fmla="*/ 339241 w 21242"/>
              <a:gd name="T1" fmla="*/ 1705329 h 21600"/>
              <a:gd name="T2" fmla="*/ 339241 w 21242"/>
              <a:gd name="T3" fmla="*/ 1705329 h 21600"/>
              <a:gd name="T4" fmla="*/ 339241 w 21242"/>
              <a:gd name="T5" fmla="*/ 1705329 h 21600"/>
              <a:gd name="T6" fmla="*/ 339241 w 21242"/>
              <a:gd name="T7" fmla="*/ 1705329 h 21600"/>
              <a:gd name="T8" fmla="*/ 0 60000 65536"/>
              <a:gd name="T9" fmla="*/ 5898240 60000 65536"/>
              <a:gd name="T10" fmla="*/ 11796480 60000 65536"/>
              <a:gd name="T11" fmla="*/ 17694720 60000 65536"/>
              <a:gd name="T12" fmla="*/ 0 w 21242"/>
              <a:gd name="T13" fmla="*/ 0 h 21600"/>
              <a:gd name="T14" fmla="*/ 21242 w 21242"/>
              <a:gd name="T15" fmla="*/ 21600 h 21600"/>
            </a:gdLst>
            <a:ahLst/>
            <a:cxnLst>
              <a:cxn ang="T8">
                <a:pos x="T0" y="T1"/>
              </a:cxn>
              <a:cxn ang="T9">
                <a:pos x="T2" y="T3"/>
              </a:cxn>
              <a:cxn ang="T10">
                <a:pos x="T4" y="T5"/>
              </a:cxn>
              <a:cxn ang="T11">
                <a:pos x="T6" y="T7"/>
              </a:cxn>
            </a:cxnLst>
            <a:rect l="T12" t="T13" r="T14" b="T15"/>
            <a:pathLst>
              <a:path w="21242" h="21600" extrusionOk="0">
                <a:moveTo>
                  <a:pt x="0" y="0"/>
                </a:moveTo>
                <a:lnTo>
                  <a:pt x="0" y="21600"/>
                </a:lnTo>
                <a:cubicBezTo>
                  <a:pt x="5425" y="21593"/>
                  <a:pt x="10840" y="21172"/>
                  <a:pt x="14978" y="20335"/>
                </a:cubicBezTo>
                <a:cubicBezTo>
                  <a:pt x="19554" y="19410"/>
                  <a:pt x="21600" y="18169"/>
                  <a:pt x="21159" y="16959"/>
                </a:cubicBezTo>
                <a:lnTo>
                  <a:pt x="21242" y="16959"/>
                </a:lnTo>
                <a:lnTo>
                  <a:pt x="21242" y="1899"/>
                </a:lnTo>
                <a:lnTo>
                  <a:pt x="0" y="0"/>
                </a:lnTo>
                <a:close/>
              </a:path>
            </a:pathLst>
          </a:custGeom>
        </p:spPr>
        <p:txBody>
          <a:bodyPr/>
          <a:lstStyle/>
          <a:p>
            <a:pPr defTabSz="409575" eaLnBrk="1" hangingPunct="1"/>
            <a:r>
              <a:rPr lang="en-US" altLang="en-US">
                <a:ea typeface="Helvetica Light"/>
                <a:cs typeface="Helvetica Light"/>
              </a:rPr>
              <a:t> </a:t>
            </a:r>
          </a:p>
        </p:txBody>
      </p:sp>
      <p:sp>
        <p:nvSpPr>
          <p:cNvPr id="81925" name="Circle">
            <a:extLst>
              <a:ext uri="{FF2B5EF4-FFF2-40B4-BE49-F238E27FC236}">
                <a16:creationId xmlns:a16="http://schemas.microsoft.com/office/drawing/2014/main" id="{F81E79A3-9A04-475C-8F90-93ECCFEBBF84}"/>
              </a:ext>
            </a:extLst>
          </p:cNvPr>
          <p:cNvSpPr>
            <a:spLocks noGrp="1" noChangeArrowheads="1"/>
          </p:cNvSpPr>
          <p:nvPr>
            <p:ph type="body" idx="18"/>
          </p:nvPr>
        </p:nvSpPr>
        <p:spPr>
          <a:xfrm rot="5400000">
            <a:off x="1824038" y="4479925"/>
            <a:ext cx="1057275" cy="1057275"/>
          </a:xfrm>
        </p:spPr>
        <p:txBody>
          <a:bodyPr/>
          <a:lstStyle/>
          <a:p>
            <a:pPr defTabSz="409575" eaLnBrk="1" hangingPunct="1"/>
            <a:endParaRPr lang="en-US" altLang="en-US">
              <a:ea typeface="Helvetica Light"/>
              <a:cs typeface="Helvetica Light"/>
            </a:endParaRPr>
          </a:p>
        </p:txBody>
      </p:sp>
      <p:sp>
        <p:nvSpPr>
          <p:cNvPr id="81926" name="Shape">
            <a:extLst>
              <a:ext uri="{FF2B5EF4-FFF2-40B4-BE49-F238E27FC236}">
                <a16:creationId xmlns:a16="http://schemas.microsoft.com/office/drawing/2014/main" id="{73170E98-2CA6-41BD-971A-DE9CF45212DF}"/>
              </a:ext>
            </a:extLst>
          </p:cNvPr>
          <p:cNvSpPr>
            <a:spLocks noGrp="1"/>
          </p:cNvSpPr>
          <p:nvPr>
            <p:ph type="body" idx="19"/>
          </p:nvPr>
        </p:nvSpPr>
        <p:spPr>
          <a:xfrm rot="2700000">
            <a:off x="2673350" y="2674938"/>
            <a:ext cx="1365250" cy="2679700"/>
          </a:xfrm>
          <a:custGeom>
            <a:avLst/>
            <a:gdLst>
              <a:gd name="T0" fmla="*/ 682648 w 21600"/>
              <a:gd name="T1" fmla="*/ 1339794 h 21600"/>
              <a:gd name="T2" fmla="*/ 682648 w 21600"/>
              <a:gd name="T3" fmla="*/ 1339794 h 21600"/>
              <a:gd name="T4" fmla="*/ 682648 w 21600"/>
              <a:gd name="T5" fmla="*/ 1339794 h 21600"/>
              <a:gd name="T6" fmla="*/ 682648 w 21600"/>
              <a:gd name="T7" fmla="*/ 1339794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434"/>
                </a:moveTo>
                <a:lnTo>
                  <a:pt x="10800" y="0"/>
                </a:lnTo>
                <a:lnTo>
                  <a:pt x="21600" y="2434"/>
                </a:lnTo>
                <a:lnTo>
                  <a:pt x="21600" y="21600"/>
                </a:lnTo>
                <a:lnTo>
                  <a:pt x="0" y="21600"/>
                </a:lnTo>
                <a:lnTo>
                  <a:pt x="0" y="2434"/>
                </a:lnTo>
                <a:close/>
              </a:path>
            </a:pathLst>
          </a:custGeom>
        </p:spPr>
        <p:txBody>
          <a:bodyPr/>
          <a:lstStyle/>
          <a:p>
            <a:pPr defTabSz="409575" eaLnBrk="1" hangingPunct="1"/>
            <a:r>
              <a:rPr lang="en-US" altLang="en-US">
                <a:ea typeface="Helvetica Light"/>
                <a:cs typeface="Helvetica Light"/>
              </a:rPr>
              <a:t> </a:t>
            </a:r>
          </a:p>
        </p:txBody>
      </p:sp>
      <p:sp>
        <p:nvSpPr>
          <p:cNvPr id="81927" name="Circle">
            <a:extLst>
              <a:ext uri="{FF2B5EF4-FFF2-40B4-BE49-F238E27FC236}">
                <a16:creationId xmlns:a16="http://schemas.microsoft.com/office/drawing/2014/main" id="{0BB713F2-7DE6-4E10-86AF-D9AAD85F6B5F}"/>
              </a:ext>
            </a:extLst>
          </p:cNvPr>
          <p:cNvSpPr>
            <a:spLocks noGrp="1" noChangeArrowheads="1"/>
          </p:cNvSpPr>
          <p:nvPr>
            <p:ph type="body" idx="20"/>
          </p:nvPr>
        </p:nvSpPr>
        <p:spPr>
          <a:xfrm rot="2700000">
            <a:off x="1690688" y="4314825"/>
            <a:ext cx="1365250" cy="1365250"/>
          </a:xfrm>
        </p:spPr>
        <p:txBody>
          <a:bodyPr/>
          <a:lstStyle/>
          <a:p>
            <a:pPr defTabSz="409575" eaLnBrk="1" hangingPunct="1"/>
            <a:endParaRPr lang="en-US" altLang="en-US">
              <a:ea typeface="Helvetica Light"/>
              <a:cs typeface="Helvetica Light"/>
            </a:endParaRPr>
          </a:p>
        </p:txBody>
      </p:sp>
      <p:sp>
        <p:nvSpPr>
          <p:cNvPr id="81928" name="Shape">
            <a:extLst>
              <a:ext uri="{FF2B5EF4-FFF2-40B4-BE49-F238E27FC236}">
                <a16:creationId xmlns:a16="http://schemas.microsoft.com/office/drawing/2014/main" id="{CBCD174A-7E9F-47F7-93AC-334411E54403}"/>
              </a:ext>
            </a:extLst>
          </p:cNvPr>
          <p:cNvSpPr>
            <a:spLocks noGrp="1"/>
          </p:cNvSpPr>
          <p:nvPr>
            <p:ph type="body" idx="21"/>
          </p:nvPr>
        </p:nvSpPr>
        <p:spPr>
          <a:xfrm rot="2700000">
            <a:off x="2992438" y="2814638"/>
            <a:ext cx="679450" cy="3409950"/>
          </a:xfrm>
          <a:custGeom>
            <a:avLst/>
            <a:gdLst>
              <a:gd name="T0" fmla="*/ 339241 w 21242"/>
              <a:gd name="T1" fmla="*/ 1705329 h 21600"/>
              <a:gd name="T2" fmla="*/ 339241 w 21242"/>
              <a:gd name="T3" fmla="*/ 1705329 h 21600"/>
              <a:gd name="T4" fmla="*/ 339241 w 21242"/>
              <a:gd name="T5" fmla="*/ 1705329 h 21600"/>
              <a:gd name="T6" fmla="*/ 339241 w 21242"/>
              <a:gd name="T7" fmla="*/ 1705329 h 21600"/>
              <a:gd name="T8" fmla="*/ 0 60000 65536"/>
              <a:gd name="T9" fmla="*/ 5898240 60000 65536"/>
              <a:gd name="T10" fmla="*/ 11796480 60000 65536"/>
              <a:gd name="T11" fmla="*/ 17694720 60000 65536"/>
              <a:gd name="T12" fmla="*/ 0 w 21242"/>
              <a:gd name="T13" fmla="*/ 0 h 21600"/>
              <a:gd name="T14" fmla="*/ 21242 w 21242"/>
              <a:gd name="T15" fmla="*/ 21600 h 21600"/>
            </a:gdLst>
            <a:ahLst/>
            <a:cxnLst>
              <a:cxn ang="T8">
                <a:pos x="T0" y="T1"/>
              </a:cxn>
              <a:cxn ang="T9">
                <a:pos x="T2" y="T3"/>
              </a:cxn>
              <a:cxn ang="T10">
                <a:pos x="T4" y="T5"/>
              </a:cxn>
              <a:cxn ang="T11">
                <a:pos x="T6" y="T7"/>
              </a:cxn>
            </a:cxnLst>
            <a:rect l="T12" t="T13" r="T14" b="T15"/>
            <a:pathLst>
              <a:path w="21242" h="21600" extrusionOk="0">
                <a:moveTo>
                  <a:pt x="0" y="0"/>
                </a:moveTo>
                <a:lnTo>
                  <a:pt x="0" y="21600"/>
                </a:lnTo>
                <a:cubicBezTo>
                  <a:pt x="5425" y="21593"/>
                  <a:pt x="10840" y="21172"/>
                  <a:pt x="14978" y="20335"/>
                </a:cubicBezTo>
                <a:cubicBezTo>
                  <a:pt x="19554" y="19410"/>
                  <a:pt x="21600" y="18169"/>
                  <a:pt x="21159" y="16959"/>
                </a:cubicBezTo>
                <a:lnTo>
                  <a:pt x="21242" y="16959"/>
                </a:lnTo>
                <a:lnTo>
                  <a:pt x="21242" y="1899"/>
                </a:lnTo>
                <a:lnTo>
                  <a:pt x="0" y="0"/>
                </a:lnTo>
                <a:close/>
              </a:path>
            </a:pathLst>
          </a:custGeom>
        </p:spPr>
        <p:txBody>
          <a:bodyPr/>
          <a:lstStyle/>
          <a:p>
            <a:pPr defTabSz="409575" eaLnBrk="1" hangingPunct="1"/>
            <a:r>
              <a:rPr lang="en-US" altLang="en-US">
                <a:ea typeface="Helvetica Light"/>
                <a:cs typeface="Helvetica Light"/>
              </a:rPr>
              <a:t>  </a:t>
            </a:r>
          </a:p>
        </p:txBody>
      </p:sp>
      <p:sp>
        <p:nvSpPr>
          <p:cNvPr id="81929" name="Circle">
            <a:extLst>
              <a:ext uri="{FF2B5EF4-FFF2-40B4-BE49-F238E27FC236}">
                <a16:creationId xmlns:a16="http://schemas.microsoft.com/office/drawing/2014/main" id="{6012E55E-67CF-48CC-BF76-95DB6C8922F1}"/>
              </a:ext>
            </a:extLst>
          </p:cNvPr>
          <p:cNvSpPr>
            <a:spLocks noGrp="1" noChangeArrowheads="1"/>
          </p:cNvSpPr>
          <p:nvPr>
            <p:ph type="body" idx="22"/>
          </p:nvPr>
        </p:nvSpPr>
        <p:spPr>
          <a:xfrm rot="2700000">
            <a:off x="1834356" y="4477545"/>
            <a:ext cx="1057275" cy="1058862"/>
          </a:xfrm>
        </p:spPr>
        <p:txBody>
          <a:bodyPr/>
          <a:lstStyle/>
          <a:p>
            <a:pPr defTabSz="409575" eaLnBrk="1" hangingPunct="1"/>
            <a:endParaRPr lang="en-US" altLang="en-US">
              <a:ea typeface="Helvetica Light"/>
              <a:cs typeface="Helvetica Light"/>
            </a:endParaRPr>
          </a:p>
        </p:txBody>
      </p:sp>
      <p:sp>
        <p:nvSpPr>
          <p:cNvPr id="81930" name="Shape">
            <a:extLst>
              <a:ext uri="{FF2B5EF4-FFF2-40B4-BE49-F238E27FC236}">
                <a16:creationId xmlns:a16="http://schemas.microsoft.com/office/drawing/2014/main" id="{E826F232-621A-4909-94A0-5133830BF279}"/>
              </a:ext>
            </a:extLst>
          </p:cNvPr>
          <p:cNvSpPr>
            <a:spLocks noGrp="1"/>
          </p:cNvSpPr>
          <p:nvPr>
            <p:ph type="body" idx="23"/>
          </p:nvPr>
        </p:nvSpPr>
        <p:spPr>
          <a:xfrm>
            <a:off x="1674813" y="2279650"/>
            <a:ext cx="1365250" cy="2678113"/>
          </a:xfrm>
          <a:custGeom>
            <a:avLst/>
            <a:gdLst>
              <a:gd name="T0" fmla="*/ 682648 w 21600"/>
              <a:gd name="T1" fmla="*/ 1339794 h 21600"/>
              <a:gd name="T2" fmla="*/ 682648 w 21600"/>
              <a:gd name="T3" fmla="*/ 1339794 h 21600"/>
              <a:gd name="T4" fmla="*/ 682648 w 21600"/>
              <a:gd name="T5" fmla="*/ 1339794 h 21600"/>
              <a:gd name="T6" fmla="*/ 682648 w 21600"/>
              <a:gd name="T7" fmla="*/ 1339794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434"/>
                </a:moveTo>
                <a:lnTo>
                  <a:pt x="10800" y="0"/>
                </a:lnTo>
                <a:lnTo>
                  <a:pt x="21600" y="2434"/>
                </a:lnTo>
                <a:lnTo>
                  <a:pt x="21600" y="21600"/>
                </a:lnTo>
                <a:lnTo>
                  <a:pt x="0" y="21600"/>
                </a:lnTo>
                <a:lnTo>
                  <a:pt x="0" y="2434"/>
                </a:lnTo>
                <a:close/>
              </a:path>
            </a:pathLst>
          </a:custGeom>
        </p:spPr>
        <p:txBody>
          <a:bodyPr/>
          <a:lstStyle/>
          <a:p>
            <a:pPr defTabSz="409575" eaLnBrk="1" hangingPunct="1"/>
            <a:r>
              <a:rPr lang="en-US" altLang="en-US">
                <a:ea typeface="Helvetica Light"/>
                <a:cs typeface="Helvetica Light"/>
              </a:rPr>
              <a:t> </a:t>
            </a:r>
          </a:p>
        </p:txBody>
      </p:sp>
      <p:sp>
        <p:nvSpPr>
          <p:cNvPr id="81931" name="Circle">
            <a:extLst>
              <a:ext uri="{FF2B5EF4-FFF2-40B4-BE49-F238E27FC236}">
                <a16:creationId xmlns:a16="http://schemas.microsoft.com/office/drawing/2014/main" id="{B9808A2E-6EFD-4069-A4F6-5C2487B721CB}"/>
              </a:ext>
            </a:extLst>
          </p:cNvPr>
          <p:cNvSpPr>
            <a:spLocks noGrp="1" noChangeArrowheads="1"/>
          </p:cNvSpPr>
          <p:nvPr>
            <p:ph type="body" idx="24"/>
          </p:nvPr>
        </p:nvSpPr>
        <p:spPr>
          <a:xfrm>
            <a:off x="1674813" y="4325938"/>
            <a:ext cx="1365250" cy="1365250"/>
          </a:xfrm>
        </p:spPr>
        <p:txBody>
          <a:bodyPr/>
          <a:lstStyle/>
          <a:p>
            <a:pPr defTabSz="409575" eaLnBrk="1" hangingPunct="1"/>
            <a:endParaRPr lang="en-US" altLang="en-US">
              <a:ea typeface="Helvetica Light"/>
              <a:cs typeface="Helvetica Light"/>
            </a:endParaRPr>
          </a:p>
        </p:txBody>
      </p:sp>
      <p:sp>
        <p:nvSpPr>
          <p:cNvPr id="81932" name="Shape">
            <a:extLst>
              <a:ext uri="{FF2B5EF4-FFF2-40B4-BE49-F238E27FC236}">
                <a16:creationId xmlns:a16="http://schemas.microsoft.com/office/drawing/2014/main" id="{465FD2D1-A0BB-4338-9FA9-872EC49FF35C}"/>
              </a:ext>
            </a:extLst>
          </p:cNvPr>
          <p:cNvSpPr>
            <a:spLocks noGrp="1"/>
          </p:cNvSpPr>
          <p:nvPr>
            <p:ph type="body" idx="25"/>
          </p:nvPr>
        </p:nvSpPr>
        <p:spPr>
          <a:xfrm>
            <a:off x="2351088" y="2279650"/>
            <a:ext cx="677862" cy="3411538"/>
          </a:xfrm>
          <a:custGeom>
            <a:avLst/>
            <a:gdLst>
              <a:gd name="T0" fmla="*/ 339242 w 21242"/>
              <a:gd name="T1" fmla="*/ 1705329 h 21600"/>
              <a:gd name="T2" fmla="*/ 339242 w 21242"/>
              <a:gd name="T3" fmla="*/ 1705329 h 21600"/>
              <a:gd name="T4" fmla="*/ 339242 w 21242"/>
              <a:gd name="T5" fmla="*/ 1705329 h 21600"/>
              <a:gd name="T6" fmla="*/ 339242 w 21242"/>
              <a:gd name="T7" fmla="*/ 1705329 h 21600"/>
              <a:gd name="T8" fmla="*/ 0 60000 65536"/>
              <a:gd name="T9" fmla="*/ 5898240 60000 65536"/>
              <a:gd name="T10" fmla="*/ 11796480 60000 65536"/>
              <a:gd name="T11" fmla="*/ 17694720 60000 65536"/>
              <a:gd name="T12" fmla="*/ 0 w 21242"/>
              <a:gd name="T13" fmla="*/ 0 h 21600"/>
              <a:gd name="T14" fmla="*/ 21242 w 21242"/>
              <a:gd name="T15" fmla="*/ 21600 h 21600"/>
            </a:gdLst>
            <a:ahLst/>
            <a:cxnLst>
              <a:cxn ang="T8">
                <a:pos x="T0" y="T1"/>
              </a:cxn>
              <a:cxn ang="T9">
                <a:pos x="T2" y="T3"/>
              </a:cxn>
              <a:cxn ang="T10">
                <a:pos x="T4" y="T5"/>
              </a:cxn>
              <a:cxn ang="T11">
                <a:pos x="T6" y="T7"/>
              </a:cxn>
            </a:cxnLst>
            <a:rect l="T12" t="T13" r="T14" b="T15"/>
            <a:pathLst>
              <a:path w="21242" h="21600" extrusionOk="0">
                <a:moveTo>
                  <a:pt x="0" y="0"/>
                </a:moveTo>
                <a:lnTo>
                  <a:pt x="0" y="21600"/>
                </a:lnTo>
                <a:cubicBezTo>
                  <a:pt x="5425" y="21593"/>
                  <a:pt x="10840" y="21172"/>
                  <a:pt x="14978" y="20335"/>
                </a:cubicBezTo>
                <a:cubicBezTo>
                  <a:pt x="19554" y="19410"/>
                  <a:pt x="21600" y="18169"/>
                  <a:pt x="21159" y="16959"/>
                </a:cubicBezTo>
                <a:lnTo>
                  <a:pt x="21242" y="16959"/>
                </a:lnTo>
                <a:lnTo>
                  <a:pt x="21242" y="1899"/>
                </a:lnTo>
                <a:lnTo>
                  <a:pt x="0" y="0"/>
                </a:lnTo>
                <a:close/>
              </a:path>
            </a:pathLst>
          </a:custGeom>
        </p:spPr>
        <p:txBody>
          <a:bodyPr/>
          <a:lstStyle/>
          <a:p>
            <a:pPr defTabSz="409575" eaLnBrk="1" hangingPunct="1"/>
            <a:r>
              <a:rPr lang="en-US" altLang="en-US">
                <a:ea typeface="Helvetica Light"/>
                <a:cs typeface="Helvetica Light"/>
              </a:rPr>
              <a:t> </a:t>
            </a:r>
          </a:p>
        </p:txBody>
      </p:sp>
      <p:sp>
        <p:nvSpPr>
          <p:cNvPr id="81933" name="Circle">
            <a:extLst>
              <a:ext uri="{FF2B5EF4-FFF2-40B4-BE49-F238E27FC236}">
                <a16:creationId xmlns:a16="http://schemas.microsoft.com/office/drawing/2014/main" id="{C2AC4BEA-0316-4B2B-BF13-39981ADE76E1}"/>
              </a:ext>
            </a:extLst>
          </p:cNvPr>
          <p:cNvSpPr>
            <a:spLocks noGrp="1" noChangeArrowheads="1"/>
          </p:cNvSpPr>
          <p:nvPr>
            <p:ph type="body" idx="26"/>
          </p:nvPr>
        </p:nvSpPr>
        <p:spPr>
          <a:xfrm>
            <a:off x="1828800" y="4494213"/>
            <a:ext cx="1057275" cy="1057275"/>
          </a:xfrm>
        </p:spPr>
        <p:txBody>
          <a:bodyPr/>
          <a:lstStyle/>
          <a:p>
            <a:pPr defTabSz="409575" eaLnBrk="1" hangingPunct="1"/>
            <a:endParaRPr lang="en-US" altLang="en-US">
              <a:ea typeface="Helvetica Light"/>
              <a:cs typeface="Helvetica Light"/>
            </a:endParaRPr>
          </a:p>
        </p:txBody>
      </p:sp>
      <p:sp>
        <p:nvSpPr>
          <p:cNvPr id="81934" name="Shape">
            <a:extLst>
              <a:ext uri="{FF2B5EF4-FFF2-40B4-BE49-F238E27FC236}">
                <a16:creationId xmlns:a16="http://schemas.microsoft.com/office/drawing/2014/main" id="{D874EDD0-1820-4601-99B1-C465D5931CB6}"/>
              </a:ext>
            </a:extLst>
          </p:cNvPr>
          <p:cNvSpPr>
            <a:spLocks noGrp="1"/>
          </p:cNvSpPr>
          <p:nvPr>
            <p:ph type="body" idx="33"/>
          </p:nvPr>
        </p:nvSpPr>
        <p:spPr>
          <a:xfrm>
            <a:off x="2062163" y="4730750"/>
            <a:ext cx="534987" cy="571500"/>
          </a:xfrm>
          <a:custGeom>
            <a:avLst/>
            <a:gdLst>
              <a:gd name="T0" fmla="*/ 267891 w 21600"/>
              <a:gd name="T1" fmla="*/ 285751 h 21600"/>
              <a:gd name="T2" fmla="*/ 267891 w 21600"/>
              <a:gd name="T3" fmla="*/ 285751 h 21600"/>
              <a:gd name="T4" fmla="*/ 267891 w 21600"/>
              <a:gd name="T5" fmla="*/ 285751 h 21600"/>
              <a:gd name="T6" fmla="*/ 267891 w 21600"/>
              <a:gd name="T7" fmla="*/ 285751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7280" y="1350"/>
                </a:moveTo>
                <a:lnTo>
                  <a:pt x="17280" y="20250"/>
                </a:lnTo>
                <a:cubicBezTo>
                  <a:pt x="17280" y="20996"/>
                  <a:pt x="17925" y="21600"/>
                  <a:pt x="18720" y="21600"/>
                </a:cubicBezTo>
                <a:lnTo>
                  <a:pt x="20160" y="21600"/>
                </a:lnTo>
                <a:cubicBezTo>
                  <a:pt x="20955" y="21600"/>
                  <a:pt x="21600" y="20996"/>
                  <a:pt x="21600" y="20250"/>
                </a:cubicBezTo>
                <a:lnTo>
                  <a:pt x="21600" y="1350"/>
                </a:lnTo>
                <a:cubicBezTo>
                  <a:pt x="21600" y="604"/>
                  <a:pt x="20955" y="0"/>
                  <a:pt x="20160" y="0"/>
                </a:cubicBezTo>
                <a:lnTo>
                  <a:pt x="18720" y="0"/>
                </a:lnTo>
                <a:cubicBezTo>
                  <a:pt x="17925" y="0"/>
                  <a:pt x="17280" y="604"/>
                  <a:pt x="17280" y="1350"/>
                </a:cubicBezTo>
                <a:close/>
                <a:moveTo>
                  <a:pt x="11520" y="5400"/>
                </a:moveTo>
                <a:lnTo>
                  <a:pt x="11520" y="20250"/>
                </a:lnTo>
                <a:cubicBezTo>
                  <a:pt x="11520" y="20996"/>
                  <a:pt x="12165" y="21600"/>
                  <a:pt x="12960" y="21600"/>
                </a:cubicBezTo>
                <a:lnTo>
                  <a:pt x="14400" y="21600"/>
                </a:lnTo>
                <a:cubicBezTo>
                  <a:pt x="15195" y="21600"/>
                  <a:pt x="15840" y="20996"/>
                  <a:pt x="15840" y="20250"/>
                </a:cubicBezTo>
                <a:lnTo>
                  <a:pt x="15840" y="5400"/>
                </a:lnTo>
                <a:cubicBezTo>
                  <a:pt x="15840" y="4654"/>
                  <a:pt x="15195" y="4050"/>
                  <a:pt x="14400" y="4050"/>
                </a:cubicBezTo>
                <a:lnTo>
                  <a:pt x="12960" y="4050"/>
                </a:lnTo>
                <a:cubicBezTo>
                  <a:pt x="12165" y="4050"/>
                  <a:pt x="11520" y="4654"/>
                  <a:pt x="11520" y="5400"/>
                </a:cubicBezTo>
                <a:close/>
                <a:moveTo>
                  <a:pt x="5760" y="9450"/>
                </a:moveTo>
                <a:lnTo>
                  <a:pt x="5760" y="20250"/>
                </a:lnTo>
                <a:cubicBezTo>
                  <a:pt x="5760" y="20996"/>
                  <a:pt x="6405" y="21600"/>
                  <a:pt x="7200" y="21600"/>
                </a:cubicBezTo>
                <a:lnTo>
                  <a:pt x="8640" y="21600"/>
                </a:lnTo>
                <a:cubicBezTo>
                  <a:pt x="9435" y="21600"/>
                  <a:pt x="10080" y="20996"/>
                  <a:pt x="10080" y="20250"/>
                </a:cubicBezTo>
                <a:lnTo>
                  <a:pt x="10080" y="9450"/>
                </a:lnTo>
                <a:cubicBezTo>
                  <a:pt x="10080" y="8704"/>
                  <a:pt x="9435" y="8100"/>
                  <a:pt x="8640" y="8100"/>
                </a:cubicBezTo>
                <a:lnTo>
                  <a:pt x="7200" y="8100"/>
                </a:lnTo>
                <a:cubicBezTo>
                  <a:pt x="6405" y="8100"/>
                  <a:pt x="5760" y="8704"/>
                  <a:pt x="5760" y="9450"/>
                </a:cubicBezTo>
                <a:close/>
                <a:moveTo>
                  <a:pt x="1440" y="12150"/>
                </a:moveTo>
                <a:lnTo>
                  <a:pt x="2880" y="12150"/>
                </a:lnTo>
                <a:cubicBezTo>
                  <a:pt x="3675" y="12150"/>
                  <a:pt x="4320" y="12754"/>
                  <a:pt x="4320" y="13500"/>
                </a:cubicBezTo>
                <a:lnTo>
                  <a:pt x="4320" y="20250"/>
                </a:lnTo>
                <a:cubicBezTo>
                  <a:pt x="4320" y="20996"/>
                  <a:pt x="3675" y="21600"/>
                  <a:pt x="2880" y="21600"/>
                </a:cubicBezTo>
                <a:lnTo>
                  <a:pt x="1440" y="21600"/>
                </a:lnTo>
                <a:cubicBezTo>
                  <a:pt x="645" y="21600"/>
                  <a:pt x="0" y="20996"/>
                  <a:pt x="0" y="20250"/>
                </a:cubicBezTo>
                <a:lnTo>
                  <a:pt x="0" y="13500"/>
                </a:lnTo>
                <a:cubicBezTo>
                  <a:pt x="0" y="12754"/>
                  <a:pt x="645" y="12150"/>
                  <a:pt x="1440" y="12150"/>
                </a:cubicBezTo>
                <a:close/>
              </a:path>
            </a:pathLst>
          </a:custGeom>
        </p:spPr>
        <p:txBody>
          <a:bodyPr/>
          <a:lstStyle/>
          <a:p>
            <a:pPr defTabSz="409575" eaLnBrk="1" hangingPunct="1"/>
            <a:r>
              <a:rPr lang="en-US" altLang="en-US">
                <a:ea typeface="Helvetica Light"/>
                <a:cs typeface="Helvetica Light"/>
              </a:rPr>
              <a:t> </a:t>
            </a:r>
          </a:p>
        </p:txBody>
      </p:sp>
      <p:sp>
        <p:nvSpPr>
          <p:cNvPr id="25" name="Title">
            <a:extLst>
              <a:ext uri="{FF2B5EF4-FFF2-40B4-BE49-F238E27FC236}">
                <a16:creationId xmlns:a16="http://schemas.microsoft.com/office/drawing/2014/main" id="{2CAC242F-E1B3-4EAC-9E79-0B7220AB6278}"/>
              </a:ext>
            </a:extLst>
          </p:cNvPr>
          <p:cNvSpPr txBox="1">
            <a:spLocks noGrp="1"/>
          </p:cNvSpPr>
          <p:nvPr>
            <p:ph type="title"/>
          </p:nvPr>
        </p:nvSpPr>
        <p:spPr>
          <a:xfrm>
            <a:off x="217488" y="433388"/>
            <a:ext cx="11757025" cy="877887"/>
          </a:xfrm>
        </p:spPr>
        <p:txBody>
          <a:bodyPr>
            <a:normAutofit fontScale="90000"/>
          </a:bodyPr>
          <a:lstStyle/>
          <a:p>
            <a:pPr eaLnBrk="1" fontAlgn="auto" hangingPunct="1">
              <a:spcAft>
                <a:spcPts val="0"/>
              </a:spcAft>
              <a:defRPr/>
            </a:pPr>
            <a:r>
              <a:rPr lang="en-US"/>
              <a:t>Working together successfully</a:t>
            </a:r>
            <a:endParaRPr/>
          </a:p>
        </p:txBody>
      </p:sp>
      <p:graphicFrame>
        <p:nvGraphicFramePr>
          <p:cNvPr id="2" name="Table 1">
            <a:extLst>
              <a:ext uri="{FF2B5EF4-FFF2-40B4-BE49-F238E27FC236}">
                <a16:creationId xmlns:a16="http://schemas.microsoft.com/office/drawing/2014/main" id="{64B6BF86-5189-4DBF-A9F0-01C21A44371B}"/>
              </a:ext>
            </a:extLst>
          </p:cNvPr>
          <p:cNvGraphicFramePr>
            <a:graphicFrameLocks noGrp="1" noChangeAspect="1"/>
          </p:cNvGraphicFramePr>
          <p:nvPr/>
        </p:nvGraphicFramePr>
        <p:xfrm>
          <a:off x="5202615" y="1047212"/>
          <a:ext cx="1127947" cy="5396720"/>
        </p:xfrm>
        <a:graphic>
          <a:graphicData uri="http://schemas.openxmlformats.org/drawingml/2006/table">
            <a:tbl>
              <a:tblPr/>
              <a:tblGrid>
                <a:gridCol w="1127947">
                  <a:extLst>
                    <a:ext uri="{9D8B030D-6E8A-4147-A177-3AD203B41FA5}">
                      <a16:colId xmlns:a16="http://schemas.microsoft.com/office/drawing/2014/main" val="20000"/>
                    </a:ext>
                  </a:extLst>
                </a:gridCol>
              </a:tblGrid>
              <a:tr h="376512">
                <a:tc>
                  <a:txBody>
                    <a:bodyPr/>
                    <a:lstStyle/>
                    <a:p>
                      <a:pPr algn="l" fontAlgn="b"/>
                      <a:endParaRPr lang="en-US" sz="700" b="0" i="0" u="none" strike="noStrike">
                        <a:solidFill>
                          <a:srgbClr val="000000"/>
                        </a:solidFill>
                        <a:effectLst/>
                        <a:latin typeface="Calibri"/>
                      </a:endParaRP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5020208">
                <a:tc>
                  <a:txBody>
                    <a:bodyPr/>
                    <a:lstStyle/>
                    <a:p>
                      <a:pPr algn="ctr" fontAlgn="ctr"/>
                      <a:r>
                        <a:rPr lang="en-US" sz="1200" b="1" i="0" u="none" strike="noStrike">
                          <a:solidFill>
                            <a:srgbClr val="000000"/>
                          </a:solidFill>
                          <a:effectLst/>
                          <a:latin typeface="Calibri"/>
                        </a:rPr>
                        <a:t>Keys to Working Together Successfully</a:t>
                      </a:r>
                    </a:p>
                  </a:txBody>
                  <a:tcPr marL="3127" marR="3127" marT="31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bl>
          </a:graphicData>
        </a:graphic>
      </p:graphicFrame>
      <p:graphicFrame>
        <p:nvGraphicFramePr>
          <p:cNvPr id="17" name="Table 16">
            <a:extLst>
              <a:ext uri="{FF2B5EF4-FFF2-40B4-BE49-F238E27FC236}">
                <a16:creationId xmlns:a16="http://schemas.microsoft.com/office/drawing/2014/main" id="{E28F47D7-233D-442B-8830-088C6B62463A}"/>
              </a:ext>
            </a:extLst>
          </p:cNvPr>
          <p:cNvGraphicFramePr>
            <a:graphicFrameLocks noGrp="1" noChangeAspect="1"/>
          </p:cNvGraphicFramePr>
          <p:nvPr/>
        </p:nvGraphicFramePr>
        <p:xfrm>
          <a:off x="6326188" y="1047750"/>
          <a:ext cx="1181100" cy="5395913"/>
        </p:xfrm>
        <a:graphic>
          <a:graphicData uri="http://schemas.openxmlformats.org/drawingml/2006/table">
            <a:tbl>
              <a:tblPr/>
              <a:tblGrid>
                <a:gridCol w="1181100">
                  <a:extLst>
                    <a:ext uri="{9D8B030D-6E8A-4147-A177-3AD203B41FA5}">
                      <a16:colId xmlns:a16="http://schemas.microsoft.com/office/drawing/2014/main" val="20000"/>
                    </a:ext>
                  </a:extLst>
                </a:gridCol>
              </a:tblGrid>
              <a:tr h="376456">
                <a:tc>
                  <a:txBody>
                    <a:bodyPr/>
                    <a:lstStyle/>
                    <a:p>
                      <a:pPr algn="ctr" fontAlgn="b"/>
                      <a:r>
                        <a:rPr lang="en-US" sz="1200" b="1" i="0" u="none" strike="noStrike">
                          <a:solidFill>
                            <a:srgbClr val="000000"/>
                          </a:solidFill>
                          <a:effectLst/>
                          <a:latin typeface="Calibri"/>
                        </a:rPr>
                        <a:t>Baby Boomer</a:t>
                      </a:r>
                      <a:endParaRPr lang="en-US" sz="600">
                        <a:latin typeface="Calibri"/>
                      </a:endParaRPr>
                    </a:p>
                    <a:p>
                      <a:pPr lvl="0" algn="ctr">
                        <a:buNone/>
                      </a:pPr>
                      <a:r>
                        <a:rPr lang="en-US" sz="1200" b="1" i="0" u="none" strike="noStrike">
                          <a:solidFill>
                            <a:srgbClr val="000000"/>
                          </a:solidFill>
                          <a:effectLst/>
                          <a:latin typeface="Calibri"/>
                        </a:rPr>
                        <a:t>54-73</a:t>
                      </a:r>
                    </a:p>
                  </a:txBody>
                  <a:tcPr marL="3129" marR="3129"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927801">
                <a:tc>
                  <a:txBody>
                    <a:bodyPr/>
                    <a:lstStyle/>
                    <a:p>
                      <a:pPr algn="ctr" fontAlgn="ctr"/>
                      <a:r>
                        <a:rPr lang="en-US" sz="1000" b="0" i="0" u="none" strike="noStrike">
                          <a:solidFill>
                            <a:srgbClr val="000000"/>
                          </a:solidFill>
                          <a:effectLst/>
                          <a:latin typeface="Calibri"/>
                        </a:rPr>
                        <a:t>Motivated by the Responsibilities to Others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9772">
                <a:tc>
                  <a:txBody>
                    <a:bodyPr/>
                    <a:lstStyle/>
                    <a:p>
                      <a:pPr algn="ctr" fontAlgn="ctr"/>
                      <a:r>
                        <a:rPr lang="en-US" sz="1000" b="0" i="0" u="none" strike="noStrike">
                          <a:solidFill>
                            <a:srgbClr val="000000"/>
                          </a:solidFill>
                          <a:effectLst/>
                          <a:latin typeface="Calibri"/>
                        </a:rPr>
                        <a:t>Do Well in Teams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80826">
                <a:tc>
                  <a:txBody>
                    <a:bodyPr/>
                    <a:lstStyle/>
                    <a:p>
                      <a:pPr algn="ctr" fontAlgn="ctr"/>
                      <a:r>
                        <a:rPr lang="en-US" sz="1000" b="0" i="0" u="none" strike="noStrike">
                          <a:solidFill>
                            <a:srgbClr val="000000"/>
                          </a:solidFill>
                          <a:effectLst/>
                          <a:latin typeface="Calibri"/>
                        </a:rPr>
                        <a:t>Before They Do Something, They Need to Know Why it Matters</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25298">
                <a:tc>
                  <a:txBody>
                    <a:bodyPr/>
                    <a:lstStyle/>
                    <a:p>
                      <a:pPr algn="ctr" fontAlgn="ctr"/>
                      <a:r>
                        <a:rPr lang="en-US" sz="1000" b="0" i="0" u="none" strike="noStrike">
                          <a:solidFill>
                            <a:srgbClr val="000000"/>
                          </a:solidFill>
                          <a:effectLst/>
                          <a:latin typeface="Calibri"/>
                        </a:rPr>
                        <a:t>Want to Know How they are Impacting the Big Picture</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80826">
                <a:tc>
                  <a:txBody>
                    <a:bodyPr/>
                    <a:lstStyle/>
                    <a:p>
                      <a:pPr algn="ctr" fontAlgn="ctr"/>
                      <a:r>
                        <a:rPr lang="en-US" sz="1000" b="0" i="0" u="none" strike="noStrike">
                          <a:solidFill>
                            <a:srgbClr val="000000"/>
                          </a:solidFill>
                          <a:effectLst/>
                          <a:latin typeface="Calibri"/>
                        </a:rPr>
                        <a:t>Seek Opportunities for Learning &amp; Development</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3854">
                <a:tc>
                  <a:txBody>
                    <a:bodyPr/>
                    <a:lstStyle/>
                    <a:p>
                      <a:pPr algn="ctr" fontAlgn="ctr"/>
                      <a:r>
                        <a:rPr lang="en-US" sz="1000" b="0" i="0" u="none" strike="noStrike">
                          <a:solidFill>
                            <a:srgbClr val="000000"/>
                          </a:solidFill>
                          <a:effectLst/>
                          <a:latin typeface="Calibri"/>
                        </a:rPr>
                        <a:t>Expect That They Matter</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25298">
                <a:tc>
                  <a:txBody>
                    <a:bodyPr/>
                    <a:lstStyle/>
                    <a:p>
                      <a:pPr algn="ctr" fontAlgn="ctr"/>
                      <a:r>
                        <a:rPr lang="en-US" sz="1000" b="0" i="0" u="none" strike="noStrike">
                          <a:solidFill>
                            <a:srgbClr val="000000"/>
                          </a:solidFill>
                          <a:effectLst/>
                          <a:latin typeface="Calibri"/>
                        </a:rPr>
                        <a:t>Their Work Should be Valued</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85782">
                <a:tc>
                  <a:txBody>
                    <a:bodyPr/>
                    <a:lstStyle/>
                    <a:p>
                      <a:pPr algn="l" fontAlgn="b"/>
                      <a:endParaRPr lang="en-US" sz="1000" b="0" i="0" u="none" strike="noStrike">
                        <a:solidFill>
                          <a:srgbClr val="000000"/>
                        </a:solidFill>
                        <a:effectLst/>
                        <a:latin typeface="Calibri"/>
                      </a:endParaRPr>
                    </a:p>
                  </a:txBody>
                  <a:tcPr marL="3129" marR="3129"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18" name="Table 17">
            <a:extLst>
              <a:ext uri="{FF2B5EF4-FFF2-40B4-BE49-F238E27FC236}">
                <a16:creationId xmlns:a16="http://schemas.microsoft.com/office/drawing/2014/main" id="{FE6CFB8F-984C-4C1D-90FB-FDEDB50B51E7}"/>
              </a:ext>
            </a:extLst>
          </p:cNvPr>
          <p:cNvGraphicFramePr>
            <a:graphicFrameLocks noGrp="1" noChangeAspect="1"/>
          </p:cNvGraphicFramePr>
          <p:nvPr/>
        </p:nvGraphicFramePr>
        <p:xfrm>
          <a:off x="7499350" y="1047750"/>
          <a:ext cx="1181100" cy="5395913"/>
        </p:xfrm>
        <a:graphic>
          <a:graphicData uri="http://schemas.openxmlformats.org/drawingml/2006/table">
            <a:tbl>
              <a:tblPr/>
              <a:tblGrid>
                <a:gridCol w="1181100">
                  <a:extLst>
                    <a:ext uri="{9D8B030D-6E8A-4147-A177-3AD203B41FA5}">
                      <a16:colId xmlns:a16="http://schemas.microsoft.com/office/drawing/2014/main" val="20000"/>
                    </a:ext>
                  </a:extLst>
                </a:gridCol>
              </a:tblGrid>
              <a:tr h="376456">
                <a:tc>
                  <a:txBody>
                    <a:bodyPr/>
                    <a:lstStyle/>
                    <a:p>
                      <a:pPr algn="ctr" fontAlgn="b"/>
                      <a:r>
                        <a:rPr lang="en-US" sz="1200" b="1" i="0" u="none" strike="noStrike">
                          <a:solidFill>
                            <a:srgbClr val="000000"/>
                          </a:solidFill>
                          <a:effectLst/>
                          <a:latin typeface="Calibri"/>
                        </a:rPr>
                        <a:t>Gen X</a:t>
                      </a:r>
                      <a:endParaRPr lang="en-US" sz="600">
                        <a:latin typeface="Calibri"/>
                      </a:endParaRPr>
                    </a:p>
                    <a:p>
                      <a:pPr lvl="0" algn="ctr">
                        <a:buNone/>
                      </a:pPr>
                      <a:r>
                        <a:rPr lang="en-US" sz="1200" b="1" i="0" u="none" strike="noStrike">
                          <a:solidFill>
                            <a:srgbClr val="000000"/>
                          </a:solidFill>
                          <a:effectLst/>
                          <a:latin typeface="Calibri"/>
                        </a:rPr>
                        <a:t>39-53</a:t>
                      </a:r>
                    </a:p>
                  </a:txBody>
                  <a:tcPr marL="3129" marR="3129"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927801">
                <a:tc>
                  <a:txBody>
                    <a:bodyPr/>
                    <a:lstStyle/>
                    <a:p>
                      <a:pPr algn="ctr" fontAlgn="ctr"/>
                      <a:r>
                        <a:rPr lang="en-US" sz="1000" b="0" i="0" u="none" strike="noStrike">
                          <a:solidFill>
                            <a:srgbClr val="000000"/>
                          </a:solidFill>
                          <a:effectLst/>
                          <a:latin typeface="Calibri"/>
                        </a:rPr>
                        <a:t>Motivated by Technology</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9772">
                <a:tc>
                  <a:txBody>
                    <a:bodyPr/>
                    <a:lstStyle/>
                    <a:p>
                      <a:pPr algn="ctr" fontAlgn="ctr"/>
                      <a:r>
                        <a:rPr lang="en-US" sz="1000" b="0" i="0" u="none" strike="noStrike">
                          <a:solidFill>
                            <a:srgbClr val="000000"/>
                          </a:solidFill>
                          <a:effectLst/>
                          <a:latin typeface="Calibri"/>
                        </a:rPr>
                        <a:t>Enjoy Ability to Work Independently</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80826">
                <a:tc>
                  <a:txBody>
                    <a:bodyPr/>
                    <a:lstStyle/>
                    <a:p>
                      <a:pPr algn="ctr" fontAlgn="ctr"/>
                      <a:r>
                        <a:rPr lang="en-US" sz="1000" b="0" i="0" u="none" strike="noStrike">
                          <a:solidFill>
                            <a:srgbClr val="000000"/>
                          </a:solidFill>
                          <a:effectLst/>
                          <a:latin typeface="Calibri"/>
                        </a:rPr>
                        <a:t>Motivated by Free Time</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25298">
                <a:tc>
                  <a:txBody>
                    <a:bodyPr/>
                    <a:lstStyle/>
                    <a:p>
                      <a:pPr algn="ctr" fontAlgn="ctr"/>
                      <a:r>
                        <a:rPr lang="en-US" sz="1000" b="0" i="0" u="none" strike="noStrike">
                          <a:solidFill>
                            <a:srgbClr val="000000"/>
                          </a:solidFill>
                          <a:effectLst/>
                          <a:latin typeface="Calibri"/>
                        </a:rPr>
                        <a:t>Do Not Perform Well Under Micromanagement</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80826">
                <a:tc>
                  <a:txBody>
                    <a:bodyPr/>
                    <a:lstStyle/>
                    <a:p>
                      <a:pPr algn="ctr" fontAlgn="ctr"/>
                      <a:r>
                        <a:rPr lang="en-US" sz="1000" b="0" i="0" u="none" strike="noStrike">
                          <a:solidFill>
                            <a:srgbClr val="000000"/>
                          </a:solidFill>
                          <a:effectLst/>
                          <a:latin typeface="Calibri"/>
                        </a:rPr>
                        <a:t>Appreciate Candor &amp; Direct Communication &amp; Criticism</a:t>
                      </a: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3854">
                <a:tc>
                  <a:txBody>
                    <a:bodyPr/>
                    <a:lstStyle/>
                    <a:p>
                      <a:pPr algn="ctr" fontAlgn="ctr"/>
                      <a:endParaRPr lang="en-US" sz="1000" b="0" i="0" u="none" strike="noStrike">
                        <a:solidFill>
                          <a:srgbClr val="000000"/>
                        </a:solidFill>
                        <a:effectLst/>
                        <a:latin typeface="Calibri"/>
                      </a:endParaRP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25298">
                <a:tc>
                  <a:txBody>
                    <a:bodyPr/>
                    <a:lstStyle/>
                    <a:p>
                      <a:pPr algn="ctr" fontAlgn="ctr"/>
                      <a:endParaRPr lang="en-US" sz="1000" b="0" i="0" u="none" strike="noStrike">
                        <a:solidFill>
                          <a:srgbClr val="000000"/>
                        </a:solidFill>
                        <a:effectLst/>
                        <a:latin typeface="Calibri"/>
                      </a:endParaRPr>
                    </a:p>
                  </a:txBody>
                  <a:tcPr marL="3129" marR="3129"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85782">
                <a:tc>
                  <a:txBody>
                    <a:bodyPr/>
                    <a:lstStyle/>
                    <a:p>
                      <a:pPr algn="l" fontAlgn="b"/>
                      <a:endParaRPr lang="en-US" sz="1000" b="0" i="0" u="none" strike="noStrike">
                        <a:solidFill>
                          <a:srgbClr val="000000"/>
                        </a:solidFill>
                        <a:effectLst/>
                        <a:latin typeface="Calibri"/>
                      </a:endParaRPr>
                    </a:p>
                  </a:txBody>
                  <a:tcPr marL="3129" marR="3129"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19" name="Table 18">
            <a:extLst>
              <a:ext uri="{FF2B5EF4-FFF2-40B4-BE49-F238E27FC236}">
                <a16:creationId xmlns:a16="http://schemas.microsoft.com/office/drawing/2014/main" id="{E92DD797-3A5B-4DC9-B4B4-E9EAF5F75A62}"/>
              </a:ext>
            </a:extLst>
          </p:cNvPr>
          <p:cNvGraphicFramePr>
            <a:graphicFrameLocks noGrp="1" noChangeAspect="1"/>
          </p:cNvGraphicFramePr>
          <p:nvPr/>
        </p:nvGraphicFramePr>
        <p:xfrm>
          <a:off x="8674100" y="1047750"/>
          <a:ext cx="1127125" cy="5397500"/>
        </p:xfrm>
        <a:graphic>
          <a:graphicData uri="http://schemas.openxmlformats.org/drawingml/2006/table">
            <a:tbl>
              <a:tblPr/>
              <a:tblGrid>
                <a:gridCol w="1127125">
                  <a:extLst>
                    <a:ext uri="{9D8B030D-6E8A-4147-A177-3AD203B41FA5}">
                      <a16:colId xmlns:a16="http://schemas.microsoft.com/office/drawing/2014/main" val="20000"/>
                    </a:ext>
                  </a:extLst>
                </a:gridCol>
              </a:tblGrid>
              <a:tr h="376566">
                <a:tc>
                  <a:txBody>
                    <a:bodyPr/>
                    <a:lstStyle/>
                    <a:p>
                      <a:pPr algn="ctr" fontAlgn="b"/>
                      <a:r>
                        <a:rPr lang="en-US" sz="1200" b="1" i="0" u="none" strike="noStrike">
                          <a:solidFill>
                            <a:srgbClr val="000000"/>
                          </a:solidFill>
                          <a:effectLst/>
                          <a:latin typeface="Calibri"/>
                        </a:rPr>
                        <a:t>Millennial</a:t>
                      </a:r>
                      <a:endParaRPr lang="en-US" sz="600">
                        <a:latin typeface="Calibri"/>
                      </a:endParaRPr>
                    </a:p>
                    <a:p>
                      <a:pPr lvl="0" algn="ctr">
                        <a:buNone/>
                      </a:pPr>
                      <a:r>
                        <a:rPr lang="en-US" sz="1200" b="1" i="0" u="none" strike="noStrike">
                          <a:solidFill>
                            <a:srgbClr val="000000"/>
                          </a:solidFill>
                          <a:effectLst/>
                          <a:latin typeface="Calibri"/>
                        </a:rPr>
                        <a:t>23-38</a:t>
                      </a:r>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928074">
                <a:tc>
                  <a:txBody>
                    <a:bodyPr/>
                    <a:lstStyle/>
                    <a:p>
                      <a:pPr algn="ctr" fontAlgn="ctr"/>
                      <a:r>
                        <a:rPr lang="en-US" sz="1000" b="0" i="0" u="none" strike="noStrike">
                          <a:solidFill>
                            <a:srgbClr val="000000"/>
                          </a:solidFill>
                          <a:effectLst/>
                          <a:latin typeface="Calibri"/>
                        </a:rPr>
                        <a:t>Want to Move On Quickly If Task Isn't Interesting</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9910">
                <a:tc>
                  <a:txBody>
                    <a:bodyPr/>
                    <a:lstStyle/>
                    <a:p>
                      <a:pPr algn="ctr" fontAlgn="ctr"/>
                      <a:r>
                        <a:rPr lang="en-US" sz="1000" b="0" i="0" u="none" strike="noStrike">
                          <a:solidFill>
                            <a:srgbClr val="000000"/>
                          </a:solidFill>
                          <a:effectLst/>
                          <a:latin typeface="Calibri"/>
                        </a:rPr>
                        <a:t>Work Best in Teams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81056">
                <a:tc>
                  <a:txBody>
                    <a:bodyPr/>
                    <a:lstStyle/>
                    <a:p>
                      <a:pPr algn="ctr" fontAlgn="ctr"/>
                      <a:r>
                        <a:rPr lang="en-US" sz="1000" b="0" i="0" u="none" strike="noStrike">
                          <a:solidFill>
                            <a:srgbClr val="000000"/>
                          </a:solidFill>
                          <a:effectLst/>
                          <a:latin typeface="Calibri"/>
                        </a:rPr>
                        <a:t>Need Explanation on Why They've Been Asked to do the Work and the Value</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25482">
                <a:tc>
                  <a:txBody>
                    <a:bodyPr/>
                    <a:lstStyle/>
                    <a:p>
                      <a:pPr algn="ctr" fontAlgn="ctr"/>
                      <a:r>
                        <a:rPr lang="en-US" sz="1000" b="0" i="0" u="none" strike="noStrike">
                          <a:solidFill>
                            <a:srgbClr val="000000"/>
                          </a:solidFill>
                          <a:effectLst/>
                          <a:latin typeface="Calibri"/>
                        </a:rPr>
                        <a:t>Need Detailed Instructions for Tasks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81056">
                <a:tc>
                  <a:txBody>
                    <a:bodyPr/>
                    <a:lstStyle/>
                    <a:p>
                      <a:pPr algn="ctr" fontAlgn="ctr"/>
                      <a:r>
                        <a:rPr lang="en-US" sz="1000" b="0" i="0" u="none" strike="noStrike">
                          <a:solidFill>
                            <a:srgbClr val="000000"/>
                          </a:solidFill>
                          <a:effectLst/>
                          <a:latin typeface="Calibri"/>
                        </a:rPr>
                        <a:t>Want Engaging Experiences that Develop Transferrable Skills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3950">
                <a:tc>
                  <a:txBody>
                    <a:bodyPr/>
                    <a:lstStyle/>
                    <a:p>
                      <a:pPr algn="ctr" fontAlgn="ctr"/>
                      <a:r>
                        <a:rPr lang="en-US" sz="1000" b="0" i="0" u="none" strike="noStrike">
                          <a:solidFill>
                            <a:srgbClr val="000000"/>
                          </a:solidFill>
                          <a:effectLst/>
                          <a:latin typeface="Calibri"/>
                        </a:rPr>
                        <a:t>Need Variety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25482">
                <a:tc>
                  <a:txBody>
                    <a:bodyPr/>
                    <a:lstStyle/>
                    <a:p>
                      <a:pPr algn="ctr" fontAlgn="ctr"/>
                      <a:r>
                        <a:rPr lang="en-US" sz="1000" b="0" i="0" u="none" strike="noStrike">
                          <a:solidFill>
                            <a:srgbClr val="000000"/>
                          </a:solidFill>
                          <a:effectLst/>
                          <a:latin typeface="Calibri"/>
                        </a:rPr>
                        <a:t>Benefit Greatly from Mentors Who Can Guide &amp; Develop</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85925">
                <a:tc>
                  <a:txBody>
                    <a:bodyPr/>
                    <a:lstStyle/>
                    <a:p>
                      <a:pPr algn="ctr" fontAlgn="ctr"/>
                      <a:r>
                        <a:rPr lang="en-US" sz="1000" b="0" i="0" u="none" strike="noStrike">
                          <a:solidFill>
                            <a:srgbClr val="000000"/>
                          </a:solidFill>
                          <a:effectLst/>
                          <a:latin typeface="Calibri"/>
                        </a:rPr>
                        <a:t>Like Personalized Work in a Team Environment</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20" name="Table 19">
            <a:extLst>
              <a:ext uri="{FF2B5EF4-FFF2-40B4-BE49-F238E27FC236}">
                <a16:creationId xmlns:a16="http://schemas.microsoft.com/office/drawing/2014/main" id="{CC7373D3-9CD6-40FF-94F0-6683B27F1323}"/>
              </a:ext>
            </a:extLst>
          </p:cNvPr>
          <p:cNvGraphicFramePr>
            <a:graphicFrameLocks noGrp="1" noChangeAspect="1"/>
          </p:cNvGraphicFramePr>
          <p:nvPr/>
        </p:nvGraphicFramePr>
        <p:xfrm>
          <a:off x="9788525" y="1047750"/>
          <a:ext cx="1101725" cy="5397500"/>
        </p:xfrm>
        <a:graphic>
          <a:graphicData uri="http://schemas.openxmlformats.org/drawingml/2006/table">
            <a:tbl>
              <a:tblPr/>
              <a:tblGrid>
                <a:gridCol w="1101725">
                  <a:extLst>
                    <a:ext uri="{9D8B030D-6E8A-4147-A177-3AD203B41FA5}">
                      <a16:colId xmlns:a16="http://schemas.microsoft.com/office/drawing/2014/main" val="20000"/>
                    </a:ext>
                  </a:extLst>
                </a:gridCol>
              </a:tblGrid>
              <a:tr h="376566">
                <a:tc>
                  <a:txBody>
                    <a:bodyPr/>
                    <a:lstStyle/>
                    <a:p>
                      <a:pPr algn="ctr" fontAlgn="b"/>
                      <a:r>
                        <a:rPr lang="en-US" sz="1200" b="1" i="0" u="none" strike="noStrike">
                          <a:solidFill>
                            <a:srgbClr val="000000"/>
                          </a:solidFill>
                          <a:effectLst/>
                          <a:latin typeface="Calibri"/>
                        </a:rPr>
                        <a:t>Gen Z</a:t>
                      </a:r>
                      <a:endParaRPr lang="en-US" sz="600">
                        <a:latin typeface="Calibri"/>
                      </a:endParaRPr>
                    </a:p>
                    <a:p>
                      <a:pPr lvl="0" algn="ctr">
                        <a:buNone/>
                      </a:pPr>
                      <a:r>
                        <a:rPr lang="en-US" sz="1200" b="1" i="0" u="none" strike="noStrike">
                          <a:solidFill>
                            <a:srgbClr val="000000"/>
                          </a:solidFill>
                          <a:effectLst/>
                          <a:latin typeface="Calibri"/>
                        </a:rPr>
                        <a:t>TBD/12-22</a:t>
                      </a: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928074">
                <a:tc>
                  <a:txBody>
                    <a:bodyPr/>
                    <a:lstStyle/>
                    <a:p>
                      <a:pPr algn="ctr" fontAlgn="ctr"/>
                      <a:r>
                        <a:rPr lang="en-US" sz="1000" b="0" i="0" u="none" strike="noStrike">
                          <a:solidFill>
                            <a:srgbClr val="000000"/>
                          </a:solidFill>
                          <a:effectLst/>
                          <a:latin typeface="Calibri"/>
                        </a:rPr>
                        <a:t>Want to Work Hard &amp; Improve, Feel Ownership Over Their Careers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9910">
                <a:tc>
                  <a:txBody>
                    <a:bodyPr/>
                    <a:lstStyle/>
                    <a:p>
                      <a:pPr algn="ctr" fontAlgn="ctr"/>
                      <a:r>
                        <a:rPr lang="en-US" sz="1000" b="0" i="0" u="none" strike="noStrike">
                          <a:solidFill>
                            <a:srgbClr val="000000"/>
                          </a:solidFill>
                          <a:effectLst/>
                          <a:latin typeface="Calibri"/>
                        </a:rPr>
                        <a:t>Stability is Very Important</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81056">
                <a:tc>
                  <a:txBody>
                    <a:bodyPr/>
                    <a:lstStyle/>
                    <a:p>
                      <a:pPr algn="ctr" fontAlgn="ctr"/>
                      <a:r>
                        <a:rPr lang="en-US" sz="1000" b="0" i="0" u="none" strike="noStrike">
                          <a:solidFill>
                            <a:srgbClr val="000000"/>
                          </a:solidFill>
                          <a:effectLst/>
                          <a:latin typeface="Calibri"/>
                        </a:rPr>
                        <a:t>Value Transparency &amp; Authenticity</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25482">
                <a:tc>
                  <a:txBody>
                    <a:bodyPr/>
                    <a:lstStyle/>
                    <a:p>
                      <a:pPr algn="ctr" fontAlgn="ctr"/>
                      <a:r>
                        <a:rPr lang="en-US" sz="1000" b="0" i="0" u="none" strike="noStrike">
                          <a:solidFill>
                            <a:srgbClr val="000000"/>
                          </a:solidFill>
                          <a:effectLst/>
                          <a:latin typeface="Calibri"/>
                        </a:rPr>
                        <a:t>Seek Consistent (Daily) Management Feedback</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81056">
                <a:tc>
                  <a:txBody>
                    <a:bodyPr/>
                    <a:lstStyle/>
                    <a:p>
                      <a:pPr algn="ctr" fontAlgn="ctr"/>
                      <a:r>
                        <a:rPr lang="en-US" sz="1000" b="0" i="0" u="none" strike="noStrike">
                          <a:solidFill>
                            <a:srgbClr val="000000"/>
                          </a:solidFill>
                          <a:effectLst/>
                          <a:latin typeface="Calibri"/>
                        </a:rPr>
                        <a:t>Prefer Self-Directed Work</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3950">
                <a:tc>
                  <a:txBody>
                    <a:bodyPr/>
                    <a:lstStyle/>
                    <a:p>
                      <a:pPr algn="ctr" fontAlgn="ctr"/>
                      <a:r>
                        <a:rPr lang="en-US" sz="1000" b="0" i="0" u="none" strike="noStrike">
                          <a:solidFill>
                            <a:srgbClr val="000000"/>
                          </a:solidFill>
                          <a:effectLst/>
                          <a:latin typeface="Calibri"/>
                        </a:rPr>
                        <a:t>Multi-tasking Natives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25482">
                <a:tc>
                  <a:txBody>
                    <a:bodyPr/>
                    <a:lstStyle/>
                    <a:p>
                      <a:pPr algn="ctr" fontAlgn="ctr"/>
                      <a:r>
                        <a:rPr lang="en-US" sz="1000" b="0" i="0" u="none" strike="noStrike">
                          <a:solidFill>
                            <a:srgbClr val="000000"/>
                          </a:solidFill>
                          <a:effectLst/>
                          <a:latin typeface="Calibri"/>
                        </a:rPr>
                        <a:t>Enjoy the Option of Social and Solitary Work</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85925">
                <a:tc>
                  <a:txBody>
                    <a:bodyPr/>
                    <a:lstStyle/>
                    <a:p>
                      <a:pPr algn="ctr" fontAlgn="ctr"/>
                      <a:r>
                        <a:rPr lang="en-US" sz="1000" b="0" i="0" u="none" strike="noStrike">
                          <a:solidFill>
                            <a:srgbClr val="000000"/>
                          </a:solidFill>
                          <a:effectLst/>
                          <a:latin typeface="Calibri"/>
                        </a:rPr>
                        <a:t>Need Technology in Work Processes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744610-5CC1-40D3-9DC8-5013CA1C52A0}"/>
              </a:ext>
            </a:extLst>
          </p:cNvPr>
          <p:cNvSpPr>
            <a:spLocks noGrp="1"/>
          </p:cNvSpPr>
          <p:nvPr>
            <p:ph type="title"/>
          </p:nvPr>
        </p:nvSpPr>
        <p:spPr>
          <a:xfrm>
            <a:off x="7564438" y="5751513"/>
            <a:ext cx="4046537" cy="593725"/>
          </a:xfrm>
        </p:spPr>
        <p:txBody>
          <a:bodyPr>
            <a:normAutofit fontScale="90000"/>
          </a:bodyPr>
          <a:lstStyle/>
          <a:p>
            <a:pPr fontAlgn="auto">
              <a:spcAft>
                <a:spcPts val="0"/>
              </a:spcAft>
              <a:defRPr/>
            </a:pPr>
            <a:r>
              <a:rPr lang="en-US" b="0" cap="none" dirty="0">
                <a:solidFill>
                  <a:schemeClr val="bg1">
                    <a:lumMod val="95000"/>
                  </a:schemeClr>
                </a:solidFill>
              </a:rPr>
              <a:t>EDI Task Force</a:t>
            </a:r>
            <a:br>
              <a:rPr lang="en-US" b="0" dirty="0">
                <a:solidFill>
                  <a:schemeClr val="bg1">
                    <a:lumMod val="75000"/>
                  </a:schemeClr>
                </a:solidFill>
                <a:latin typeface="Architype Light"/>
              </a:rPr>
            </a:br>
            <a:endParaRPr lang="en-US" b="0" dirty="0">
              <a:solidFill>
                <a:schemeClr val="bg1">
                  <a:lumMod val="75000"/>
                </a:schemeClr>
              </a:solidFill>
            </a:endParaRPr>
          </a:p>
        </p:txBody>
      </p:sp>
      <p:pic>
        <p:nvPicPr>
          <p:cNvPr id="82947" name="Picture 4">
            <a:extLst>
              <a:ext uri="{FF2B5EF4-FFF2-40B4-BE49-F238E27FC236}">
                <a16:creationId xmlns:a16="http://schemas.microsoft.com/office/drawing/2014/main" id="{342917DE-E00D-4E7E-8280-A6624EA94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12187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8" name="Group 7">
            <a:extLst>
              <a:ext uri="{FF2B5EF4-FFF2-40B4-BE49-F238E27FC236}">
                <a16:creationId xmlns:a16="http://schemas.microsoft.com/office/drawing/2014/main" id="{2CEF6612-0F38-467C-AA6C-B01C7FF73357}"/>
              </a:ext>
            </a:extLst>
          </p:cNvPr>
          <p:cNvGrpSpPr>
            <a:grpSpLocks/>
          </p:cNvGrpSpPr>
          <p:nvPr/>
        </p:nvGrpSpPr>
        <p:grpSpPr bwMode="auto">
          <a:xfrm>
            <a:off x="282575" y="5064125"/>
            <a:ext cx="3556000" cy="1438275"/>
            <a:chOff x="282046" y="5064442"/>
            <a:chExt cx="3557266" cy="1438275"/>
          </a:xfrm>
        </p:grpSpPr>
        <p:pic>
          <p:nvPicPr>
            <p:cNvPr id="82949" name="Picture 1">
              <a:extLst>
                <a:ext uri="{FF2B5EF4-FFF2-40B4-BE49-F238E27FC236}">
                  <a16:creationId xmlns:a16="http://schemas.microsoft.com/office/drawing/2014/main" id="{6BD02C0E-D6FC-4C73-8663-C89CE308703D}"/>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r="63921"/>
            <a:stretch>
              <a:fillRect/>
            </a:stretch>
          </p:blipFill>
          <p:spPr bwMode="auto">
            <a:xfrm>
              <a:off x="282046" y="5064442"/>
              <a:ext cx="147774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D71EDD9-5BEB-4382-B773-3CA791410391}"/>
                </a:ext>
              </a:extLst>
            </p:cNvPr>
            <p:cNvSpPr txBox="1"/>
            <p:nvPr/>
          </p:nvSpPr>
          <p:spPr>
            <a:xfrm>
              <a:off x="1760535" y="5529580"/>
              <a:ext cx="2078777" cy="646112"/>
            </a:xfrm>
            <a:prstGeom prst="rect">
              <a:avLst/>
            </a:prstGeom>
            <a:noFill/>
          </p:spPr>
          <p:txBody>
            <a:bodyPr>
              <a:spAutoFit/>
            </a:bodyPr>
            <a:lstStyle/>
            <a:p>
              <a:pPr eaLnBrk="1" fontAlgn="auto" hangingPunct="1">
                <a:spcBef>
                  <a:spcPts val="0"/>
                </a:spcBef>
                <a:spcAft>
                  <a:spcPts val="0"/>
                </a:spcAft>
                <a:defRPr/>
              </a:pPr>
              <a:r>
                <a:rPr lang="en-US" sz="3600" dirty="0">
                  <a:solidFill>
                    <a:schemeClr val="bg1">
                      <a:lumMod val="95000"/>
                    </a:schemeClr>
                  </a:solidFill>
                  <a:latin typeface="Architype Bold" pitchFamily="50" charset="0"/>
                </a:rPr>
                <a:t>Orlando</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900416-4852-49B3-BDDA-5F37E342DFC4}"/>
              </a:ext>
            </a:extLst>
          </p:cNvPr>
          <p:cNvSpPr/>
          <p:nvPr/>
        </p:nvSpPr>
        <p:spPr>
          <a:xfrm>
            <a:off x="0" y="0"/>
            <a:ext cx="12192000" cy="6858000"/>
          </a:xfrm>
          <a:prstGeom prst="rect">
            <a:avLst/>
          </a:prstGeom>
          <a:solidFill>
            <a:srgbClr val="06519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3971" name="Text Placeholder 2">
            <a:extLst>
              <a:ext uri="{FF2B5EF4-FFF2-40B4-BE49-F238E27FC236}">
                <a16:creationId xmlns:a16="http://schemas.microsoft.com/office/drawing/2014/main" id="{9494D214-9B39-4156-B3AE-0133C5273604}"/>
              </a:ext>
            </a:extLst>
          </p:cNvPr>
          <p:cNvSpPr txBox="1">
            <a:spLocks noChangeArrowheads="1"/>
          </p:cNvSpPr>
          <p:nvPr/>
        </p:nvSpPr>
        <p:spPr bwMode="auto">
          <a:xfrm>
            <a:off x="619125" y="4527550"/>
            <a:ext cx="83042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Font typeface="Arial" panose="020B0604020202020204" pitchFamily="34" charset="0"/>
              <a:buNone/>
            </a:pPr>
            <a:r>
              <a:rPr lang="en-US" altLang="en-US" sz="2400" b="1">
                <a:solidFill>
                  <a:srgbClr val="FFFFFF"/>
                </a:solidFill>
                <a:latin typeface="Calibri" panose="020F0502020204030204" pitchFamily="34" charset="0"/>
              </a:rPr>
              <a:t>Livable Orlando: An Age-Friendly Initiative – Overview</a:t>
            </a:r>
          </a:p>
        </p:txBody>
      </p:sp>
      <p:cxnSp>
        <p:nvCxnSpPr>
          <p:cNvPr id="12" name="Straight Connector 11">
            <a:extLst>
              <a:ext uri="{FF2B5EF4-FFF2-40B4-BE49-F238E27FC236}">
                <a16:creationId xmlns:a16="http://schemas.microsoft.com/office/drawing/2014/main" id="{0872FCAE-742A-4656-B2A8-80747D399212}"/>
              </a:ext>
            </a:extLst>
          </p:cNvPr>
          <p:cNvCxnSpPr/>
          <p:nvPr/>
        </p:nvCxnSpPr>
        <p:spPr>
          <a:xfrm>
            <a:off x="0" y="4981575"/>
            <a:ext cx="10944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973" name="Title 1">
            <a:extLst>
              <a:ext uri="{FF2B5EF4-FFF2-40B4-BE49-F238E27FC236}">
                <a16:creationId xmlns:a16="http://schemas.microsoft.com/office/drawing/2014/main" id="{24964FD9-27C0-4EFB-AC64-B064276DD135}"/>
              </a:ext>
            </a:extLst>
          </p:cNvPr>
          <p:cNvSpPr txBox="1">
            <a:spLocks noChangeArrowheads="1"/>
          </p:cNvSpPr>
          <p:nvPr/>
        </p:nvSpPr>
        <p:spPr bwMode="auto">
          <a:xfrm>
            <a:off x="619125" y="4992688"/>
            <a:ext cx="104267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a:solidFill>
                  <a:srgbClr val="FFFFFF"/>
                </a:solidFill>
                <a:latin typeface="Calibri" panose="020F0502020204030204" pitchFamily="34" charset="0"/>
              </a:rPr>
              <a:t>AIA Orlando – Building an Equitable Firm: Age-Friendly Environments &amp; Work Spaces</a:t>
            </a:r>
          </a:p>
          <a:p>
            <a:pPr eaLnBrk="1" hangingPunct="1"/>
            <a:r>
              <a:rPr lang="en-US" altLang="en-US">
                <a:solidFill>
                  <a:srgbClr val="FFFFFF"/>
                </a:solidFill>
                <a:latin typeface="Calibri" panose="020F0502020204030204" pitchFamily="34" charset="0"/>
              </a:rPr>
              <a:t>April 22, 2021</a:t>
            </a:r>
          </a:p>
          <a:p>
            <a:pPr eaLnBrk="1" hangingPunct="1"/>
            <a:r>
              <a:rPr lang="en-US" altLang="en-US" sz="2000">
                <a:solidFill>
                  <a:srgbClr val="FFFFFF"/>
                </a:solidFill>
                <a:latin typeface="Calibri" panose="020F0502020204030204" pitchFamily="34" charset="0"/>
              </a:rPr>
              <a:t>																		</a:t>
            </a:r>
            <a:r>
              <a:rPr lang="en-US" altLang="en-US">
                <a:solidFill>
                  <a:srgbClr val="FFFFFF"/>
                </a:solidFill>
                <a:latin typeface="Calibri" panose="020F0502020204030204" pitchFamily="34" charset="0"/>
              </a:rPr>
              <a:t>Presented by</a:t>
            </a:r>
          </a:p>
          <a:p>
            <a:pPr eaLnBrk="1" hangingPunct="1"/>
            <a:r>
              <a:rPr lang="en-US" altLang="en-US">
                <a:solidFill>
                  <a:srgbClr val="FFFFFF"/>
                </a:solidFill>
                <a:latin typeface="Calibri" panose="020F0502020204030204" pitchFamily="34" charset="0"/>
              </a:rPr>
              <a:t>																		Paul S. Lewis, FAICP</a:t>
            </a:r>
          </a:p>
        </p:txBody>
      </p:sp>
      <p:pic>
        <p:nvPicPr>
          <p:cNvPr id="83974" name="Picture 3">
            <a:extLst>
              <a:ext uri="{FF2B5EF4-FFF2-40B4-BE49-F238E27FC236}">
                <a16:creationId xmlns:a16="http://schemas.microsoft.com/office/drawing/2014/main" id="{74468799-4DE7-4BE9-95B1-E99C6C2571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0" y="436563"/>
            <a:ext cx="7248525" cy="409098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3975" name="Picture 7">
            <a:extLst>
              <a:ext uri="{FF2B5EF4-FFF2-40B4-BE49-F238E27FC236}">
                <a16:creationId xmlns:a16="http://schemas.microsoft.com/office/drawing/2014/main" id="{E0199AB5-0133-451E-909D-B4ABDAD75814}"/>
              </a:ext>
            </a:extLst>
          </p:cNvPr>
          <p:cNvPicPr>
            <a:picLocks noChangeAspect="1"/>
          </p:cNvPicPr>
          <p:nvPr/>
        </p:nvPicPr>
        <p:blipFill>
          <a:blip r:embed="rId4">
            <a:extLst>
              <a:ext uri="{28A0092B-C50C-407E-A947-70E740481C1C}">
                <a14:useLocalDpi xmlns:a14="http://schemas.microsoft.com/office/drawing/2010/main" val="0"/>
              </a:ext>
            </a:extLst>
          </a:blip>
          <a:srcRect l="8405" t="7500" r="7217" b="8571"/>
          <a:stretch>
            <a:fillRect/>
          </a:stretch>
        </p:blipFill>
        <p:spPr bwMode="auto">
          <a:xfrm>
            <a:off x="8259763" y="431800"/>
            <a:ext cx="2684462" cy="266541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3">
            <a:extLst>
              <a:ext uri="{FF2B5EF4-FFF2-40B4-BE49-F238E27FC236}">
                <a16:creationId xmlns:a16="http://schemas.microsoft.com/office/drawing/2014/main" id="{3BC0BF8A-37B4-4B6C-9BD4-49B8D9052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12192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Placeholder 7">
            <a:extLst>
              <a:ext uri="{FF2B5EF4-FFF2-40B4-BE49-F238E27FC236}">
                <a16:creationId xmlns:a16="http://schemas.microsoft.com/office/drawing/2014/main" id="{ACDF3B17-BDD2-4F2B-81B3-945F577F6835}"/>
              </a:ext>
            </a:extLst>
          </p:cNvPr>
          <p:cNvSpPr txBox="1">
            <a:spLocks noChangeArrowheads="1"/>
          </p:cNvSpPr>
          <p:nvPr/>
        </p:nvSpPr>
        <p:spPr bwMode="auto">
          <a:xfrm>
            <a:off x="1524000" y="141288"/>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Setting the Stage</a:t>
            </a:r>
          </a:p>
        </p:txBody>
      </p:sp>
      <p:cxnSp>
        <p:nvCxnSpPr>
          <p:cNvPr id="5" name="Straight Connector 4">
            <a:extLst>
              <a:ext uri="{FF2B5EF4-FFF2-40B4-BE49-F238E27FC236}">
                <a16:creationId xmlns:a16="http://schemas.microsoft.com/office/drawing/2014/main" id="{ADEAEDD2-50A9-4F69-AA8E-BD8454B3A6FA}"/>
              </a:ext>
            </a:extLst>
          </p:cNvPr>
          <p:cNvCxnSpPr/>
          <p:nvPr/>
        </p:nvCxnSpPr>
        <p:spPr>
          <a:xfrm>
            <a:off x="0" y="560388"/>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86020" name="Control 1">
            <a:extLst>
              <a:ext uri="{FF2B5EF4-FFF2-40B4-BE49-F238E27FC236}">
                <a16:creationId xmlns:a16="http://schemas.microsoft.com/office/drawing/2014/main" id="{2627F31B-803F-431F-9F31-93264EC6442E}"/>
              </a:ext>
            </a:extLst>
          </p:cNvPr>
          <p:cNvSpPr>
            <a:spLocks noChangeArrowheads="1" noChangeShapeType="1"/>
          </p:cNvSpPr>
          <p:nvPr/>
        </p:nvSpPr>
        <p:spPr bwMode="auto">
          <a:xfrm>
            <a:off x="2782888" y="2416175"/>
            <a:ext cx="6278562" cy="7589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US" altLang="en-US">
              <a:solidFill>
                <a:srgbClr val="000000"/>
              </a:solidFill>
              <a:latin typeface="Calibri" panose="020F0502020204030204" pitchFamily="34" charset="0"/>
            </a:endParaRPr>
          </a:p>
        </p:txBody>
      </p:sp>
      <p:pic>
        <p:nvPicPr>
          <p:cNvPr id="86021" name="Picture 7">
            <a:extLst>
              <a:ext uri="{FF2B5EF4-FFF2-40B4-BE49-F238E27FC236}">
                <a16:creationId xmlns:a16="http://schemas.microsoft.com/office/drawing/2014/main" id="{B7535627-5FAE-480E-95AB-2DFBBF1BEF64}"/>
              </a:ext>
            </a:extLst>
          </p:cNvPr>
          <p:cNvPicPr>
            <a:picLocks noChangeAspect="1"/>
          </p:cNvPicPr>
          <p:nvPr/>
        </p:nvPicPr>
        <p:blipFill>
          <a:blip r:embed="rId3">
            <a:extLst>
              <a:ext uri="{28A0092B-C50C-407E-A947-70E740481C1C}">
                <a14:useLocalDpi xmlns:a14="http://schemas.microsoft.com/office/drawing/2010/main" val="0"/>
              </a:ext>
            </a:extLst>
          </a:blip>
          <a:srcRect t="2261" b="54762"/>
          <a:stretch>
            <a:fillRect/>
          </a:stretch>
        </p:blipFill>
        <p:spPr bwMode="auto">
          <a:xfrm>
            <a:off x="1860550" y="682625"/>
            <a:ext cx="8123238" cy="573405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6022" name="TextBox 8">
            <a:extLst>
              <a:ext uri="{FF2B5EF4-FFF2-40B4-BE49-F238E27FC236}">
                <a16:creationId xmlns:a16="http://schemas.microsoft.com/office/drawing/2014/main" id="{720013F2-D17C-4864-97D5-74D535353C24}"/>
              </a:ext>
            </a:extLst>
          </p:cNvPr>
          <p:cNvSpPr txBox="1">
            <a:spLocks noChangeArrowheads="1"/>
          </p:cNvSpPr>
          <p:nvPr/>
        </p:nvSpPr>
        <p:spPr bwMode="auto">
          <a:xfrm>
            <a:off x="9983788" y="5708650"/>
            <a:ext cx="1674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000">
                <a:solidFill>
                  <a:srgbClr val="000000"/>
                </a:solidFill>
                <a:latin typeface="Calibri" panose="020F0502020204030204" pitchFamily="34" charset="0"/>
              </a:rPr>
              <a:t>Source: VisualCapitalist.com – February 2019</a:t>
            </a:r>
          </a:p>
          <a:p>
            <a:pPr eaLnBrk="1" hangingPunct="1"/>
            <a:r>
              <a:rPr lang="en-US" altLang="en-US" sz="1000">
                <a:solidFill>
                  <a:srgbClr val="000000"/>
                </a:solidFill>
                <a:latin typeface="Calibri" panose="020F0502020204030204" pitchFamily="34" charset="0"/>
              </a:rPr>
              <a:t>(CIA World Factbook, Gates Notes, Statista)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Placeholder 7">
            <a:extLst>
              <a:ext uri="{FF2B5EF4-FFF2-40B4-BE49-F238E27FC236}">
                <a16:creationId xmlns:a16="http://schemas.microsoft.com/office/drawing/2014/main" id="{D90D8160-658D-43DB-80C3-DE37828611D8}"/>
              </a:ext>
            </a:extLst>
          </p:cNvPr>
          <p:cNvSpPr txBox="1">
            <a:spLocks noChangeArrowheads="1"/>
          </p:cNvSpPr>
          <p:nvPr/>
        </p:nvSpPr>
        <p:spPr bwMode="auto">
          <a:xfrm>
            <a:off x="1524000" y="141288"/>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Setting the Stage</a:t>
            </a:r>
          </a:p>
        </p:txBody>
      </p:sp>
      <p:cxnSp>
        <p:nvCxnSpPr>
          <p:cNvPr id="5" name="Straight Connector 4">
            <a:extLst>
              <a:ext uri="{FF2B5EF4-FFF2-40B4-BE49-F238E27FC236}">
                <a16:creationId xmlns:a16="http://schemas.microsoft.com/office/drawing/2014/main" id="{4E29546F-6A72-4B45-8D6D-8C7E0E936B11}"/>
              </a:ext>
            </a:extLst>
          </p:cNvPr>
          <p:cNvCxnSpPr/>
          <p:nvPr/>
        </p:nvCxnSpPr>
        <p:spPr>
          <a:xfrm>
            <a:off x="0" y="560388"/>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88068" name="Control 1">
            <a:extLst>
              <a:ext uri="{FF2B5EF4-FFF2-40B4-BE49-F238E27FC236}">
                <a16:creationId xmlns:a16="http://schemas.microsoft.com/office/drawing/2014/main" id="{0368C3A1-9118-4AB7-BF4F-9334FB92A8A3}"/>
              </a:ext>
            </a:extLst>
          </p:cNvPr>
          <p:cNvSpPr>
            <a:spLocks noChangeArrowheads="1" noChangeShapeType="1"/>
          </p:cNvSpPr>
          <p:nvPr/>
        </p:nvSpPr>
        <p:spPr bwMode="auto">
          <a:xfrm>
            <a:off x="2782888" y="2416175"/>
            <a:ext cx="6278562" cy="7589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US" altLang="en-US">
              <a:solidFill>
                <a:srgbClr val="000000"/>
              </a:solidFill>
              <a:latin typeface="Calibri" panose="020F0502020204030204" pitchFamily="34" charset="0"/>
            </a:endParaRPr>
          </a:p>
        </p:txBody>
      </p:sp>
      <p:pic>
        <p:nvPicPr>
          <p:cNvPr id="88069" name="Picture 7">
            <a:extLst>
              <a:ext uri="{FF2B5EF4-FFF2-40B4-BE49-F238E27FC236}">
                <a16:creationId xmlns:a16="http://schemas.microsoft.com/office/drawing/2014/main" id="{65417DF1-29BA-417B-8143-BB21B2AF10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730250"/>
            <a:ext cx="4814887" cy="5097463"/>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8070" name="Picture 8">
            <a:extLst>
              <a:ext uri="{FF2B5EF4-FFF2-40B4-BE49-F238E27FC236}">
                <a16:creationId xmlns:a16="http://schemas.microsoft.com/office/drawing/2014/main" id="{A5D6D4EF-D89E-49B5-BD57-4B6730E0EE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4800" y="730250"/>
            <a:ext cx="4813300" cy="5097463"/>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8071" name="TextBox 11">
            <a:extLst>
              <a:ext uri="{FF2B5EF4-FFF2-40B4-BE49-F238E27FC236}">
                <a16:creationId xmlns:a16="http://schemas.microsoft.com/office/drawing/2014/main" id="{7A10C01B-54E0-4F41-BF03-8135E40A2F76}"/>
              </a:ext>
            </a:extLst>
          </p:cNvPr>
          <p:cNvSpPr txBox="1">
            <a:spLocks noChangeArrowheads="1"/>
          </p:cNvSpPr>
          <p:nvPr/>
        </p:nvSpPr>
        <p:spPr bwMode="auto">
          <a:xfrm>
            <a:off x="525463" y="5827713"/>
            <a:ext cx="5224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a:solidFill>
                  <a:srgbClr val="000000"/>
                </a:solidFill>
                <a:latin typeface="Calibri" panose="020F0502020204030204" pitchFamily="34" charset="0"/>
              </a:rPr>
              <a:t>By 2035, the number of adults older than 65 will be greater than the number of children under 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Placeholder 7">
            <a:extLst>
              <a:ext uri="{FF2B5EF4-FFF2-40B4-BE49-F238E27FC236}">
                <a16:creationId xmlns:a16="http://schemas.microsoft.com/office/drawing/2014/main" id="{C69F7A2D-CF8C-47FD-BECF-CE1B386F7774}"/>
              </a:ext>
            </a:extLst>
          </p:cNvPr>
          <p:cNvSpPr txBox="1">
            <a:spLocks noChangeArrowheads="1"/>
          </p:cNvSpPr>
          <p:nvPr/>
        </p:nvSpPr>
        <p:spPr bwMode="auto">
          <a:xfrm>
            <a:off x="1524000" y="141288"/>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Setting the Stage</a:t>
            </a:r>
          </a:p>
        </p:txBody>
      </p:sp>
      <p:cxnSp>
        <p:nvCxnSpPr>
          <p:cNvPr id="5" name="Straight Connector 4">
            <a:extLst>
              <a:ext uri="{FF2B5EF4-FFF2-40B4-BE49-F238E27FC236}">
                <a16:creationId xmlns:a16="http://schemas.microsoft.com/office/drawing/2014/main" id="{E0867C20-3406-430C-A7FF-B6185489C47A}"/>
              </a:ext>
            </a:extLst>
          </p:cNvPr>
          <p:cNvCxnSpPr/>
          <p:nvPr/>
        </p:nvCxnSpPr>
        <p:spPr>
          <a:xfrm>
            <a:off x="0" y="560388"/>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90116" name="Control 1">
            <a:extLst>
              <a:ext uri="{FF2B5EF4-FFF2-40B4-BE49-F238E27FC236}">
                <a16:creationId xmlns:a16="http://schemas.microsoft.com/office/drawing/2014/main" id="{39251CDB-3080-4C87-A138-0EC65BD67CCA}"/>
              </a:ext>
            </a:extLst>
          </p:cNvPr>
          <p:cNvSpPr>
            <a:spLocks noChangeArrowheads="1" noChangeShapeType="1"/>
          </p:cNvSpPr>
          <p:nvPr/>
        </p:nvSpPr>
        <p:spPr bwMode="auto">
          <a:xfrm>
            <a:off x="2782888" y="2416175"/>
            <a:ext cx="6278562" cy="7589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US" altLang="en-US">
              <a:solidFill>
                <a:srgbClr val="000000"/>
              </a:solidFill>
              <a:latin typeface="Calibri" panose="020F0502020204030204" pitchFamily="34" charset="0"/>
            </a:endParaRPr>
          </a:p>
        </p:txBody>
      </p:sp>
      <p:pic>
        <p:nvPicPr>
          <p:cNvPr id="90117" name="Picture 7">
            <a:extLst>
              <a:ext uri="{FF2B5EF4-FFF2-40B4-BE49-F238E27FC236}">
                <a16:creationId xmlns:a16="http://schemas.microsoft.com/office/drawing/2014/main" id="{C07D900B-0570-47C6-B079-41D1D137ED41}"/>
              </a:ext>
            </a:extLst>
          </p:cNvPr>
          <p:cNvPicPr>
            <a:picLocks noChangeAspect="1"/>
          </p:cNvPicPr>
          <p:nvPr/>
        </p:nvPicPr>
        <p:blipFill>
          <a:blip r:embed="rId3">
            <a:extLst>
              <a:ext uri="{28A0092B-C50C-407E-A947-70E740481C1C}">
                <a14:useLocalDpi xmlns:a14="http://schemas.microsoft.com/office/drawing/2010/main" val="0"/>
              </a:ext>
            </a:extLst>
          </a:blip>
          <a:srcRect t="2917" b="1205"/>
          <a:stretch>
            <a:fillRect/>
          </a:stretch>
        </p:blipFill>
        <p:spPr bwMode="auto">
          <a:xfrm>
            <a:off x="1077913" y="682625"/>
            <a:ext cx="5592762" cy="56769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83D40D4-EDA8-4309-8308-A6528FC63D84}"/>
              </a:ext>
            </a:extLst>
          </p:cNvPr>
          <p:cNvSpPr txBox="1"/>
          <p:nvPr/>
        </p:nvSpPr>
        <p:spPr>
          <a:xfrm>
            <a:off x="6670675" y="654050"/>
            <a:ext cx="4824413" cy="3784600"/>
          </a:xfrm>
          <a:prstGeom prst="rect">
            <a:avLst/>
          </a:prstGeom>
          <a:noFill/>
        </p:spPr>
        <p:txBody>
          <a:bodyPr>
            <a:spAutoFit/>
          </a:bodyPr>
          <a:lstStyle/>
          <a:p>
            <a:pPr marL="342900" indent="-342900" eaLnBrk="1" fontAlgn="auto" hangingPunct="1">
              <a:spcBef>
                <a:spcPts val="0"/>
              </a:spcBef>
              <a:spcAft>
                <a:spcPts val="0"/>
              </a:spcAft>
              <a:buFont typeface="Wingdings" panose="05000000000000000000" pitchFamily="2" charset="2"/>
              <a:buChar char="§"/>
              <a:defRPr/>
            </a:pPr>
            <a:r>
              <a:rPr lang="en-US" sz="2400" dirty="0">
                <a:solidFill>
                  <a:prstClr val="black"/>
                </a:solidFill>
                <a:latin typeface="Calibri"/>
              </a:rPr>
              <a:t>The population of the United States is rapidly aging.</a:t>
            </a:r>
          </a:p>
          <a:p>
            <a:pPr marL="342900" indent="-342900" eaLnBrk="1" fontAlgn="auto" hangingPunct="1">
              <a:spcBef>
                <a:spcPts val="0"/>
              </a:spcBef>
              <a:spcAft>
                <a:spcPts val="0"/>
              </a:spcAft>
              <a:buFont typeface="Wingdings" panose="05000000000000000000" pitchFamily="2" charset="2"/>
              <a:buChar char="§"/>
              <a:defRPr/>
            </a:pPr>
            <a:endParaRPr lang="en-US" sz="2400" dirty="0">
              <a:solidFill>
                <a:prstClr val="black"/>
              </a:solidFill>
              <a:latin typeface="Calibri"/>
            </a:endParaRPr>
          </a:p>
          <a:p>
            <a:pPr marL="342900" indent="-342900" eaLnBrk="1" fontAlgn="auto" hangingPunct="1">
              <a:spcBef>
                <a:spcPts val="0"/>
              </a:spcBef>
              <a:spcAft>
                <a:spcPts val="0"/>
              </a:spcAft>
              <a:buFont typeface="Wingdings" panose="05000000000000000000" pitchFamily="2" charset="2"/>
              <a:buChar char="§"/>
              <a:defRPr/>
            </a:pPr>
            <a:r>
              <a:rPr lang="en-US" sz="2400" dirty="0">
                <a:solidFill>
                  <a:prstClr val="black"/>
                </a:solidFill>
                <a:latin typeface="Calibri"/>
              </a:rPr>
              <a:t>By 2030, one of every five people in the U.S. will be 65 or older.</a:t>
            </a:r>
          </a:p>
          <a:p>
            <a:pPr marL="342900" indent="-342900" eaLnBrk="1" fontAlgn="auto" hangingPunct="1">
              <a:spcBef>
                <a:spcPts val="0"/>
              </a:spcBef>
              <a:spcAft>
                <a:spcPts val="0"/>
              </a:spcAft>
              <a:buFont typeface="Wingdings" panose="05000000000000000000" pitchFamily="2" charset="2"/>
              <a:buChar char="§"/>
              <a:defRPr/>
            </a:pPr>
            <a:endParaRPr lang="en-US" sz="2400" dirty="0">
              <a:solidFill>
                <a:prstClr val="black"/>
              </a:solidFill>
              <a:latin typeface="Calibri"/>
            </a:endParaRPr>
          </a:p>
          <a:p>
            <a:pPr marL="342900" indent="-342900" eaLnBrk="1" fontAlgn="auto" hangingPunct="1">
              <a:spcBef>
                <a:spcPts val="0"/>
              </a:spcBef>
              <a:spcAft>
                <a:spcPts val="0"/>
              </a:spcAft>
              <a:buFont typeface="Wingdings" panose="05000000000000000000" pitchFamily="2" charset="2"/>
              <a:buChar char="§"/>
              <a:defRPr/>
            </a:pPr>
            <a:r>
              <a:rPr lang="en-US" sz="2400" dirty="0">
                <a:solidFill>
                  <a:prstClr val="black"/>
                </a:solidFill>
                <a:latin typeface="Calibri"/>
              </a:rPr>
              <a:t>Orlando is actually on the lower end in terms of Median Age (33.9).</a:t>
            </a:r>
          </a:p>
          <a:p>
            <a:pPr eaLnBrk="1" fontAlgn="auto" hangingPunct="1">
              <a:spcBef>
                <a:spcPts val="0"/>
              </a:spcBef>
              <a:spcAft>
                <a:spcPts val="0"/>
              </a:spcAft>
              <a:defRPr/>
            </a:pPr>
            <a:endParaRPr lang="en-US" sz="2400" dirty="0">
              <a:solidFill>
                <a:prstClr val="black"/>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Placeholder 7">
            <a:extLst>
              <a:ext uri="{FF2B5EF4-FFF2-40B4-BE49-F238E27FC236}">
                <a16:creationId xmlns:a16="http://schemas.microsoft.com/office/drawing/2014/main" id="{65687566-3F11-433E-B650-AF78F5E1FCDC}"/>
              </a:ext>
            </a:extLst>
          </p:cNvPr>
          <p:cNvSpPr txBox="1">
            <a:spLocks noChangeArrowheads="1"/>
          </p:cNvSpPr>
          <p:nvPr/>
        </p:nvSpPr>
        <p:spPr bwMode="auto">
          <a:xfrm>
            <a:off x="1524000" y="141288"/>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Setting the Stage</a:t>
            </a:r>
          </a:p>
        </p:txBody>
      </p:sp>
      <p:cxnSp>
        <p:nvCxnSpPr>
          <p:cNvPr id="5" name="Straight Connector 4">
            <a:extLst>
              <a:ext uri="{FF2B5EF4-FFF2-40B4-BE49-F238E27FC236}">
                <a16:creationId xmlns:a16="http://schemas.microsoft.com/office/drawing/2014/main" id="{0F97AE52-A824-4F4A-BAF5-74E21D2E01CA}"/>
              </a:ext>
            </a:extLst>
          </p:cNvPr>
          <p:cNvCxnSpPr/>
          <p:nvPr/>
        </p:nvCxnSpPr>
        <p:spPr>
          <a:xfrm>
            <a:off x="0" y="560388"/>
            <a:ext cx="12192000"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92164" name="Chart 3">
            <a:extLst>
              <a:ext uri="{FF2B5EF4-FFF2-40B4-BE49-F238E27FC236}">
                <a16:creationId xmlns:a16="http://schemas.microsoft.com/office/drawing/2014/main" id="{D9D083A4-094B-4F2C-A1AD-ADC03A2FE3D3}"/>
              </a:ext>
            </a:extLst>
          </p:cNvPr>
          <p:cNvGraphicFramePr>
            <a:graphicFrameLocks/>
          </p:cNvGraphicFramePr>
          <p:nvPr/>
        </p:nvGraphicFramePr>
        <p:xfrm>
          <a:off x="450850" y="682625"/>
          <a:ext cx="5813425" cy="4359275"/>
        </p:xfrm>
        <a:graphic>
          <a:graphicData uri="http://schemas.openxmlformats.org/presentationml/2006/ole">
            <mc:AlternateContent xmlns:mc="http://schemas.openxmlformats.org/markup-compatibility/2006">
              <mc:Choice xmlns:v="urn:schemas-microsoft-com:vml" Requires="v">
                <p:oleObj spid="_x0000_s92308" name="Chart" r:id="rId4" imgW="5816088" imgH="4371211" progId="Excel.Chart.8">
                  <p:embed/>
                </p:oleObj>
              </mc:Choice>
              <mc:Fallback>
                <p:oleObj name="Chart" r:id="rId4" imgW="5816088" imgH="4371211" progId="Excel.Chart.8">
                  <p:embed/>
                  <p:pic>
                    <p:nvPicPr>
                      <p:cNvPr id="0"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682625"/>
                        <a:ext cx="5813425" cy="435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Table 2">
            <a:extLst>
              <a:ext uri="{FF2B5EF4-FFF2-40B4-BE49-F238E27FC236}">
                <a16:creationId xmlns:a16="http://schemas.microsoft.com/office/drawing/2014/main" id="{85BFE79F-7F10-41A7-A169-67179F77C4C7}"/>
              </a:ext>
            </a:extLst>
          </p:cNvPr>
          <p:cNvGraphicFramePr>
            <a:graphicFrameLocks noGrp="1"/>
          </p:cNvGraphicFramePr>
          <p:nvPr/>
        </p:nvGraphicFramePr>
        <p:xfrm>
          <a:off x="6870700" y="733425"/>
          <a:ext cx="4265613" cy="5686425"/>
        </p:xfrm>
        <a:graphic>
          <a:graphicData uri="http://schemas.openxmlformats.org/drawingml/2006/table">
            <a:tbl>
              <a:tblPr/>
              <a:tblGrid>
                <a:gridCol w="1415143">
                  <a:extLst>
                    <a:ext uri="{9D8B030D-6E8A-4147-A177-3AD203B41FA5}">
                      <a16:colId xmlns:a16="http://schemas.microsoft.com/office/drawing/2014/main" val="20000"/>
                    </a:ext>
                  </a:extLst>
                </a:gridCol>
                <a:gridCol w="1440561">
                  <a:extLst>
                    <a:ext uri="{9D8B030D-6E8A-4147-A177-3AD203B41FA5}">
                      <a16:colId xmlns:a16="http://schemas.microsoft.com/office/drawing/2014/main" val="20001"/>
                    </a:ext>
                  </a:extLst>
                </a:gridCol>
                <a:gridCol w="1409909">
                  <a:extLst>
                    <a:ext uri="{9D8B030D-6E8A-4147-A177-3AD203B41FA5}">
                      <a16:colId xmlns:a16="http://schemas.microsoft.com/office/drawing/2014/main" val="20002"/>
                    </a:ext>
                  </a:extLst>
                </a:gridCol>
              </a:tblGrid>
              <a:tr h="188242">
                <a:tc>
                  <a:txBody>
                    <a:bodyPr/>
                    <a:lstStyle/>
                    <a:p>
                      <a:pPr marR="0" indent="0" algn="l" rtl="0">
                        <a:spcBef>
                          <a:spcPts val="0"/>
                        </a:spcBef>
                        <a:spcAft>
                          <a:spcPts val="0"/>
                        </a:spcAft>
                      </a:pPr>
                      <a:r>
                        <a:rPr lang="en-US" sz="600" b="1" kern="1400" dirty="0">
                          <a:ln>
                            <a:noFill/>
                          </a:ln>
                          <a:solidFill>
                            <a:srgbClr val="000000"/>
                          </a:solidFill>
                          <a:effectLst/>
                          <a:latin typeface="Times New Roman" panose="02020603050405020304" pitchFamily="18" charset="0"/>
                        </a:rPr>
                        <a:t> </a:t>
                      </a:r>
                      <a:endParaRPr lang="en-US" sz="600" kern="1400" dirty="0">
                        <a:ln>
                          <a:noFill/>
                        </a:ln>
                        <a:solidFill>
                          <a:srgbClr val="000000"/>
                        </a:solidFill>
                        <a:effectLst/>
                        <a:latin typeface="Times New Roman" panose="02020603050405020304" pitchFamily="18" charset="0"/>
                      </a:endParaRPr>
                    </a:p>
                  </a:txBody>
                  <a:tcPr marL="5795" marR="5795" marT="579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b="1" kern="1400" dirty="0">
                          <a:ln>
                            <a:noFill/>
                          </a:ln>
                          <a:solidFill>
                            <a:srgbClr val="FFFFFF"/>
                          </a:solidFill>
                          <a:effectLst/>
                          <a:latin typeface="Calibri" panose="020F0502020204030204" pitchFamily="34" charset="0"/>
                        </a:rPr>
                        <a:t>2018 Estimate</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b="1" kern="1400" dirty="0">
                          <a:ln>
                            <a:noFill/>
                          </a:ln>
                          <a:solidFill>
                            <a:srgbClr val="FFFFFF"/>
                          </a:solidFill>
                          <a:effectLst/>
                          <a:latin typeface="Calibri" panose="020F0502020204030204" pitchFamily="34" charset="0"/>
                        </a:rPr>
                        <a:t>Percent</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0000"/>
                  </a:ext>
                </a:extLst>
              </a:tr>
              <a:tr h="183273">
                <a:tc>
                  <a:txBody>
                    <a:bodyPr/>
                    <a:lstStyle/>
                    <a:p>
                      <a:pPr marR="0" indent="0" algn="l" rtl="0">
                        <a:spcBef>
                          <a:spcPts val="0"/>
                        </a:spcBef>
                        <a:spcAft>
                          <a:spcPts val="1400"/>
                        </a:spcAft>
                      </a:pPr>
                      <a:r>
                        <a:rPr lang="en-US" sz="1000" b="1" kern="1400" dirty="0">
                          <a:ln>
                            <a:noFill/>
                          </a:ln>
                          <a:solidFill>
                            <a:srgbClr val="000000"/>
                          </a:solidFill>
                          <a:effectLst/>
                          <a:latin typeface="Calibri" panose="020F0502020204030204" pitchFamily="34" charset="0"/>
                        </a:rPr>
                        <a:t>SEX AND AGE</a:t>
                      </a:r>
                      <a:endParaRPr lang="en-US" sz="1000" kern="1400" dirty="0">
                        <a:ln>
                          <a:noFill/>
                        </a:ln>
                        <a:solidFill>
                          <a:srgbClr val="000000"/>
                        </a:solidFill>
                        <a:effectLst/>
                        <a:latin typeface="Times New Roman" panose="02020603050405020304" pitchFamily="18" charset="0"/>
                      </a:endParaRPr>
                    </a:p>
                  </a:txBody>
                  <a:tcPr marL="5795" marR="5795" marT="579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l" rtl="0">
                        <a:spcBef>
                          <a:spcPts val="0"/>
                        </a:spcBef>
                        <a:spcAft>
                          <a:spcPts val="1400"/>
                        </a:spcAft>
                      </a:pPr>
                      <a:r>
                        <a:rPr lang="en-US" sz="1000" b="1" kern="1400" dirty="0">
                          <a:ln>
                            <a:noFill/>
                          </a:ln>
                          <a:solidFill>
                            <a:srgbClr val="000000"/>
                          </a:solidFill>
                          <a:effectLst/>
                          <a:latin typeface="Calibri" panose="020F0502020204030204" pitchFamily="34" charset="0"/>
                        </a:rPr>
                        <a:t> </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l" rtl="0">
                        <a:spcBef>
                          <a:spcPts val="0"/>
                        </a:spcBef>
                        <a:spcAft>
                          <a:spcPts val="1400"/>
                        </a:spcAft>
                      </a:pPr>
                      <a:r>
                        <a:rPr lang="en-US" sz="1000" b="1" kern="1400" dirty="0">
                          <a:ln>
                            <a:noFill/>
                          </a:ln>
                          <a:solidFill>
                            <a:srgbClr val="000000"/>
                          </a:solidFill>
                          <a:effectLst/>
                          <a:latin typeface="Times New Roman" panose="02020603050405020304" pitchFamily="18" charset="0"/>
                        </a:rPr>
                        <a:t> </a:t>
                      </a:r>
                      <a:endParaRPr lang="en-US" sz="1000" kern="1400" dirty="0">
                        <a:ln>
                          <a:noFill/>
                        </a:ln>
                        <a:solidFill>
                          <a:srgbClr val="000000"/>
                        </a:solidFill>
                        <a:effectLst/>
                        <a:latin typeface="Times New Roman" panose="02020603050405020304" pitchFamily="18" charset="0"/>
                      </a:endParaRPr>
                    </a:p>
                  </a:txBody>
                  <a:tcPr marL="5795" marR="5795" marT="5795"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3273">
                <a:tc>
                  <a:txBody>
                    <a:bodyPr/>
                    <a:lstStyle/>
                    <a:p>
                      <a:pPr marR="0" indent="0" algn="l" rtl="0">
                        <a:spcBef>
                          <a:spcPts val="0"/>
                        </a:spcBef>
                        <a:spcAft>
                          <a:spcPts val="1400"/>
                        </a:spcAft>
                      </a:pPr>
                      <a:r>
                        <a:rPr lang="en-US" sz="1000" b="1" kern="1400" dirty="0">
                          <a:ln>
                            <a:noFill/>
                          </a:ln>
                          <a:solidFill>
                            <a:srgbClr val="000000"/>
                          </a:solidFill>
                          <a:effectLst/>
                          <a:latin typeface="Calibri" panose="020F0502020204030204" pitchFamily="34" charset="0"/>
                        </a:rPr>
                        <a:t>Total population</a:t>
                      </a:r>
                      <a:endParaRPr lang="en-US" sz="1000" kern="1400" dirty="0">
                        <a:ln>
                          <a:noFill/>
                        </a:ln>
                        <a:solidFill>
                          <a:srgbClr val="000000"/>
                        </a:solidFill>
                        <a:effectLst/>
                        <a:latin typeface="Times New Roman" panose="02020603050405020304" pitchFamily="18" charset="0"/>
                      </a:endParaRPr>
                    </a:p>
                  </a:txBody>
                  <a:tcPr marL="69539"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b="1" kern="1400" dirty="0">
                          <a:ln>
                            <a:noFill/>
                          </a:ln>
                          <a:solidFill>
                            <a:srgbClr val="000000"/>
                          </a:solidFill>
                          <a:effectLst/>
                          <a:latin typeface="Calibri" panose="020F0502020204030204" pitchFamily="34" charset="0"/>
                        </a:rPr>
                        <a:t>285,705</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b="1" kern="1400" dirty="0">
                          <a:ln>
                            <a:noFill/>
                          </a:ln>
                          <a:solidFill>
                            <a:srgbClr val="000000"/>
                          </a:solidFill>
                          <a:effectLst/>
                          <a:latin typeface="Calibri" panose="020F0502020204030204" pitchFamily="34" charset="0"/>
                        </a:rPr>
                        <a:t>(X)</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Male</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132,334</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46.3%</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Female</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153,371</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53.7%</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3273">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 </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0005"/>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Under 5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19,493</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6.8%</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5 to 9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14,688</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5.1%</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10 to 14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13,518</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4.7%</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15 to 19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13,108</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4.6%</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20 to 24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18,909</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6.6%</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25 to 34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69,245</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24.2%</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35 to 44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40,880</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14.3%</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45 to 54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33,716</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11.8%</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55 to 59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15,031</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5.3%</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60 to 64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15,963</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5.6%</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65 to 74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18,221</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6.4%</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75 to 84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8,905</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3.1%</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85 years and over</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4,028</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1.4%</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3273">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 </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0019"/>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Median age (years)</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33.9</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(X)</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83273">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 </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0021"/>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65 years and over</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31,154</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10.9%</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83273">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 </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0023"/>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18 years and over</a:t>
                      </a:r>
                      <a:endParaRPr lang="en-US" sz="1000" kern="1400" dirty="0">
                        <a:ln>
                          <a:noFill/>
                        </a:ln>
                        <a:solidFill>
                          <a:srgbClr val="000000"/>
                        </a:solidFill>
                        <a:effectLst/>
                        <a:latin typeface="Times New Roman" panose="02020603050405020304" pitchFamily="18" charset="0"/>
                      </a:endParaRPr>
                    </a:p>
                  </a:txBody>
                  <a:tcPr marL="69539"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228,787</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(X)</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Male</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104,581</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45.7%</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Female</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124,206</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54.3%</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83273">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 </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R="0" indent="0" algn="ctr" rtl="0">
                        <a:spcBef>
                          <a:spcPts val="0"/>
                        </a:spcBef>
                        <a:spcAft>
                          <a:spcPts val="1400"/>
                        </a:spcAft>
                      </a:pPr>
                      <a:r>
                        <a:rPr lang="en-US" sz="1000" kern="1400" dirty="0">
                          <a:ln>
                            <a:noFill/>
                          </a:ln>
                          <a:solidFill>
                            <a:srgbClr val="000000"/>
                          </a:solidFill>
                          <a:effectLst/>
                          <a:latin typeface="Times New Roman" panose="02020603050405020304" pitchFamily="18" charset="0"/>
                        </a:rPr>
                        <a:t> </a:t>
                      </a:r>
                    </a:p>
                  </a:txBody>
                  <a:tcPr marL="5795" marR="5795" marT="579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0027"/>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65 years and over</a:t>
                      </a:r>
                      <a:endParaRPr lang="en-US" sz="1000" kern="1400" dirty="0">
                        <a:ln>
                          <a:noFill/>
                        </a:ln>
                        <a:solidFill>
                          <a:srgbClr val="000000"/>
                        </a:solidFill>
                        <a:effectLst/>
                        <a:latin typeface="Times New Roman" panose="02020603050405020304" pitchFamily="18" charset="0"/>
                      </a:endParaRPr>
                    </a:p>
                  </a:txBody>
                  <a:tcPr marL="69539"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31,154</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(X)</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Male</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12,917</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41.5%</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83273">
                <a:tc>
                  <a:txBody>
                    <a:bodyPr/>
                    <a:lstStyle/>
                    <a:p>
                      <a:pPr marR="0" indent="0" algn="l" rtl="0">
                        <a:spcBef>
                          <a:spcPts val="0"/>
                        </a:spcBef>
                        <a:spcAft>
                          <a:spcPts val="1400"/>
                        </a:spcAft>
                      </a:pPr>
                      <a:r>
                        <a:rPr lang="en-US" sz="1000" kern="1400" dirty="0">
                          <a:ln>
                            <a:noFill/>
                          </a:ln>
                          <a:solidFill>
                            <a:srgbClr val="000000"/>
                          </a:solidFill>
                          <a:effectLst/>
                          <a:latin typeface="Calibri" panose="020F0502020204030204" pitchFamily="34" charset="0"/>
                        </a:rPr>
                        <a:t>Female</a:t>
                      </a:r>
                      <a:endParaRPr lang="en-US" sz="1000" kern="1400" dirty="0">
                        <a:ln>
                          <a:noFill/>
                        </a:ln>
                        <a:solidFill>
                          <a:srgbClr val="000000"/>
                        </a:solidFill>
                        <a:effectLst/>
                        <a:latin typeface="Times New Roman" panose="02020603050405020304" pitchFamily="18" charset="0"/>
                      </a:endParaRPr>
                    </a:p>
                  </a:txBody>
                  <a:tcPr marL="5795" marR="5795" marT="57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18,237</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1400"/>
                        </a:spcAft>
                      </a:pPr>
                      <a:r>
                        <a:rPr lang="en-US" sz="1000" kern="1400" dirty="0">
                          <a:ln>
                            <a:noFill/>
                          </a:ln>
                          <a:solidFill>
                            <a:srgbClr val="000000"/>
                          </a:solidFill>
                          <a:effectLst/>
                          <a:latin typeface="Calibri" panose="020F0502020204030204" pitchFamily="34" charset="0"/>
                        </a:rPr>
                        <a:t>58.5%</a:t>
                      </a:r>
                      <a:endParaRPr lang="en-US" sz="1000" kern="1400" dirty="0">
                        <a:ln>
                          <a:noFill/>
                        </a:ln>
                        <a:solidFill>
                          <a:srgbClr val="000000"/>
                        </a:solidFill>
                        <a:effectLst/>
                        <a:latin typeface="Times New Roman" panose="02020603050405020304" pitchFamily="18" charset="0"/>
                      </a:endParaRPr>
                    </a:p>
                  </a:txBody>
                  <a:tcPr marL="5795" marR="5795" marT="579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bl>
          </a:graphicData>
        </a:graphic>
      </p:graphicFrame>
      <p:sp>
        <p:nvSpPr>
          <p:cNvPr id="92306" name="Control 1">
            <a:extLst>
              <a:ext uri="{FF2B5EF4-FFF2-40B4-BE49-F238E27FC236}">
                <a16:creationId xmlns:a16="http://schemas.microsoft.com/office/drawing/2014/main" id="{25757D64-6C8F-45D8-9E5D-A4B231FCA7FA}"/>
              </a:ext>
            </a:extLst>
          </p:cNvPr>
          <p:cNvSpPr>
            <a:spLocks noChangeArrowheads="1" noChangeShapeType="1"/>
          </p:cNvSpPr>
          <p:nvPr/>
        </p:nvSpPr>
        <p:spPr bwMode="auto">
          <a:xfrm>
            <a:off x="2782888" y="2416175"/>
            <a:ext cx="6278562" cy="7589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US" altLang="en-US">
              <a:solidFill>
                <a:srgbClr val="000000"/>
              </a:solidFill>
              <a:latin typeface="Calibri" panose="020F0502020204030204" pitchFamily="34" charset="0"/>
            </a:endParaRPr>
          </a:p>
        </p:txBody>
      </p:sp>
      <p:sp>
        <p:nvSpPr>
          <p:cNvPr id="7" name="TextBox 6">
            <a:extLst>
              <a:ext uri="{FF2B5EF4-FFF2-40B4-BE49-F238E27FC236}">
                <a16:creationId xmlns:a16="http://schemas.microsoft.com/office/drawing/2014/main" id="{8E0A7BBF-812E-4F05-AB61-3E07B9FF959C}"/>
              </a:ext>
            </a:extLst>
          </p:cNvPr>
          <p:cNvSpPr txBox="1"/>
          <p:nvPr/>
        </p:nvSpPr>
        <p:spPr>
          <a:xfrm>
            <a:off x="501650" y="4984750"/>
            <a:ext cx="4911725" cy="1447800"/>
          </a:xfrm>
          <a:prstGeom prst="rect">
            <a:avLst/>
          </a:prstGeom>
          <a:noFill/>
        </p:spPr>
        <p:txBody>
          <a:bodyPr>
            <a:spAutoFit/>
          </a:bodyPr>
          <a:lstStyle/>
          <a:p>
            <a:pPr eaLnBrk="1" fontAlgn="auto" hangingPunct="1">
              <a:spcBef>
                <a:spcPts val="0"/>
              </a:spcBef>
              <a:spcAft>
                <a:spcPts val="0"/>
              </a:spcAft>
              <a:defRPr/>
            </a:pPr>
            <a:r>
              <a:rPr lang="en-US" sz="1600" b="1" dirty="0">
                <a:solidFill>
                  <a:prstClr val="black"/>
                </a:solidFill>
                <a:latin typeface="Calibri"/>
              </a:rPr>
              <a:t>By the Numbers</a:t>
            </a:r>
          </a:p>
          <a:p>
            <a:pPr marL="285750" indent="-285750" eaLnBrk="1" fontAlgn="auto" hangingPunct="1">
              <a:spcBef>
                <a:spcPts val="0"/>
              </a:spcBef>
              <a:spcAft>
                <a:spcPts val="0"/>
              </a:spcAft>
              <a:buFont typeface="Wingdings" panose="05000000000000000000" pitchFamily="2" charset="2"/>
              <a:buChar char="§"/>
              <a:defRPr/>
            </a:pPr>
            <a:r>
              <a:rPr lang="en-US" sz="1400" dirty="0">
                <a:solidFill>
                  <a:prstClr val="black"/>
                </a:solidFill>
                <a:latin typeface="Calibri"/>
              </a:rPr>
              <a:t>95,864 over 45 years of age (33.6%)</a:t>
            </a:r>
          </a:p>
          <a:p>
            <a:pPr marL="285750" indent="-285750" eaLnBrk="1" fontAlgn="auto" hangingPunct="1">
              <a:spcBef>
                <a:spcPts val="0"/>
              </a:spcBef>
              <a:spcAft>
                <a:spcPts val="0"/>
              </a:spcAft>
              <a:buFont typeface="Wingdings" panose="05000000000000000000" pitchFamily="2" charset="2"/>
              <a:buChar char="§"/>
              <a:defRPr/>
            </a:pPr>
            <a:r>
              <a:rPr lang="en-US" sz="1400" dirty="0">
                <a:solidFill>
                  <a:prstClr val="black"/>
                </a:solidFill>
                <a:latin typeface="Calibri"/>
              </a:rPr>
              <a:t>62,148 over 55 years of age (21.8%)</a:t>
            </a:r>
          </a:p>
          <a:p>
            <a:pPr marL="285750" indent="-285750" eaLnBrk="1" fontAlgn="auto" hangingPunct="1">
              <a:spcBef>
                <a:spcPts val="0"/>
              </a:spcBef>
              <a:spcAft>
                <a:spcPts val="0"/>
              </a:spcAft>
              <a:buFont typeface="Wingdings" panose="05000000000000000000" pitchFamily="2" charset="2"/>
              <a:buChar char="§"/>
              <a:defRPr/>
            </a:pPr>
            <a:r>
              <a:rPr lang="en-US" sz="1400" dirty="0">
                <a:solidFill>
                  <a:prstClr val="black"/>
                </a:solidFill>
                <a:latin typeface="Calibri"/>
              </a:rPr>
              <a:t>31,154 over 65 years of age (10.9%)</a:t>
            </a:r>
          </a:p>
          <a:p>
            <a:pPr marL="285750" indent="-285750" eaLnBrk="1" fontAlgn="auto" hangingPunct="1">
              <a:spcBef>
                <a:spcPts val="0"/>
              </a:spcBef>
              <a:spcAft>
                <a:spcPts val="0"/>
              </a:spcAft>
              <a:buFont typeface="Wingdings" panose="05000000000000000000" pitchFamily="2" charset="2"/>
              <a:buChar char="§"/>
              <a:defRPr/>
            </a:pPr>
            <a:r>
              <a:rPr lang="en-US" sz="1400" dirty="0">
                <a:solidFill>
                  <a:prstClr val="black"/>
                </a:solidFill>
                <a:latin typeface="Calibri"/>
              </a:rPr>
              <a:t>The percentage of seniors in the City of Orlando (those aged 65+) has increased from 8.8% in 2010 to 10.9% in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Placeholder 7">
            <a:extLst>
              <a:ext uri="{FF2B5EF4-FFF2-40B4-BE49-F238E27FC236}">
                <a16:creationId xmlns:a16="http://schemas.microsoft.com/office/drawing/2014/main" id="{AFAAA896-7C61-4098-AB9A-C204E6EF9490}"/>
              </a:ext>
            </a:extLst>
          </p:cNvPr>
          <p:cNvSpPr txBox="1">
            <a:spLocks noChangeArrowheads="1"/>
          </p:cNvSpPr>
          <p:nvPr/>
        </p:nvSpPr>
        <p:spPr bwMode="auto">
          <a:xfrm>
            <a:off x="1530350" y="109538"/>
            <a:ext cx="9137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AARP Age-Friendly Communities</a:t>
            </a:r>
          </a:p>
        </p:txBody>
      </p:sp>
      <p:cxnSp>
        <p:nvCxnSpPr>
          <p:cNvPr id="9" name="Straight Connector 8">
            <a:extLst>
              <a:ext uri="{FF2B5EF4-FFF2-40B4-BE49-F238E27FC236}">
                <a16:creationId xmlns:a16="http://schemas.microsoft.com/office/drawing/2014/main" id="{A3CE17B2-1EA2-4FF0-890C-AAF63E336D01}"/>
              </a:ext>
            </a:extLst>
          </p:cNvPr>
          <p:cNvCxnSpPr/>
          <p:nvPr/>
        </p:nvCxnSpPr>
        <p:spPr>
          <a:xfrm>
            <a:off x="0" y="565150"/>
            <a:ext cx="12192000" cy="60325"/>
          </a:xfrm>
          <a:prstGeom prst="line">
            <a:avLst/>
          </a:prstGeom>
        </p:spPr>
        <p:style>
          <a:lnRef idx="2">
            <a:schemeClr val="accent1"/>
          </a:lnRef>
          <a:fillRef idx="0">
            <a:schemeClr val="accent1"/>
          </a:fillRef>
          <a:effectRef idx="1">
            <a:schemeClr val="accent1"/>
          </a:effectRef>
          <a:fontRef idx="minor">
            <a:schemeClr val="tx1"/>
          </a:fontRef>
        </p:style>
      </p:cxnSp>
      <p:sp>
        <p:nvSpPr>
          <p:cNvPr id="94212" name="TextBox 1">
            <a:extLst>
              <a:ext uri="{FF2B5EF4-FFF2-40B4-BE49-F238E27FC236}">
                <a16:creationId xmlns:a16="http://schemas.microsoft.com/office/drawing/2014/main" id="{7F9EC4DA-EBF9-4150-BCF1-BC84F1584364}"/>
              </a:ext>
            </a:extLst>
          </p:cNvPr>
          <p:cNvSpPr txBox="1">
            <a:spLocks noChangeArrowheads="1"/>
          </p:cNvSpPr>
          <p:nvPr/>
        </p:nvSpPr>
        <p:spPr bwMode="auto">
          <a:xfrm>
            <a:off x="6245225" y="1277938"/>
            <a:ext cx="52990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buFont typeface="Wingdings" panose="05000000000000000000" pitchFamily="2" charset="2"/>
              <a:buChar char="§"/>
            </a:pPr>
            <a:r>
              <a:rPr lang="en-US" altLang="en-US" sz="1600">
                <a:solidFill>
                  <a:srgbClr val="000000"/>
                </a:solidFill>
                <a:latin typeface="Calibri" panose="020F0502020204030204" pitchFamily="34" charset="0"/>
              </a:rPr>
              <a:t>The program has participating communities in more than 20 nations, as well as 10 affiliates representing more than 1,000 communities.</a:t>
            </a:r>
          </a:p>
          <a:p>
            <a:pPr eaLnBrk="1" hangingPunct="1">
              <a:buFont typeface="Wingdings" panose="05000000000000000000" pitchFamily="2" charset="2"/>
              <a:buChar char="§"/>
            </a:pPr>
            <a:endParaRPr lang="en-US" altLang="en-US" sz="1600">
              <a:solidFill>
                <a:srgbClr val="000000"/>
              </a:solidFill>
              <a:latin typeface="Calibri" panose="020F0502020204030204" pitchFamily="34" charset="0"/>
            </a:endParaRPr>
          </a:p>
          <a:p>
            <a:pPr eaLnBrk="1" hangingPunct="1">
              <a:buFont typeface="Wingdings" panose="05000000000000000000" pitchFamily="2" charset="2"/>
              <a:buChar char="§"/>
            </a:pPr>
            <a:r>
              <a:rPr lang="en-US" altLang="en-US" sz="1600">
                <a:solidFill>
                  <a:srgbClr val="000000"/>
                </a:solidFill>
                <a:latin typeface="Calibri" panose="020F0502020204030204" pitchFamily="34" charset="0"/>
              </a:rPr>
              <a:t>As of April 2021, there are six states, one territory (U.S. Virgin Islands), and over 513 communities participating in the network.</a:t>
            </a:r>
          </a:p>
          <a:p>
            <a:pPr eaLnBrk="1" hangingPunct="1">
              <a:buFont typeface="Wingdings" panose="05000000000000000000" pitchFamily="2" charset="2"/>
              <a:buChar char="§"/>
            </a:pPr>
            <a:endParaRPr lang="en-US" altLang="en-US" sz="1600">
              <a:solidFill>
                <a:srgbClr val="000000"/>
              </a:solidFill>
              <a:latin typeface="Calibri" panose="020F0502020204030204" pitchFamily="34" charset="0"/>
            </a:endParaRPr>
          </a:p>
          <a:p>
            <a:pPr eaLnBrk="1" hangingPunct="1">
              <a:buFont typeface="Wingdings" panose="05000000000000000000" pitchFamily="2" charset="2"/>
              <a:buChar char="§"/>
            </a:pPr>
            <a:r>
              <a:rPr lang="en-US" altLang="en-US" sz="1600">
                <a:solidFill>
                  <a:srgbClr val="000000"/>
                </a:solidFill>
                <a:latin typeface="Calibri" panose="020F0502020204030204" pitchFamily="34" charset="0"/>
              </a:rPr>
              <a:t>Orange County has recently joined the network, allowing even greater collaboration!  </a:t>
            </a:r>
          </a:p>
          <a:p>
            <a:pPr eaLnBrk="1" hangingPunct="1">
              <a:buFont typeface="Wingdings" panose="05000000000000000000" pitchFamily="2" charset="2"/>
              <a:buChar char="§"/>
            </a:pPr>
            <a:endParaRPr lang="en-US" altLang="en-US" sz="1600">
              <a:solidFill>
                <a:srgbClr val="000000"/>
              </a:solidFill>
              <a:latin typeface="Calibri" panose="020F0502020204030204" pitchFamily="34" charset="0"/>
            </a:endParaRPr>
          </a:p>
          <a:p>
            <a:pPr eaLnBrk="1" hangingPunct="1">
              <a:buFont typeface="Wingdings" panose="05000000000000000000" pitchFamily="2" charset="2"/>
              <a:buChar char="§"/>
            </a:pPr>
            <a:r>
              <a:rPr lang="en-US" altLang="en-US" sz="1600">
                <a:solidFill>
                  <a:srgbClr val="000000"/>
                </a:solidFill>
                <a:latin typeface="Calibri" panose="020F0502020204030204" pitchFamily="34" charset="0"/>
              </a:rPr>
              <a:t>In the U.S., nearly 100 million people live in a town, city, county, territory, or state that has enrolled in the network.</a:t>
            </a:r>
          </a:p>
          <a:p>
            <a:pPr eaLnBrk="1" hangingPunct="1">
              <a:buFont typeface="Wingdings" panose="05000000000000000000" pitchFamily="2" charset="2"/>
              <a:buChar char="§"/>
            </a:pPr>
            <a:endParaRPr lang="en-US" altLang="en-US" sz="1600">
              <a:solidFill>
                <a:srgbClr val="000000"/>
              </a:solidFill>
              <a:latin typeface="Calibri" panose="020F0502020204030204" pitchFamily="34" charset="0"/>
            </a:endParaRPr>
          </a:p>
          <a:p>
            <a:pPr eaLnBrk="1" hangingPunct="1">
              <a:buFont typeface="Wingdings" panose="05000000000000000000" pitchFamily="2" charset="2"/>
              <a:buChar char="§"/>
            </a:pPr>
            <a:r>
              <a:rPr lang="en-US" altLang="en-US" sz="1600" b="1">
                <a:solidFill>
                  <a:srgbClr val="000000"/>
                </a:solidFill>
                <a:latin typeface="Calibri" panose="020F0502020204030204" pitchFamily="34" charset="0"/>
              </a:rPr>
              <a:t>Joining the network is the beginning of the process, not the end!  </a:t>
            </a:r>
          </a:p>
        </p:txBody>
      </p:sp>
      <p:pic>
        <p:nvPicPr>
          <p:cNvPr id="94213" name="Picture 5">
            <a:extLst>
              <a:ext uri="{FF2B5EF4-FFF2-40B4-BE49-F238E27FC236}">
                <a16:creationId xmlns:a16="http://schemas.microsoft.com/office/drawing/2014/main" id="{788719C7-678E-44A4-8327-983DFF371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05" t="7500" r="7217" b="8571"/>
          <a:stretch>
            <a:fillRect/>
          </a:stretch>
        </p:blipFill>
        <p:spPr bwMode="auto">
          <a:xfrm>
            <a:off x="5553075" y="5719763"/>
            <a:ext cx="1027113"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Box 6">
            <a:extLst>
              <a:ext uri="{FF2B5EF4-FFF2-40B4-BE49-F238E27FC236}">
                <a16:creationId xmlns:a16="http://schemas.microsoft.com/office/drawing/2014/main" id="{C6C36D16-EBB4-402A-87CD-CAFFE9C1D4FA}"/>
              </a:ext>
            </a:extLst>
          </p:cNvPr>
          <p:cNvSpPr txBox="1">
            <a:spLocks noChangeArrowheads="1"/>
          </p:cNvSpPr>
          <p:nvPr/>
        </p:nvSpPr>
        <p:spPr bwMode="auto">
          <a:xfrm>
            <a:off x="704850" y="4525963"/>
            <a:ext cx="5360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buFont typeface="Wingdings" panose="05000000000000000000" pitchFamily="2" charset="2"/>
              <a:buChar char="§"/>
            </a:pPr>
            <a:r>
              <a:rPr lang="en-US" altLang="en-US" sz="1600">
                <a:solidFill>
                  <a:srgbClr val="000000"/>
                </a:solidFill>
                <a:latin typeface="Calibri" panose="020F0502020204030204" pitchFamily="34" charset="0"/>
              </a:rPr>
              <a:t>The AARP Network of Age-Friendly States and Communities is the United States affiliate of the World Health Organization’s Age-Friendly Cities and Communities Program, an international effort launched in 2006 to help cities prepare for rapid population aging and the parallel trend of urbanization.</a:t>
            </a:r>
          </a:p>
        </p:txBody>
      </p:sp>
      <p:pic>
        <p:nvPicPr>
          <p:cNvPr id="94215" name="Picture 3">
            <a:extLst>
              <a:ext uri="{FF2B5EF4-FFF2-40B4-BE49-F238E27FC236}">
                <a16:creationId xmlns:a16="http://schemas.microsoft.com/office/drawing/2014/main" id="{44C893A4-79F5-4A01-B181-72B447817F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376363"/>
            <a:ext cx="5326062" cy="306387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4216" name="TextBox 9">
            <a:extLst>
              <a:ext uri="{FF2B5EF4-FFF2-40B4-BE49-F238E27FC236}">
                <a16:creationId xmlns:a16="http://schemas.microsoft.com/office/drawing/2014/main" id="{7BBA7790-5927-48E1-B347-83F61D478989}"/>
              </a:ext>
            </a:extLst>
          </p:cNvPr>
          <p:cNvSpPr txBox="1">
            <a:spLocks noChangeArrowheads="1"/>
          </p:cNvSpPr>
          <p:nvPr/>
        </p:nvSpPr>
        <p:spPr bwMode="auto">
          <a:xfrm>
            <a:off x="631825" y="644525"/>
            <a:ext cx="408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b="1">
                <a:solidFill>
                  <a:srgbClr val="000000"/>
                </a:solidFill>
                <a:latin typeface="Calibri" panose="020F0502020204030204" pitchFamily="34" charset="0"/>
              </a:rPr>
              <a:t>The AARP Network of Age-Friendly States &amp; Communities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C902840-E3FD-49E2-B8B3-831615A7E897}"/>
              </a:ext>
            </a:extLst>
          </p:cNvPr>
          <p:cNvCxnSpPr/>
          <p:nvPr/>
        </p:nvCxnSpPr>
        <p:spPr>
          <a:xfrm>
            <a:off x="0" y="600075"/>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95235" name="Text Placeholder 7">
            <a:extLst>
              <a:ext uri="{FF2B5EF4-FFF2-40B4-BE49-F238E27FC236}">
                <a16:creationId xmlns:a16="http://schemas.microsoft.com/office/drawing/2014/main" id="{DE76E532-8ADD-4690-A4F9-5666A9480ABF}"/>
              </a:ext>
            </a:extLst>
          </p:cNvPr>
          <p:cNvSpPr txBox="1">
            <a:spLocks noChangeArrowheads="1"/>
          </p:cNvSpPr>
          <p:nvPr/>
        </p:nvSpPr>
        <p:spPr bwMode="auto">
          <a:xfrm>
            <a:off x="1524000" y="180975"/>
            <a:ext cx="91567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Assessment &amp; Action Plan Process</a:t>
            </a:r>
          </a:p>
        </p:txBody>
      </p:sp>
      <p:pic>
        <p:nvPicPr>
          <p:cNvPr id="95236" name="Picture 4">
            <a:extLst>
              <a:ext uri="{FF2B5EF4-FFF2-40B4-BE49-F238E27FC236}">
                <a16:creationId xmlns:a16="http://schemas.microsoft.com/office/drawing/2014/main" id="{73878058-1F54-478A-A497-0B9C0D7DCA12}"/>
              </a:ext>
            </a:extLst>
          </p:cNvPr>
          <p:cNvPicPr>
            <a:picLocks noChangeAspect="1"/>
          </p:cNvPicPr>
          <p:nvPr/>
        </p:nvPicPr>
        <p:blipFill>
          <a:blip r:embed="rId2">
            <a:extLst>
              <a:ext uri="{28A0092B-C50C-407E-A947-70E740481C1C}">
                <a14:useLocalDpi xmlns:a14="http://schemas.microsoft.com/office/drawing/2010/main" val="0"/>
              </a:ext>
            </a:extLst>
          </a:blip>
          <a:srcRect l="-2" t="990" r="529" b="2141"/>
          <a:stretch>
            <a:fillRect/>
          </a:stretch>
        </p:blipFill>
        <p:spPr bwMode="auto">
          <a:xfrm>
            <a:off x="558800" y="804863"/>
            <a:ext cx="6013450" cy="465613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1DD66CF0-4904-4315-8B12-8636954F1B48}"/>
              </a:ext>
            </a:extLst>
          </p:cNvPr>
          <p:cNvGraphicFramePr>
            <a:graphicFrameLocks noGrp="1"/>
          </p:cNvGraphicFramePr>
          <p:nvPr/>
        </p:nvGraphicFramePr>
        <p:xfrm>
          <a:off x="6770688" y="798513"/>
          <a:ext cx="4875212" cy="5432425"/>
        </p:xfrm>
        <a:graphic>
          <a:graphicData uri="http://schemas.openxmlformats.org/drawingml/2006/table">
            <a:tbl>
              <a:tblPr firstRow="1" bandRow="1">
                <a:tableStyleId>{5C22544A-7EE6-4342-B048-85BDC9FD1C3A}</a:tableStyleId>
              </a:tblPr>
              <a:tblGrid>
                <a:gridCol w="3534486">
                  <a:extLst>
                    <a:ext uri="{9D8B030D-6E8A-4147-A177-3AD203B41FA5}">
                      <a16:colId xmlns:a16="http://schemas.microsoft.com/office/drawing/2014/main" val="20000"/>
                    </a:ext>
                  </a:extLst>
                </a:gridCol>
                <a:gridCol w="1340726">
                  <a:extLst>
                    <a:ext uri="{9D8B030D-6E8A-4147-A177-3AD203B41FA5}">
                      <a16:colId xmlns:a16="http://schemas.microsoft.com/office/drawing/2014/main" val="20001"/>
                    </a:ext>
                  </a:extLst>
                </a:gridCol>
              </a:tblGrid>
              <a:tr h="274322">
                <a:tc>
                  <a:txBody>
                    <a:bodyPr/>
                    <a:lstStyle/>
                    <a:p>
                      <a:r>
                        <a:rPr lang="en-US" sz="1200" dirty="0"/>
                        <a:t>Event</a:t>
                      </a:r>
                    </a:p>
                  </a:txBody>
                  <a:tcPr marL="91424" marR="91424"/>
                </a:tc>
                <a:tc>
                  <a:txBody>
                    <a:bodyPr/>
                    <a:lstStyle/>
                    <a:p>
                      <a:r>
                        <a:rPr lang="en-US" sz="1200" dirty="0"/>
                        <a:t>Date</a:t>
                      </a:r>
                    </a:p>
                  </a:txBody>
                  <a:tcPr marL="91424" marR="91424"/>
                </a:tc>
                <a:extLst>
                  <a:ext uri="{0D108BD9-81ED-4DB2-BD59-A6C34878D82A}">
                    <a16:rowId xmlns:a16="http://schemas.microsoft.com/office/drawing/2014/main" val="10000"/>
                  </a:ext>
                </a:extLst>
              </a:tr>
              <a:tr h="228602">
                <a:tc>
                  <a:txBody>
                    <a:bodyPr/>
                    <a:lstStyle/>
                    <a:p>
                      <a:r>
                        <a:rPr lang="en-US" sz="900" b="1" dirty="0"/>
                        <a:t>Press Conference</a:t>
                      </a:r>
                      <a:r>
                        <a:rPr lang="en-US" sz="900" b="1" baseline="0" dirty="0"/>
                        <a:t> – Kick Off</a:t>
                      </a:r>
                      <a:endParaRPr lang="en-US" sz="900" b="1" dirty="0"/>
                    </a:p>
                  </a:txBody>
                  <a:tcPr marL="91424" marR="91424"/>
                </a:tc>
                <a:tc>
                  <a:txBody>
                    <a:bodyPr/>
                    <a:lstStyle/>
                    <a:p>
                      <a:r>
                        <a:rPr lang="en-US" sz="900" dirty="0"/>
                        <a:t>October 28, 2019</a:t>
                      </a:r>
                    </a:p>
                  </a:txBody>
                  <a:tcPr marL="91424" marR="91424"/>
                </a:tc>
                <a:extLst>
                  <a:ext uri="{0D108BD9-81ED-4DB2-BD59-A6C34878D82A}">
                    <a16:rowId xmlns:a16="http://schemas.microsoft.com/office/drawing/2014/main" val="10001"/>
                  </a:ext>
                </a:extLst>
              </a:tr>
              <a:tr h="228602">
                <a:tc>
                  <a:txBody>
                    <a:bodyPr/>
                    <a:lstStyle/>
                    <a:p>
                      <a:r>
                        <a:rPr lang="en-US" sz="900" b="1" dirty="0"/>
                        <a:t>On-Line Survey Runs on Various Digital</a:t>
                      </a:r>
                      <a:r>
                        <a:rPr lang="en-US" sz="900" b="1" baseline="0" dirty="0"/>
                        <a:t> </a:t>
                      </a:r>
                      <a:r>
                        <a:rPr lang="en-US" sz="900" b="1" dirty="0"/>
                        <a:t>Platforms</a:t>
                      </a:r>
                    </a:p>
                  </a:txBody>
                  <a:tcPr marL="91424" marR="91424"/>
                </a:tc>
                <a:tc>
                  <a:txBody>
                    <a:bodyPr/>
                    <a:lstStyle/>
                    <a:p>
                      <a:r>
                        <a:rPr lang="en-US" sz="900" dirty="0"/>
                        <a:t>October</a:t>
                      </a:r>
                      <a:r>
                        <a:rPr lang="en-US" sz="900" baseline="0" dirty="0"/>
                        <a:t> 2019 – Present</a:t>
                      </a:r>
                      <a:endParaRPr lang="en-US" sz="900" dirty="0"/>
                    </a:p>
                  </a:txBody>
                  <a:tcPr marL="91424" marR="91424"/>
                </a:tc>
                <a:extLst>
                  <a:ext uri="{0D108BD9-81ED-4DB2-BD59-A6C34878D82A}">
                    <a16:rowId xmlns:a16="http://schemas.microsoft.com/office/drawing/2014/main" val="10002"/>
                  </a:ext>
                </a:extLst>
              </a:tr>
              <a:tr h="370706">
                <a:tc>
                  <a:txBody>
                    <a:bodyPr/>
                    <a:lstStyle/>
                    <a:p>
                      <a:r>
                        <a:rPr lang="en-US" sz="900" b="1" dirty="0"/>
                        <a:t>Mayor’s Committee on Livability &amp; Healthy Aging Meeting #1</a:t>
                      </a:r>
                      <a:r>
                        <a:rPr lang="en-US" sz="900" b="1" baseline="0" dirty="0"/>
                        <a:t> &amp; 2</a:t>
                      </a:r>
                      <a:endParaRPr lang="en-US" sz="900" b="1" dirty="0"/>
                    </a:p>
                  </a:txBody>
                  <a:tcPr marL="91424" marR="91424"/>
                </a:tc>
                <a:tc>
                  <a:txBody>
                    <a:bodyPr/>
                    <a:lstStyle/>
                    <a:p>
                      <a:r>
                        <a:rPr lang="en-US" sz="900" dirty="0"/>
                        <a:t>November 20, 2019</a:t>
                      </a:r>
                    </a:p>
                    <a:p>
                      <a:r>
                        <a:rPr lang="en-US" sz="900" dirty="0"/>
                        <a:t>January 22, 2020</a:t>
                      </a:r>
                    </a:p>
                  </a:txBody>
                  <a:tcPr marL="91424" marR="91424"/>
                </a:tc>
                <a:extLst>
                  <a:ext uri="{0D108BD9-81ED-4DB2-BD59-A6C34878D82A}">
                    <a16:rowId xmlns:a16="http://schemas.microsoft.com/office/drawing/2014/main" val="10003"/>
                  </a:ext>
                </a:extLst>
              </a:tr>
              <a:tr h="228602">
                <a:tc>
                  <a:txBody>
                    <a:bodyPr/>
                    <a:lstStyle/>
                    <a:p>
                      <a:r>
                        <a:rPr lang="en-US" sz="900" b="1" dirty="0"/>
                        <a:t>Covid-19 Pause (Planus</a:t>
                      </a:r>
                      <a:r>
                        <a:rPr lang="en-US" sz="900" b="1" baseline="0" dirty="0"/>
                        <a:t> Interruptus)</a:t>
                      </a:r>
                      <a:endParaRPr lang="en-US" sz="900" b="1" dirty="0"/>
                    </a:p>
                  </a:txBody>
                  <a:tcPr marL="91424" marR="91424"/>
                </a:tc>
                <a:tc>
                  <a:txBody>
                    <a:bodyPr/>
                    <a:lstStyle/>
                    <a:p>
                      <a:r>
                        <a:rPr lang="en-US" sz="900" b="1" baseline="0" dirty="0"/>
                        <a:t>Remainder of 2020</a:t>
                      </a:r>
                      <a:endParaRPr lang="en-US" sz="900" b="1" dirty="0"/>
                    </a:p>
                  </a:txBody>
                  <a:tcPr marL="91424" marR="91424"/>
                </a:tc>
                <a:extLst>
                  <a:ext uri="{0D108BD9-81ED-4DB2-BD59-A6C34878D82A}">
                    <a16:rowId xmlns:a16="http://schemas.microsoft.com/office/drawing/2014/main" val="10004"/>
                  </a:ext>
                </a:extLst>
              </a:tr>
              <a:tr h="235539">
                <a:tc>
                  <a:txBody>
                    <a:bodyPr/>
                    <a:lstStyle/>
                    <a:p>
                      <a:r>
                        <a:rPr lang="en-US" sz="900" b="1" dirty="0"/>
                        <a:t>Mayor’s Committee on Livability &amp; Healthy Aging Meeting #3</a:t>
                      </a:r>
                    </a:p>
                  </a:txBody>
                  <a:tcPr marL="91424" marR="91424"/>
                </a:tc>
                <a:tc>
                  <a:txBody>
                    <a:bodyPr/>
                    <a:lstStyle/>
                    <a:p>
                      <a:r>
                        <a:rPr lang="en-US" sz="900" dirty="0"/>
                        <a:t>March 24, 2021</a:t>
                      </a:r>
                    </a:p>
                  </a:txBody>
                  <a:tcPr marL="91424" marR="91424"/>
                </a:tc>
                <a:extLst>
                  <a:ext uri="{0D108BD9-81ED-4DB2-BD59-A6C34878D82A}">
                    <a16:rowId xmlns:a16="http://schemas.microsoft.com/office/drawing/2014/main" val="10005"/>
                  </a:ext>
                </a:extLst>
              </a:tr>
              <a:tr h="350523">
                <a:tc>
                  <a:txBody>
                    <a:bodyPr/>
                    <a:lstStyle/>
                    <a:p>
                      <a:r>
                        <a:rPr lang="en-US" sz="900" b="1" dirty="0"/>
                        <a:t>Mayor’s Committee on Livability &amp; Healthy Aging Meetings</a:t>
                      </a:r>
                      <a:r>
                        <a:rPr lang="en-US" sz="900" b="1" baseline="0" dirty="0"/>
                        <a:t> #4</a:t>
                      </a:r>
                      <a:endParaRPr lang="en-US" sz="900" b="1" dirty="0"/>
                    </a:p>
                    <a:p>
                      <a:r>
                        <a:rPr lang="en-US" sz="800" dirty="0"/>
                        <a:t>(Presentations:</a:t>
                      </a:r>
                      <a:r>
                        <a:rPr lang="en-US" sz="800" baseline="0" dirty="0"/>
                        <a:t> Transportation Initiatives; Affordable Housing Update)</a:t>
                      </a:r>
                      <a:endParaRPr lang="en-US" sz="800" dirty="0"/>
                    </a:p>
                  </a:txBody>
                  <a:tcPr marL="91424" marR="91424"/>
                </a:tc>
                <a:tc>
                  <a:txBody>
                    <a:bodyPr/>
                    <a:lstStyle/>
                    <a:p>
                      <a:r>
                        <a:rPr lang="en-US" sz="900" dirty="0"/>
                        <a:t>May 26, 2021</a:t>
                      </a:r>
                    </a:p>
                  </a:txBody>
                  <a:tcPr marL="91424" marR="91424"/>
                </a:tc>
                <a:extLst>
                  <a:ext uri="{0D108BD9-81ED-4DB2-BD59-A6C34878D82A}">
                    <a16:rowId xmlns:a16="http://schemas.microsoft.com/office/drawing/2014/main" val="10006"/>
                  </a:ext>
                </a:extLst>
              </a:tr>
              <a:tr h="243842">
                <a:tc>
                  <a:txBody>
                    <a:bodyPr/>
                    <a:lstStyle/>
                    <a:p>
                      <a:r>
                        <a:rPr lang="en-US" sz="1000" b="1" dirty="0"/>
                        <a:t>Public Presentations</a:t>
                      </a:r>
                      <a:r>
                        <a:rPr lang="en-US" sz="1000" b="1" baseline="0" dirty="0"/>
                        <a:t> on Initiative &amp; Survey Results (6)</a:t>
                      </a:r>
                      <a:endParaRPr lang="en-US" sz="1000" b="1" dirty="0"/>
                    </a:p>
                  </a:txBody>
                  <a:tcPr marL="91424" marR="91424"/>
                </a:tc>
                <a:tc>
                  <a:txBody>
                    <a:bodyPr/>
                    <a:lstStyle/>
                    <a:p>
                      <a:r>
                        <a:rPr lang="en-US" sz="900" dirty="0"/>
                        <a:t>June/July</a:t>
                      </a:r>
                      <a:r>
                        <a:rPr lang="en-US" sz="900" baseline="0" dirty="0"/>
                        <a:t> 2021</a:t>
                      </a:r>
                      <a:endParaRPr lang="en-US" sz="900" dirty="0"/>
                    </a:p>
                  </a:txBody>
                  <a:tcPr marL="91424" marR="91424"/>
                </a:tc>
                <a:extLst>
                  <a:ext uri="{0D108BD9-81ED-4DB2-BD59-A6C34878D82A}">
                    <a16:rowId xmlns:a16="http://schemas.microsoft.com/office/drawing/2014/main" val="10007"/>
                  </a:ext>
                </a:extLst>
              </a:tr>
              <a:tr h="239299">
                <a:tc>
                  <a:txBody>
                    <a:bodyPr/>
                    <a:lstStyle/>
                    <a:p>
                      <a:r>
                        <a:rPr lang="en-US" sz="900" b="1" dirty="0"/>
                        <a:t>Mayor’s Committee on Livability &amp; Healthy Aging Meeting #5</a:t>
                      </a:r>
                    </a:p>
                  </a:txBody>
                  <a:tcPr marL="91424" marR="91424"/>
                </a:tc>
                <a:tc>
                  <a:txBody>
                    <a:bodyPr/>
                    <a:lstStyle/>
                    <a:p>
                      <a:r>
                        <a:rPr lang="en-US" sz="900" dirty="0"/>
                        <a:t>July 28, 2021</a:t>
                      </a:r>
                    </a:p>
                  </a:txBody>
                  <a:tcPr marL="91424" marR="91424"/>
                </a:tc>
                <a:extLst>
                  <a:ext uri="{0D108BD9-81ED-4DB2-BD59-A6C34878D82A}">
                    <a16:rowId xmlns:a16="http://schemas.microsoft.com/office/drawing/2014/main" val="10008"/>
                  </a:ext>
                </a:extLst>
              </a:tr>
              <a:tr h="228602">
                <a:tc>
                  <a:txBody>
                    <a:bodyPr/>
                    <a:lstStyle/>
                    <a:p>
                      <a:r>
                        <a:rPr lang="en-US" sz="900" b="1" dirty="0"/>
                        <a:t>Fun/Educational</a:t>
                      </a:r>
                      <a:r>
                        <a:rPr lang="en-US" sz="900" b="1" baseline="0" dirty="0"/>
                        <a:t> Event TBD</a:t>
                      </a:r>
                      <a:endParaRPr lang="en-US" sz="900" b="1" dirty="0"/>
                    </a:p>
                  </a:txBody>
                  <a:tcPr marL="91424" marR="91424"/>
                </a:tc>
                <a:tc>
                  <a:txBody>
                    <a:bodyPr/>
                    <a:lstStyle/>
                    <a:p>
                      <a:r>
                        <a:rPr lang="en-US" sz="900" dirty="0"/>
                        <a:t>August 21, 2021</a:t>
                      </a:r>
                    </a:p>
                  </a:txBody>
                  <a:tcPr marL="91424" marR="91424"/>
                </a:tc>
                <a:extLst>
                  <a:ext uri="{0D108BD9-81ED-4DB2-BD59-A6C34878D82A}">
                    <a16:rowId xmlns:a16="http://schemas.microsoft.com/office/drawing/2014/main" val="10009"/>
                  </a:ext>
                </a:extLst>
              </a:tr>
              <a:tr h="502924">
                <a:tc>
                  <a:txBody>
                    <a:bodyPr/>
                    <a:lstStyle/>
                    <a:p>
                      <a:r>
                        <a:rPr lang="en-US" sz="900" b="1" dirty="0"/>
                        <a:t>Mayor’s Committee on Livability &amp; Healthy Aging Meetings</a:t>
                      </a:r>
                      <a:r>
                        <a:rPr lang="en-US" sz="900" b="1" baseline="0" dirty="0"/>
                        <a:t> #6-8</a:t>
                      </a:r>
                      <a:endParaRPr lang="en-US" sz="900" b="1" dirty="0"/>
                    </a:p>
                  </a:txBody>
                  <a:tcPr marL="91424" marR="91424"/>
                </a:tc>
                <a:tc>
                  <a:txBody>
                    <a:bodyPr/>
                    <a:lstStyle/>
                    <a:p>
                      <a:r>
                        <a:rPr lang="en-US" sz="900" dirty="0"/>
                        <a:t>September 22, 2021</a:t>
                      </a:r>
                      <a:r>
                        <a:rPr lang="en-US" sz="900" baseline="0" dirty="0"/>
                        <a:t> November 17, 2021 January 26, 2022</a:t>
                      </a:r>
                      <a:endParaRPr lang="en-US" sz="900" dirty="0"/>
                    </a:p>
                  </a:txBody>
                  <a:tcPr marL="91424" marR="91424"/>
                </a:tc>
                <a:extLst>
                  <a:ext uri="{0D108BD9-81ED-4DB2-BD59-A6C34878D82A}">
                    <a16:rowId xmlns:a16="http://schemas.microsoft.com/office/drawing/2014/main" val="10010"/>
                  </a:ext>
                </a:extLst>
              </a:tr>
              <a:tr h="228602">
                <a:tc>
                  <a:txBody>
                    <a:bodyPr/>
                    <a:lstStyle/>
                    <a:p>
                      <a:r>
                        <a:rPr lang="en-US" sz="900" b="1" dirty="0"/>
                        <a:t>Public</a:t>
                      </a:r>
                      <a:r>
                        <a:rPr lang="en-US" sz="900" b="1" baseline="0" dirty="0"/>
                        <a:t> Presentations on Draft Plan</a:t>
                      </a:r>
                      <a:endParaRPr lang="en-US" sz="900" b="1" dirty="0"/>
                    </a:p>
                  </a:txBody>
                  <a:tcPr marL="91424" marR="91424"/>
                </a:tc>
                <a:tc>
                  <a:txBody>
                    <a:bodyPr/>
                    <a:lstStyle/>
                    <a:p>
                      <a:r>
                        <a:rPr lang="en-US" sz="900" dirty="0"/>
                        <a:t>February/March 2022</a:t>
                      </a:r>
                    </a:p>
                  </a:txBody>
                  <a:tcPr marL="91424" marR="91424"/>
                </a:tc>
                <a:extLst>
                  <a:ext uri="{0D108BD9-81ED-4DB2-BD59-A6C34878D82A}">
                    <a16:rowId xmlns:a16="http://schemas.microsoft.com/office/drawing/2014/main" val="10011"/>
                  </a:ext>
                </a:extLst>
              </a:tr>
              <a:tr h="472444">
                <a:tc>
                  <a:txBody>
                    <a:bodyPr/>
                    <a:lstStyle/>
                    <a:p>
                      <a:r>
                        <a:rPr lang="en-US" sz="900" b="1" dirty="0"/>
                        <a:t>Mayor’s Committee on Livability &amp; Healthy Aging</a:t>
                      </a:r>
                      <a:r>
                        <a:rPr lang="en-US" sz="900" b="1" baseline="0" dirty="0"/>
                        <a:t> Meeting #9</a:t>
                      </a:r>
                    </a:p>
                    <a:p>
                      <a:r>
                        <a:rPr lang="en-US" sz="800" baseline="0" dirty="0"/>
                        <a:t>(Preliminary Review of Entire Action Plan, including Executive Summary and Introduction)</a:t>
                      </a:r>
                      <a:endParaRPr lang="en-US" sz="800" dirty="0"/>
                    </a:p>
                  </a:txBody>
                  <a:tcPr marL="91424" marR="91424"/>
                </a:tc>
                <a:tc>
                  <a:txBody>
                    <a:bodyPr/>
                    <a:lstStyle/>
                    <a:p>
                      <a:r>
                        <a:rPr lang="en-US" sz="900" dirty="0"/>
                        <a:t>March 23, 2022</a:t>
                      </a:r>
                    </a:p>
                  </a:txBody>
                  <a:tcPr marL="91424" marR="91424"/>
                </a:tc>
                <a:extLst>
                  <a:ext uri="{0D108BD9-81ED-4DB2-BD59-A6C34878D82A}">
                    <a16:rowId xmlns:a16="http://schemas.microsoft.com/office/drawing/2014/main" val="10012"/>
                  </a:ext>
                </a:extLst>
              </a:tr>
              <a:tr h="228602">
                <a:tc>
                  <a:txBody>
                    <a:bodyPr/>
                    <a:lstStyle/>
                    <a:p>
                      <a:r>
                        <a:rPr lang="en-US" sz="900" b="1" dirty="0"/>
                        <a:t>Municipal Planning Board Workshop</a:t>
                      </a:r>
                    </a:p>
                  </a:txBody>
                  <a:tcPr marL="91424" marR="91424"/>
                </a:tc>
                <a:tc>
                  <a:txBody>
                    <a:bodyPr/>
                    <a:lstStyle/>
                    <a:p>
                      <a:r>
                        <a:rPr lang="en-US" sz="900" dirty="0"/>
                        <a:t>April 19, 2022</a:t>
                      </a:r>
                    </a:p>
                  </a:txBody>
                  <a:tcPr marL="91424" marR="91424"/>
                </a:tc>
                <a:extLst>
                  <a:ext uri="{0D108BD9-81ED-4DB2-BD59-A6C34878D82A}">
                    <a16:rowId xmlns:a16="http://schemas.microsoft.com/office/drawing/2014/main" val="10013"/>
                  </a:ext>
                </a:extLst>
              </a:tr>
              <a:tr h="376060">
                <a:tc>
                  <a:txBody>
                    <a:bodyPr/>
                    <a:lstStyle/>
                    <a:p>
                      <a:r>
                        <a:rPr lang="en-US" sz="900" b="1" dirty="0"/>
                        <a:t>Mayor’s</a:t>
                      </a:r>
                      <a:r>
                        <a:rPr lang="en-US" sz="900" b="1" baseline="0" dirty="0"/>
                        <a:t> Committee on Livability &amp; Healthy Aging Meeting #10</a:t>
                      </a:r>
                    </a:p>
                    <a:p>
                      <a:r>
                        <a:rPr lang="en-US" sz="800" baseline="0" dirty="0"/>
                        <a:t>(Final Review and Approval of Action Plan)</a:t>
                      </a:r>
                      <a:endParaRPr lang="en-US" sz="800" dirty="0"/>
                    </a:p>
                  </a:txBody>
                  <a:tcPr marL="91424" marR="91424"/>
                </a:tc>
                <a:tc>
                  <a:txBody>
                    <a:bodyPr/>
                    <a:lstStyle/>
                    <a:p>
                      <a:r>
                        <a:rPr lang="en-US" sz="900" dirty="0"/>
                        <a:t>May 25, 2022</a:t>
                      </a:r>
                    </a:p>
                  </a:txBody>
                  <a:tcPr marL="91424" marR="91424"/>
                </a:tc>
                <a:extLst>
                  <a:ext uri="{0D108BD9-81ED-4DB2-BD59-A6C34878D82A}">
                    <a16:rowId xmlns:a16="http://schemas.microsoft.com/office/drawing/2014/main" val="10014"/>
                  </a:ext>
                </a:extLst>
              </a:tr>
              <a:tr h="263613">
                <a:tc>
                  <a:txBody>
                    <a:bodyPr/>
                    <a:lstStyle/>
                    <a:p>
                      <a:r>
                        <a:rPr lang="en-US" sz="900" b="1" dirty="0"/>
                        <a:t>City Council Workshop – Presentation of Action Plan</a:t>
                      </a:r>
                    </a:p>
                  </a:txBody>
                  <a:tcPr marL="91424" marR="91424"/>
                </a:tc>
                <a:tc>
                  <a:txBody>
                    <a:bodyPr/>
                    <a:lstStyle/>
                    <a:p>
                      <a:r>
                        <a:rPr lang="en-US" sz="900" dirty="0"/>
                        <a:t>June 2022</a:t>
                      </a:r>
                    </a:p>
                  </a:txBody>
                  <a:tcPr marL="91424" marR="91424"/>
                </a:tc>
                <a:extLst>
                  <a:ext uri="{0D108BD9-81ED-4DB2-BD59-A6C34878D82A}">
                    <a16:rowId xmlns:a16="http://schemas.microsoft.com/office/drawing/2014/main" val="10015"/>
                  </a:ext>
                </a:extLst>
              </a:tr>
              <a:tr h="245502">
                <a:tc>
                  <a:txBody>
                    <a:bodyPr/>
                    <a:lstStyle/>
                    <a:p>
                      <a:r>
                        <a:rPr lang="en-US" sz="900" b="1" dirty="0"/>
                        <a:t>City Council Hearing – Acceptance of Action Plan</a:t>
                      </a:r>
                    </a:p>
                  </a:txBody>
                  <a:tcPr marL="91424" marR="91424"/>
                </a:tc>
                <a:tc>
                  <a:txBody>
                    <a:bodyPr/>
                    <a:lstStyle/>
                    <a:p>
                      <a:r>
                        <a:rPr lang="en-US" sz="900" baseline="0" dirty="0"/>
                        <a:t>July/August 2022</a:t>
                      </a:r>
                      <a:endParaRPr lang="en-US" sz="900" dirty="0"/>
                    </a:p>
                  </a:txBody>
                  <a:tcPr marL="91424" marR="91424"/>
                </a:tc>
                <a:extLst>
                  <a:ext uri="{0D108BD9-81ED-4DB2-BD59-A6C34878D82A}">
                    <a16:rowId xmlns:a16="http://schemas.microsoft.com/office/drawing/2014/main" val="10016"/>
                  </a:ext>
                </a:extLst>
              </a:tr>
              <a:tr h="2553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dirty="0"/>
                        <a:t>Action Plan forwarded to World Health Organization (WHO)</a:t>
                      </a:r>
                    </a:p>
                  </a:txBody>
                  <a:tcPr marL="91424" marR="91424"/>
                </a:tc>
                <a:tc>
                  <a:txBody>
                    <a:bodyPr/>
                    <a:lstStyle/>
                    <a:p>
                      <a:r>
                        <a:rPr lang="en-US" sz="900" dirty="0"/>
                        <a:t>August 2022</a:t>
                      </a:r>
                    </a:p>
                  </a:txBody>
                  <a:tcPr marL="91424" marR="91424"/>
                </a:tc>
                <a:extLst>
                  <a:ext uri="{0D108BD9-81ED-4DB2-BD59-A6C34878D82A}">
                    <a16:rowId xmlns:a16="http://schemas.microsoft.com/office/drawing/2014/main" val="10017"/>
                  </a:ext>
                </a:extLst>
              </a:tr>
              <a:tr h="230662">
                <a:tc>
                  <a:txBody>
                    <a:bodyPr/>
                    <a:lstStyle/>
                    <a:p>
                      <a:r>
                        <a:rPr lang="en-US" sz="900" b="1" dirty="0"/>
                        <a:t>Celebration Event</a:t>
                      </a:r>
                    </a:p>
                  </a:txBody>
                  <a:tcPr marL="91424" marR="91424"/>
                </a:tc>
                <a:tc>
                  <a:txBody>
                    <a:bodyPr/>
                    <a:lstStyle/>
                    <a:p>
                      <a:r>
                        <a:rPr lang="en-US" sz="900" dirty="0"/>
                        <a:t>September</a:t>
                      </a:r>
                      <a:r>
                        <a:rPr lang="en-US" sz="900" baseline="0" dirty="0"/>
                        <a:t> 2022</a:t>
                      </a:r>
                      <a:endParaRPr lang="en-US" sz="900" dirty="0"/>
                    </a:p>
                  </a:txBody>
                  <a:tcPr marL="91424" marR="91424"/>
                </a:tc>
                <a:extLst>
                  <a:ext uri="{0D108BD9-81ED-4DB2-BD59-A6C34878D82A}">
                    <a16:rowId xmlns:a16="http://schemas.microsoft.com/office/drawing/2014/main" val="10018"/>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02890FF-FCFA-4F17-9824-7115203FACD4}"/>
              </a:ext>
            </a:extLst>
          </p:cNvPr>
          <p:cNvCxnSpPr/>
          <p:nvPr/>
        </p:nvCxnSpPr>
        <p:spPr>
          <a:xfrm>
            <a:off x="0" y="600075"/>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96259" name="Text Placeholder 7">
            <a:extLst>
              <a:ext uri="{FF2B5EF4-FFF2-40B4-BE49-F238E27FC236}">
                <a16:creationId xmlns:a16="http://schemas.microsoft.com/office/drawing/2014/main" id="{F3F9FD75-9E82-4C10-8FDF-B99ABB41F67F}"/>
              </a:ext>
            </a:extLst>
          </p:cNvPr>
          <p:cNvSpPr txBox="1">
            <a:spLocks noChangeArrowheads="1"/>
          </p:cNvSpPr>
          <p:nvPr/>
        </p:nvSpPr>
        <p:spPr bwMode="auto">
          <a:xfrm>
            <a:off x="1524000" y="180975"/>
            <a:ext cx="91567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Assessment &amp; Action Plan Process</a:t>
            </a:r>
          </a:p>
        </p:txBody>
      </p:sp>
      <p:pic>
        <p:nvPicPr>
          <p:cNvPr id="96260" name="Picture 7">
            <a:extLst>
              <a:ext uri="{FF2B5EF4-FFF2-40B4-BE49-F238E27FC236}">
                <a16:creationId xmlns:a16="http://schemas.microsoft.com/office/drawing/2014/main" id="{21DA7349-8393-4427-AE70-550818E3DE8C}"/>
              </a:ext>
            </a:extLst>
          </p:cNvPr>
          <p:cNvPicPr>
            <a:picLocks noChangeAspect="1"/>
          </p:cNvPicPr>
          <p:nvPr/>
        </p:nvPicPr>
        <p:blipFill>
          <a:blip r:embed="rId2">
            <a:extLst>
              <a:ext uri="{28A0092B-C50C-407E-A947-70E740481C1C}">
                <a14:useLocalDpi xmlns:a14="http://schemas.microsoft.com/office/drawing/2010/main" val="0"/>
              </a:ext>
            </a:extLst>
          </a:blip>
          <a:srcRect t="1515" b="841"/>
          <a:stretch>
            <a:fillRect/>
          </a:stretch>
        </p:blipFill>
        <p:spPr bwMode="auto">
          <a:xfrm>
            <a:off x="2212975" y="731838"/>
            <a:ext cx="7456488" cy="562610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6261" name="TextBox 2">
            <a:extLst>
              <a:ext uri="{FF2B5EF4-FFF2-40B4-BE49-F238E27FC236}">
                <a16:creationId xmlns:a16="http://schemas.microsoft.com/office/drawing/2014/main" id="{0AEE1995-12F9-406C-8189-8430E1A4A3B5}"/>
              </a:ext>
            </a:extLst>
          </p:cNvPr>
          <p:cNvSpPr txBox="1">
            <a:spLocks noChangeArrowheads="1"/>
          </p:cNvSpPr>
          <p:nvPr/>
        </p:nvSpPr>
        <p:spPr bwMode="auto">
          <a:xfrm>
            <a:off x="809625" y="1287463"/>
            <a:ext cx="14287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a:solidFill>
                  <a:srgbClr val="000000"/>
                </a:solidFill>
                <a:latin typeface="Calibri" panose="020F0502020204030204" pitchFamily="34" charset="0"/>
              </a:rPr>
              <a:t>Built </a:t>
            </a:r>
          </a:p>
          <a:p>
            <a:pPr eaLnBrk="1" hangingPunct="1"/>
            <a:r>
              <a:rPr lang="en-US" altLang="en-US">
                <a:solidFill>
                  <a:srgbClr val="000000"/>
                </a:solidFill>
                <a:latin typeface="Calibri" panose="020F0502020204030204" pitchFamily="34" charset="0"/>
              </a:rPr>
              <a:t>Environment </a:t>
            </a:r>
          </a:p>
          <a:p>
            <a:pPr eaLnBrk="1" hangingPunct="1"/>
            <a:endParaRPr lang="en-US" altLang="en-US">
              <a:solidFill>
                <a:srgbClr val="000000"/>
              </a:solidFill>
              <a:latin typeface="Calibri" panose="020F0502020204030204" pitchFamily="34" charset="0"/>
            </a:endParaRPr>
          </a:p>
        </p:txBody>
      </p:sp>
      <p:sp>
        <p:nvSpPr>
          <p:cNvPr id="7" name="Isosceles Triangle 6">
            <a:extLst>
              <a:ext uri="{FF2B5EF4-FFF2-40B4-BE49-F238E27FC236}">
                <a16:creationId xmlns:a16="http://schemas.microsoft.com/office/drawing/2014/main" id="{BE6C9648-D9D9-4021-A906-1BAE2DC3DE01}"/>
              </a:ext>
            </a:extLst>
          </p:cNvPr>
          <p:cNvSpPr/>
          <p:nvPr/>
        </p:nvSpPr>
        <p:spPr>
          <a:xfrm>
            <a:off x="9767888" y="1316038"/>
            <a:ext cx="392112" cy="330200"/>
          </a:xfrm>
          <a:prstGeom prst="triangl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 name="4-Point Star 8">
            <a:extLst>
              <a:ext uri="{FF2B5EF4-FFF2-40B4-BE49-F238E27FC236}">
                <a16:creationId xmlns:a16="http://schemas.microsoft.com/office/drawing/2014/main" id="{81CD7A4E-308E-41EE-A041-6D1C945F229C}"/>
              </a:ext>
            </a:extLst>
          </p:cNvPr>
          <p:cNvSpPr/>
          <p:nvPr/>
        </p:nvSpPr>
        <p:spPr>
          <a:xfrm>
            <a:off x="409575" y="1362075"/>
            <a:ext cx="400050" cy="498475"/>
          </a:xfrm>
          <a:prstGeom prst="star4">
            <a:avLst>
              <a:gd name="adj" fmla="val 1414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0" name="4-Point Star 9">
            <a:extLst>
              <a:ext uri="{FF2B5EF4-FFF2-40B4-BE49-F238E27FC236}">
                <a16:creationId xmlns:a16="http://schemas.microsoft.com/office/drawing/2014/main" id="{51D2EB61-26EC-4EE4-9213-407D90E8A293}"/>
              </a:ext>
            </a:extLst>
          </p:cNvPr>
          <p:cNvSpPr/>
          <p:nvPr/>
        </p:nvSpPr>
        <p:spPr>
          <a:xfrm>
            <a:off x="8778875" y="2689225"/>
            <a:ext cx="400050" cy="496888"/>
          </a:xfrm>
          <a:prstGeom prst="star4">
            <a:avLst>
              <a:gd name="adj" fmla="val 1414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1" name="4-Point Star 10">
            <a:extLst>
              <a:ext uri="{FF2B5EF4-FFF2-40B4-BE49-F238E27FC236}">
                <a16:creationId xmlns:a16="http://schemas.microsoft.com/office/drawing/2014/main" id="{47DBB7A6-C42F-41FB-A871-20AE7EF35B10}"/>
              </a:ext>
            </a:extLst>
          </p:cNvPr>
          <p:cNvSpPr/>
          <p:nvPr/>
        </p:nvSpPr>
        <p:spPr>
          <a:xfrm>
            <a:off x="4799013" y="2689225"/>
            <a:ext cx="400050" cy="498475"/>
          </a:xfrm>
          <a:prstGeom prst="star4">
            <a:avLst>
              <a:gd name="adj" fmla="val 1414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2" name="4-Point Star 11">
            <a:extLst>
              <a:ext uri="{FF2B5EF4-FFF2-40B4-BE49-F238E27FC236}">
                <a16:creationId xmlns:a16="http://schemas.microsoft.com/office/drawing/2014/main" id="{18CCD65D-3D92-4135-80DA-AE9C5925E45F}"/>
              </a:ext>
            </a:extLst>
          </p:cNvPr>
          <p:cNvSpPr/>
          <p:nvPr/>
        </p:nvSpPr>
        <p:spPr>
          <a:xfrm>
            <a:off x="4176713" y="3613150"/>
            <a:ext cx="400050" cy="498475"/>
          </a:xfrm>
          <a:prstGeom prst="star4">
            <a:avLst>
              <a:gd name="adj" fmla="val 1414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3" name="Isosceles Triangle 12">
            <a:extLst>
              <a:ext uri="{FF2B5EF4-FFF2-40B4-BE49-F238E27FC236}">
                <a16:creationId xmlns:a16="http://schemas.microsoft.com/office/drawing/2014/main" id="{87B1B354-8E57-4316-987E-487354B55989}"/>
              </a:ext>
            </a:extLst>
          </p:cNvPr>
          <p:cNvSpPr/>
          <p:nvPr/>
        </p:nvSpPr>
        <p:spPr>
          <a:xfrm>
            <a:off x="8326438" y="4203700"/>
            <a:ext cx="390525" cy="331788"/>
          </a:xfrm>
          <a:prstGeom prst="triangl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4" name="Isosceles Triangle 13">
            <a:extLst>
              <a:ext uri="{FF2B5EF4-FFF2-40B4-BE49-F238E27FC236}">
                <a16:creationId xmlns:a16="http://schemas.microsoft.com/office/drawing/2014/main" id="{AFF6C1C6-9FEE-489D-AEF5-C91447599A8E}"/>
              </a:ext>
            </a:extLst>
          </p:cNvPr>
          <p:cNvSpPr/>
          <p:nvPr/>
        </p:nvSpPr>
        <p:spPr>
          <a:xfrm>
            <a:off x="7510463" y="2674938"/>
            <a:ext cx="392112" cy="330200"/>
          </a:xfrm>
          <a:prstGeom prst="triangl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5" name="Isosceles Triangle 14">
            <a:extLst>
              <a:ext uri="{FF2B5EF4-FFF2-40B4-BE49-F238E27FC236}">
                <a16:creationId xmlns:a16="http://schemas.microsoft.com/office/drawing/2014/main" id="{C6004A48-6084-41AB-9B68-2E8FC8E4E436}"/>
              </a:ext>
            </a:extLst>
          </p:cNvPr>
          <p:cNvSpPr/>
          <p:nvPr/>
        </p:nvSpPr>
        <p:spPr>
          <a:xfrm>
            <a:off x="6661150" y="3779838"/>
            <a:ext cx="392113" cy="331787"/>
          </a:xfrm>
          <a:prstGeom prst="triangl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6" name="Isosceles Triangle 15">
            <a:extLst>
              <a:ext uri="{FF2B5EF4-FFF2-40B4-BE49-F238E27FC236}">
                <a16:creationId xmlns:a16="http://schemas.microsoft.com/office/drawing/2014/main" id="{CDCEA0B5-FE10-4067-95C3-554CDD011EBA}"/>
              </a:ext>
            </a:extLst>
          </p:cNvPr>
          <p:cNvSpPr/>
          <p:nvPr/>
        </p:nvSpPr>
        <p:spPr>
          <a:xfrm>
            <a:off x="5940425" y="2674938"/>
            <a:ext cx="392113" cy="330200"/>
          </a:xfrm>
          <a:prstGeom prst="triangl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 name="Isosceles Triangle 16">
            <a:extLst>
              <a:ext uri="{FF2B5EF4-FFF2-40B4-BE49-F238E27FC236}">
                <a16:creationId xmlns:a16="http://schemas.microsoft.com/office/drawing/2014/main" id="{29DBA573-A483-4741-9DB9-8776CE3448B9}"/>
              </a:ext>
            </a:extLst>
          </p:cNvPr>
          <p:cNvSpPr/>
          <p:nvPr/>
        </p:nvSpPr>
        <p:spPr>
          <a:xfrm>
            <a:off x="3006725" y="3087688"/>
            <a:ext cx="392113" cy="331787"/>
          </a:xfrm>
          <a:prstGeom prst="triangl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6272" name="TextBox 17">
            <a:extLst>
              <a:ext uri="{FF2B5EF4-FFF2-40B4-BE49-F238E27FC236}">
                <a16:creationId xmlns:a16="http://schemas.microsoft.com/office/drawing/2014/main" id="{FD841939-14B7-469B-9FDD-8BC30A1D0B15}"/>
              </a:ext>
            </a:extLst>
          </p:cNvPr>
          <p:cNvSpPr txBox="1">
            <a:spLocks noChangeArrowheads="1"/>
          </p:cNvSpPr>
          <p:nvPr/>
        </p:nvSpPr>
        <p:spPr bwMode="auto">
          <a:xfrm>
            <a:off x="10160000" y="1287463"/>
            <a:ext cx="1470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a:solidFill>
                  <a:srgbClr val="000000"/>
                </a:solidFill>
                <a:latin typeface="Calibri" panose="020F0502020204030204" pitchFamily="34" charset="0"/>
              </a:rPr>
              <a:t>Social </a:t>
            </a:r>
          </a:p>
          <a:p>
            <a:pPr eaLnBrk="1" hangingPunct="1"/>
            <a:r>
              <a:rPr lang="en-US" altLang="en-US">
                <a:solidFill>
                  <a:srgbClr val="000000"/>
                </a:solidFill>
                <a:latin typeface="Calibri" panose="020F0502020204030204" pitchFamily="34" charset="0"/>
              </a:rPr>
              <a:t>Environment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Placeholder 7">
            <a:extLst>
              <a:ext uri="{FF2B5EF4-FFF2-40B4-BE49-F238E27FC236}">
                <a16:creationId xmlns:a16="http://schemas.microsoft.com/office/drawing/2014/main" id="{1B81D53F-02E8-4C03-9222-258BD805CF7C}"/>
              </a:ext>
            </a:extLst>
          </p:cNvPr>
          <p:cNvSpPr txBox="1">
            <a:spLocks noChangeArrowheads="1"/>
          </p:cNvSpPr>
          <p:nvPr/>
        </p:nvSpPr>
        <p:spPr bwMode="auto">
          <a:xfrm>
            <a:off x="1536700" y="93663"/>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Assessment – Age-Friendly Community Survey Results</a:t>
            </a:r>
          </a:p>
        </p:txBody>
      </p:sp>
      <p:cxnSp>
        <p:nvCxnSpPr>
          <p:cNvPr id="5" name="Straight Connector 4">
            <a:extLst>
              <a:ext uri="{FF2B5EF4-FFF2-40B4-BE49-F238E27FC236}">
                <a16:creationId xmlns:a16="http://schemas.microsoft.com/office/drawing/2014/main" id="{BA18365F-5852-428B-A9F5-2A839C583647}"/>
              </a:ext>
            </a:extLst>
          </p:cNvPr>
          <p:cNvCxnSpPr/>
          <p:nvPr/>
        </p:nvCxnSpPr>
        <p:spPr>
          <a:xfrm>
            <a:off x="0" y="569913"/>
            <a:ext cx="12192000" cy="65087"/>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0DF34F8-4A07-4BB4-9019-261D29305235}"/>
              </a:ext>
            </a:extLst>
          </p:cNvPr>
          <p:cNvSpPr txBox="1"/>
          <p:nvPr/>
        </p:nvSpPr>
        <p:spPr>
          <a:xfrm>
            <a:off x="4165600" y="771525"/>
            <a:ext cx="7559675" cy="4492625"/>
          </a:xfrm>
          <a:prstGeom prst="rect">
            <a:avLst/>
          </a:prstGeom>
          <a:noFill/>
        </p:spPr>
        <p:txBody>
          <a:bodyPr>
            <a:spAutoFit/>
          </a:bodyPr>
          <a:lstStyle/>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Survey went “live” on October 28, 2019. </a:t>
            </a:r>
          </a:p>
          <a:p>
            <a:pPr marL="285750" indent="-285750" eaLnBrk="1" fontAlgn="auto" hangingPunct="1">
              <a:spcBef>
                <a:spcPts val="0"/>
              </a:spcBef>
              <a:spcAft>
                <a:spcPts val="0"/>
              </a:spcAft>
              <a:buFont typeface="Wingdings" panose="05000000000000000000" pitchFamily="2" charset="2"/>
              <a:buChar char="§"/>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We made a concerted effort to obtain both on-line responses and in-person responses (200+ paper survey responses were received) which were distributed to our recreation centers with senior programs.</a:t>
            </a:r>
          </a:p>
          <a:p>
            <a:pPr marL="285750" indent="-285750" eaLnBrk="1" fontAlgn="auto" hangingPunct="1">
              <a:spcBef>
                <a:spcPts val="0"/>
              </a:spcBef>
              <a:spcAft>
                <a:spcPts val="0"/>
              </a:spcAft>
              <a:buFont typeface="Wingdings" panose="05000000000000000000" pitchFamily="2" charset="2"/>
              <a:buChar char="§"/>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We attended multiple events (prior to the Covid-19 shutdown), including neighborhood meetings, Orlando’s Black History Month reception, the Motown Goes Gospel event at Dr. Smith Center, seven (7) Future Ready City community meetings in each City Commission district, What’s Up Downtown, and the Mayor’s Neighborhood &amp; Community Summit. </a:t>
            </a:r>
          </a:p>
          <a:p>
            <a:pPr marL="285750" indent="-285750" eaLnBrk="1" fontAlgn="auto" hangingPunct="1">
              <a:spcBef>
                <a:spcPts val="0"/>
              </a:spcBef>
              <a:spcAft>
                <a:spcPts val="0"/>
              </a:spcAft>
              <a:buFont typeface="Wingdings" panose="05000000000000000000" pitchFamily="2" charset="2"/>
              <a:buChar char="§"/>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Based on the City’s resident population of 298,362 (April 1, 2020 BEBR), we were hoping to receive at least 800 responses from people 45+, and 1,000+ overall.</a:t>
            </a:r>
          </a:p>
          <a:p>
            <a:pPr marL="285750" indent="-285750" eaLnBrk="1" fontAlgn="auto" hangingPunct="1">
              <a:spcBef>
                <a:spcPts val="0"/>
              </a:spcBef>
              <a:spcAft>
                <a:spcPts val="0"/>
              </a:spcAft>
              <a:buFont typeface="Wingdings" panose="05000000000000000000" pitchFamily="2" charset="2"/>
              <a:buChar char="§"/>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To date, we have received a total of 1,226 responses, with 1,003 of those being people 45+ in age.</a:t>
            </a:r>
          </a:p>
          <a:p>
            <a:pPr eaLnBrk="1" fontAlgn="auto" hangingPunct="1">
              <a:spcBef>
                <a:spcPts val="0"/>
              </a:spcBef>
              <a:spcAft>
                <a:spcPts val="0"/>
              </a:spcAft>
              <a:defRPr/>
            </a:pPr>
            <a:endParaRPr lang="en-US" sz="1400" dirty="0">
              <a:solidFill>
                <a:prstClr val="black"/>
              </a:solidFill>
              <a:latin typeface="Calibri"/>
            </a:endParaRPr>
          </a:p>
        </p:txBody>
      </p:sp>
      <p:pic>
        <p:nvPicPr>
          <p:cNvPr id="97285" name="Picture 3">
            <a:extLst>
              <a:ext uri="{FF2B5EF4-FFF2-40B4-BE49-F238E27FC236}">
                <a16:creationId xmlns:a16="http://schemas.microsoft.com/office/drawing/2014/main" id="{800CFD51-C448-4D8F-8857-D1CCF7E7763C}"/>
              </a:ext>
            </a:extLst>
          </p:cNvPr>
          <p:cNvPicPr>
            <a:picLocks noChangeAspect="1"/>
          </p:cNvPicPr>
          <p:nvPr/>
        </p:nvPicPr>
        <p:blipFill>
          <a:blip r:embed="rId2">
            <a:extLst>
              <a:ext uri="{28A0092B-C50C-407E-A947-70E740481C1C}">
                <a14:useLocalDpi xmlns:a14="http://schemas.microsoft.com/office/drawing/2010/main" val="0"/>
              </a:ext>
            </a:extLst>
          </a:blip>
          <a:srcRect b="11784"/>
          <a:stretch>
            <a:fillRect/>
          </a:stretch>
        </p:blipFill>
        <p:spPr bwMode="auto">
          <a:xfrm>
            <a:off x="558800" y="771525"/>
            <a:ext cx="3495675" cy="412591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7286" name="Picture 2">
            <a:extLst>
              <a:ext uri="{FF2B5EF4-FFF2-40B4-BE49-F238E27FC236}">
                <a16:creationId xmlns:a16="http://schemas.microsoft.com/office/drawing/2014/main" id="{8AF2EE0F-33BA-4F5B-9E2C-CE7E98C719E2}"/>
              </a:ext>
            </a:extLst>
          </p:cNvPr>
          <p:cNvPicPr>
            <a:picLocks noChangeAspect="1"/>
          </p:cNvPicPr>
          <p:nvPr/>
        </p:nvPicPr>
        <p:blipFill>
          <a:blip r:embed="rId3">
            <a:extLst>
              <a:ext uri="{28A0092B-C50C-407E-A947-70E740481C1C}">
                <a14:useLocalDpi xmlns:a14="http://schemas.microsoft.com/office/drawing/2010/main" val="0"/>
              </a:ext>
            </a:extLst>
          </a:blip>
          <a:srcRect l="6088" t="8923" r="5269" b="7037"/>
          <a:stretch>
            <a:fillRect/>
          </a:stretch>
        </p:blipFill>
        <p:spPr bwMode="auto">
          <a:xfrm>
            <a:off x="558800" y="5032375"/>
            <a:ext cx="3214688" cy="130651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Placeholder 7">
            <a:extLst>
              <a:ext uri="{FF2B5EF4-FFF2-40B4-BE49-F238E27FC236}">
                <a16:creationId xmlns:a16="http://schemas.microsoft.com/office/drawing/2014/main" id="{E2B81FF4-B101-4FAB-ACDB-E63A56DEF311}"/>
              </a:ext>
            </a:extLst>
          </p:cNvPr>
          <p:cNvSpPr txBox="1">
            <a:spLocks noChangeArrowheads="1"/>
          </p:cNvSpPr>
          <p:nvPr/>
        </p:nvSpPr>
        <p:spPr bwMode="auto">
          <a:xfrm>
            <a:off x="1524000" y="153988"/>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Assessment – Age-Friendly Community Survey Results</a:t>
            </a:r>
          </a:p>
        </p:txBody>
      </p:sp>
      <p:cxnSp>
        <p:nvCxnSpPr>
          <p:cNvPr id="5" name="Straight Connector 4">
            <a:extLst>
              <a:ext uri="{FF2B5EF4-FFF2-40B4-BE49-F238E27FC236}">
                <a16:creationId xmlns:a16="http://schemas.microsoft.com/office/drawing/2014/main" id="{6A8058FE-CF72-40FA-90E8-0B3C683A3E19}"/>
              </a:ext>
            </a:extLst>
          </p:cNvPr>
          <p:cNvCxnSpPr/>
          <p:nvPr/>
        </p:nvCxnSpPr>
        <p:spPr>
          <a:xfrm>
            <a:off x="0" y="568325"/>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115AD86-0D68-4D52-A2D7-7E7FF32DA4A2}"/>
              </a:ext>
            </a:extLst>
          </p:cNvPr>
          <p:cNvSpPr txBox="1"/>
          <p:nvPr/>
        </p:nvSpPr>
        <p:spPr>
          <a:xfrm>
            <a:off x="6772275" y="695325"/>
            <a:ext cx="4821238" cy="4770438"/>
          </a:xfrm>
          <a:prstGeom prst="rect">
            <a:avLst/>
          </a:prstGeom>
          <a:noFill/>
        </p:spPr>
        <p:txBody>
          <a:bodyPr>
            <a:spAutoFit/>
          </a:bodyPr>
          <a:lstStyle/>
          <a:p>
            <a:pPr eaLnBrk="1" fontAlgn="auto" hangingPunct="1">
              <a:spcBef>
                <a:spcPts val="0"/>
              </a:spcBef>
              <a:spcAft>
                <a:spcPts val="0"/>
              </a:spcAft>
              <a:defRPr/>
            </a:pPr>
            <a:r>
              <a:rPr lang="en-US" sz="1600" b="1" dirty="0">
                <a:solidFill>
                  <a:prstClr val="black"/>
                </a:solidFill>
                <a:latin typeface="Calibri"/>
              </a:rPr>
              <a:t>Who Responded?</a:t>
            </a:r>
          </a:p>
          <a:p>
            <a:pPr eaLnBrk="1" fontAlgn="auto" hangingPunct="1">
              <a:spcBef>
                <a:spcPts val="0"/>
              </a:spcBef>
              <a:spcAft>
                <a:spcPts val="0"/>
              </a:spcAft>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1,226 total responses, with 1,003 of those being people 45+ in age.</a:t>
            </a:r>
          </a:p>
          <a:p>
            <a:pPr eaLnBrk="1" fontAlgn="auto" hangingPunct="1">
              <a:spcBef>
                <a:spcPts val="0"/>
              </a:spcBef>
              <a:spcAft>
                <a:spcPts val="0"/>
              </a:spcAft>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Our 45+ sample population self-identified as 83% White, 14% African-American, 3% Asian, and 15% Hispanic. </a:t>
            </a:r>
          </a:p>
          <a:p>
            <a:pPr eaLnBrk="1" fontAlgn="auto" hangingPunct="1">
              <a:spcBef>
                <a:spcPts val="0"/>
              </a:spcBef>
              <a:spcAft>
                <a:spcPts val="0"/>
              </a:spcAft>
              <a:defRPr/>
            </a:pPr>
            <a:r>
              <a:rPr lang="en-US" sz="1600" dirty="0">
                <a:solidFill>
                  <a:prstClr val="black"/>
                </a:solidFill>
                <a:latin typeface="Calibri"/>
              </a:rPr>
              <a:t> </a:t>
            </a: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Unfortunately, the percentages for African-American and Hispanic respondents fell short of Orlando’s overall percentages (26% &amp; 31% respectively).</a:t>
            </a:r>
          </a:p>
          <a:p>
            <a:pPr eaLnBrk="1" fontAlgn="auto" hangingPunct="1">
              <a:spcBef>
                <a:spcPts val="0"/>
              </a:spcBef>
              <a:spcAft>
                <a:spcPts val="0"/>
              </a:spcAft>
              <a:defRPr/>
            </a:pPr>
            <a:r>
              <a:rPr lang="en-US" sz="1600" dirty="0">
                <a:solidFill>
                  <a:prstClr val="black"/>
                </a:solidFill>
                <a:latin typeface="Calibri"/>
              </a:rPr>
              <a:t>  </a:t>
            </a: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Our respondents also skewed primarily homeowner (81%) and female (70%).</a:t>
            </a:r>
          </a:p>
          <a:p>
            <a:pPr eaLnBrk="1" fontAlgn="auto" hangingPunct="1">
              <a:spcBef>
                <a:spcPts val="0"/>
              </a:spcBef>
              <a:spcAft>
                <a:spcPts val="0"/>
              </a:spcAft>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Most respondents have lived in Orlando for more than 10 years.</a:t>
            </a:r>
          </a:p>
          <a:p>
            <a:pPr eaLnBrk="1" fontAlgn="auto" hangingPunct="1">
              <a:spcBef>
                <a:spcPts val="0"/>
              </a:spcBef>
              <a:spcAft>
                <a:spcPts val="0"/>
              </a:spcAft>
              <a:defRPr/>
            </a:pPr>
            <a:endParaRPr lang="en-US" sz="1600" b="1" dirty="0">
              <a:solidFill>
                <a:prstClr val="black"/>
              </a:solidFill>
              <a:latin typeface="Calibri"/>
            </a:endParaRPr>
          </a:p>
        </p:txBody>
      </p:sp>
      <p:pic>
        <p:nvPicPr>
          <p:cNvPr id="98309" name="Picture 3">
            <a:extLst>
              <a:ext uri="{FF2B5EF4-FFF2-40B4-BE49-F238E27FC236}">
                <a16:creationId xmlns:a16="http://schemas.microsoft.com/office/drawing/2014/main" id="{E892A6B3-A4F2-4129-A031-2260F7A901D3}"/>
              </a:ext>
            </a:extLst>
          </p:cNvPr>
          <p:cNvPicPr>
            <a:picLocks noChangeAspect="1"/>
          </p:cNvPicPr>
          <p:nvPr/>
        </p:nvPicPr>
        <p:blipFill>
          <a:blip r:embed="rId2">
            <a:extLst>
              <a:ext uri="{28A0092B-C50C-407E-A947-70E740481C1C}">
                <a14:useLocalDpi xmlns:a14="http://schemas.microsoft.com/office/drawing/2010/main" val="0"/>
              </a:ext>
            </a:extLst>
          </a:blip>
          <a:srcRect t="3905" b="7263"/>
          <a:stretch>
            <a:fillRect/>
          </a:stretch>
        </p:blipFill>
        <p:spPr bwMode="auto">
          <a:xfrm>
            <a:off x="644525" y="722313"/>
            <a:ext cx="2276475" cy="124618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8310" name="Picture 11">
            <a:extLst>
              <a:ext uri="{FF2B5EF4-FFF2-40B4-BE49-F238E27FC236}">
                <a16:creationId xmlns:a16="http://schemas.microsoft.com/office/drawing/2014/main" id="{E306D023-DDE9-4E0B-A896-3909E720626D}"/>
              </a:ext>
            </a:extLst>
          </p:cNvPr>
          <p:cNvPicPr>
            <a:picLocks noChangeAspect="1"/>
          </p:cNvPicPr>
          <p:nvPr/>
        </p:nvPicPr>
        <p:blipFill>
          <a:blip r:embed="rId3">
            <a:extLst>
              <a:ext uri="{28A0092B-C50C-407E-A947-70E740481C1C}">
                <a14:useLocalDpi xmlns:a14="http://schemas.microsoft.com/office/drawing/2010/main" val="0"/>
              </a:ext>
            </a:extLst>
          </a:blip>
          <a:srcRect l="2567" t="3851" r="16788" b="4153"/>
          <a:stretch>
            <a:fillRect/>
          </a:stretch>
        </p:blipFill>
        <p:spPr bwMode="auto">
          <a:xfrm>
            <a:off x="3127375" y="722313"/>
            <a:ext cx="1162050" cy="125412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12">
            <a:extLst>
              <a:ext uri="{FF2B5EF4-FFF2-40B4-BE49-F238E27FC236}">
                <a16:creationId xmlns:a16="http://schemas.microsoft.com/office/drawing/2014/main" id="{3551A2FC-B26F-4515-8336-13289CE843FD}"/>
              </a:ext>
            </a:extLst>
          </p:cNvPr>
          <p:cNvPicPr>
            <a:picLocks noChangeAspect="1"/>
          </p:cNvPicPr>
          <p:nvPr/>
        </p:nvPicPr>
        <p:blipFill>
          <a:blip r:embed="rId4">
            <a:extLst>
              <a:ext uri="{28A0092B-C50C-407E-A947-70E740481C1C}">
                <a14:useLocalDpi xmlns:a14="http://schemas.microsoft.com/office/drawing/2010/main" val="0"/>
              </a:ext>
            </a:extLst>
          </a:blip>
          <a:srcRect l="2238" t="4961" r="17154" b="4550"/>
          <a:stretch>
            <a:fillRect/>
          </a:stretch>
        </p:blipFill>
        <p:spPr bwMode="auto">
          <a:xfrm>
            <a:off x="4752975" y="722313"/>
            <a:ext cx="1951038" cy="138588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8312" name="Picture 13">
            <a:extLst>
              <a:ext uri="{FF2B5EF4-FFF2-40B4-BE49-F238E27FC236}">
                <a16:creationId xmlns:a16="http://schemas.microsoft.com/office/drawing/2014/main" id="{AF155513-2C26-4BC6-897E-EE05B769D370}"/>
              </a:ext>
            </a:extLst>
          </p:cNvPr>
          <p:cNvPicPr>
            <a:picLocks noChangeAspect="1"/>
          </p:cNvPicPr>
          <p:nvPr/>
        </p:nvPicPr>
        <p:blipFill>
          <a:blip r:embed="rId5">
            <a:extLst>
              <a:ext uri="{28A0092B-C50C-407E-A947-70E740481C1C}">
                <a14:useLocalDpi xmlns:a14="http://schemas.microsoft.com/office/drawing/2010/main" val="0"/>
              </a:ext>
            </a:extLst>
          </a:blip>
          <a:srcRect l="1057" t="3413" r="2206" b="7690"/>
          <a:stretch>
            <a:fillRect/>
          </a:stretch>
        </p:blipFill>
        <p:spPr bwMode="auto">
          <a:xfrm>
            <a:off x="635000" y="4938713"/>
            <a:ext cx="3459163" cy="1465262"/>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8313" name="Picture 14">
            <a:extLst>
              <a:ext uri="{FF2B5EF4-FFF2-40B4-BE49-F238E27FC236}">
                <a16:creationId xmlns:a16="http://schemas.microsoft.com/office/drawing/2014/main" id="{AE1E608D-1A11-43C0-9EAD-F6117FCA0C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525" y="2111375"/>
            <a:ext cx="3900488" cy="146843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8314" name="Picture 15">
            <a:extLst>
              <a:ext uri="{FF2B5EF4-FFF2-40B4-BE49-F238E27FC236}">
                <a16:creationId xmlns:a16="http://schemas.microsoft.com/office/drawing/2014/main" id="{3394369C-A42A-4521-BA3E-91312DDB5201}"/>
              </a:ext>
            </a:extLst>
          </p:cNvPr>
          <p:cNvPicPr>
            <a:picLocks noChangeAspect="1"/>
          </p:cNvPicPr>
          <p:nvPr/>
        </p:nvPicPr>
        <p:blipFill>
          <a:blip r:embed="rId7">
            <a:extLst>
              <a:ext uri="{28A0092B-C50C-407E-A947-70E740481C1C}">
                <a14:useLocalDpi xmlns:a14="http://schemas.microsoft.com/office/drawing/2010/main" val="0"/>
              </a:ext>
            </a:extLst>
          </a:blip>
          <a:srcRect l="2501" t="4646" r="18520" b="2922"/>
          <a:stretch>
            <a:fillRect/>
          </a:stretch>
        </p:blipFill>
        <p:spPr bwMode="auto">
          <a:xfrm>
            <a:off x="4752975" y="3862388"/>
            <a:ext cx="1358900" cy="1516062"/>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8315" name="Picture 16">
            <a:extLst>
              <a:ext uri="{FF2B5EF4-FFF2-40B4-BE49-F238E27FC236}">
                <a16:creationId xmlns:a16="http://schemas.microsoft.com/office/drawing/2014/main" id="{DCEEAF82-289C-4A51-B7C2-91A7CCBE8EEF}"/>
              </a:ext>
            </a:extLst>
          </p:cNvPr>
          <p:cNvPicPr>
            <a:picLocks noChangeAspect="1"/>
          </p:cNvPicPr>
          <p:nvPr/>
        </p:nvPicPr>
        <p:blipFill>
          <a:blip r:embed="rId8">
            <a:extLst>
              <a:ext uri="{28A0092B-C50C-407E-A947-70E740481C1C}">
                <a14:useLocalDpi xmlns:a14="http://schemas.microsoft.com/office/drawing/2010/main" val="0"/>
              </a:ext>
            </a:extLst>
          </a:blip>
          <a:srcRect l="1759" t="5016" r="5415" b="6236"/>
          <a:stretch>
            <a:fillRect/>
          </a:stretch>
        </p:blipFill>
        <p:spPr bwMode="auto">
          <a:xfrm>
            <a:off x="644525" y="3722688"/>
            <a:ext cx="3878263" cy="1065212"/>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8316" name="Picture 17">
            <a:extLst>
              <a:ext uri="{FF2B5EF4-FFF2-40B4-BE49-F238E27FC236}">
                <a16:creationId xmlns:a16="http://schemas.microsoft.com/office/drawing/2014/main" id="{3F6FB824-9B84-485E-8F0C-9AEF20F87F9A}"/>
              </a:ext>
            </a:extLst>
          </p:cNvPr>
          <p:cNvPicPr>
            <a:picLocks noChangeAspect="1"/>
          </p:cNvPicPr>
          <p:nvPr/>
        </p:nvPicPr>
        <p:blipFill>
          <a:blip r:embed="rId9">
            <a:extLst>
              <a:ext uri="{28A0092B-C50C-407E-A947-70E740481C1C}">
                <a14:useLocalDpi xmlns:a14="http://schemas.microsoft.com/office/drawing/2010/main" val="0"/>
              </a:ext>
            </a:extLst>
          </a:blip>
          <a:srcRect l="2647" t="5064" r="25781" b="5788"/>
          <a:stretch>
            <a:fillRect/>
          </a:stretch>
        </p:blipFill>
        <p:spPr bwMode="auto">
          <a:xfrm>
            <a:off x="4752975" y="2247900"/>
            <a:ext cx="1543050" cy="147478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Placeholder 7">
            <a:extLst>
              <a:ext uri="{FF2B5EF4-FFF2-40B4-BE49-F238E27FC236}">
                <a16:creationId xmlns:a16="http://schemas.microsoft.com/office/drawing/2014/main" id="{44B70E87-1531-427F-8F84-92E6A1FFF87F}"/>
              </a:ext>
            </a:extLst>
          </p:cNvPr>
          <p:cNvSpPr txBox="1">
            <a:spLocks noChangeArrowheads="1"/>
          </p:cNvSpPr>
          <p:nvPr/>
        </p:nvSpPr>
        <p:spPr bwMode="auto">
          <a:xfrm>
            <a:off x="1524000" y="180975"/>
            <a:ext cx="9144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Age-Friendly Community Livability Survey Results</a:t>
            </a:r>
          </a:p>
        </p:txBody>
      </p:sp>
      <p:cxnSp>
        <p:nvCxnSpPr>
          <p:cNvPr id="5" name="Straight Connector 4">
            <a:extLst>
              <a:ext uri="{FF2B5EF4-FFF2-40B4-BE49-F238E27FC236}">
                <a16:creationId xmlns:a16="http://schemas.microsoft.com/office/drawing/2014/main" id="{8A295946-004B-4B3E-8C16-780BA2A33AF2}"/>
              </a:ext>
            </a:extLst>
          </p:cNvPr>
          <p:cNvCxnSpPr/>
          <p:nvPr/>
        </p:nvCxnSpPr>
        <p:spPr>
          <a:xfrm>
            <a:off x="0" y="592138"/>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99332" name="TextBox 10">
            <a:extLst>
              <a:ext uri="{FF2B5EF4-FFF2-40B4-BE49-F238E27FC236}">
                <a16:creationId xmlns:a16="http://schemas.microsoft.com/office/drawing/2014/main" id="{9E2BC55F-A03F-4029-B903-6E4A2FEAE8C8}"/>
              </a:ext>
            </a:extLst>
          </p:cNvPr>
          <p:cNvSpPr txBox="1">
            <a:spLocks noChangeArrowheads="1"/>
          </p:cNvSpPr>
          <p:nvPr/>
        </p:nvSpPr>
        <p:spPr bwMode="auto">
          <a:xfrm>
            <a:off x="542925" y="652463"/>
            <a:ext cx="6792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600" b="1">
                <a:solidFill>
                  <a:srgbClr val="000000"/>
                </a:solidFill>
                <a:latin typeface="Calibri" panose="020F0502020204030204" pitchFamily="34" charset="0"/>
              </a:rPr>
              <a:t>Built Environment – Transportation (Livability Domain #1; Respondents 45+)</a:t>
            </a:r>
          </a:p>
          <a:p>
            <a:pPr eaLnBrk="1" hangingPunct="1"/>
            <a:r>
              <a:rPr lang="en-US" altLang="en-US" sz="1200">
                <a:solidFill>
                  <a:srgbClr val="000000"/>
                </a:solidFill>
                <a:latin typeface="Calibri" panose="020F0502020204030204" pitchFamily="34" charset="0"/>
              </a:rPr>
              <a:t>Safe and reliable transportation options to increase mobility and community participation.</a:t>
            </a:r>
          </a:p>
        </p:txBody>
      </p:sp>
      <p:pic>
        <p:nvPicPr>
          <p:cNvPr id="99333" name="Picture 2">
            <a:extLst>
              <a:ext uri="{FF2B5EF4-FFF2-40B4-BE49-F238E27FC236}">
                <a16:creationId xmlns:a16="http://schemas.microsoft.com/office/drawing/2014/main" id="{65270C33-3430-4461-8AF4-82E324FC9641}"/>
              </a:ext>
            </a:extLst>
          </p:cNvPr>
          <p:cNvPicPr>
            <a:picLocks noChangeAspect="1"/>
          </p:cNvPicPr>
          <p:nvPr/>
        </p:nvPicPr>
        <p:blipFill>
          <a:blip r:embed="rId2">
            <a:extLst>
              <a:ext uri="{28A0092B-C50C-407E-A947-70E740481C1C}">
                <a14:useLocalDpi xmlns:a14="http://schemas.microsoft.com/office/drawing/2010/main" val="0"/>
              </a:ext>
            </a:extLst>
          </a:blip>
          <a:srcRect t="2023" b="6639"/>
          <a:stretch>
            <a:fillRect/>
          </a:stretch>
        </p:blipFill>
        <p:spPr bwMode="auto">
          <a:xfrm>
            <a:off x="652463" y="3676650"/>
            <a:ext cx="2314575" cy="244951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9334" name="Picture 3">
            <a:extLst>
              <a:ext uri="{FF2B5EF4-FFF2-40B4-BE49-F238E27FC236}">
                <a16:creationId xmlns:a16="http://schemas.microsoft.com/office/drawing/2014/main" id="{F3074C98-1457-496B-B65E-282CF82D1C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3" y="1228725"/>
            <a:ext cx="4832350" cy="223361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9335" name="Picture 5">
            <a:extLst>
              <a:ext uri="{FF2B5EF4-FFF2-40B4-BE49-F238E27FC236}">
                <a16:creationId xmlns:a16="http://schemas.microsoft.com/office/drawing/2014/main" id="{339FB8F5-973B-435B-BDE3-52BA3105C3FB}"/>
              </a:ext>
            </a:extLst>
          </p:cNvPr>
          <p:cNvPicPr>
            <a:picLocks noChangeAspect="1"/>
          </p:cNvPicPr>
          <p:nvPr/>
        </p:nvPicPr>
        <p:blipFill>
          <a:blip r:embed="rId4">
            <a:extLst>
              <a:ext uri="{28A0092B-C50C-407E-A947-70E740481C1C}">
                <a14:useLocalDpi xmlns:a14="http://schemas.microsoft.com/office/drawing/2010/main" val="0"/>
              </a:ext>
            </a:extLst>
          </a:blip>
          <a:srcRect l="674" r="6215"/>
          <a:stretch>
            <a:fillRect/>
          </a:stretch>
        </p:blipFill>
        <p:spPr bwMode="auto">
          <a:xfrm>
            <a:off x="5807075" y="1227138"/>
            <a:ext cx="4468813" cy="223202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79EDCF-0468-4199-BB38-D0A11E6F0CF2}"/>
              </a:ext>
            </a:extLst>
          </p:cNvPr>
          <p:cNvSpPr txBox="1"/>
          <p:nvPr/>
        </p:nvSpPr>
        <p:spPr>
          <a:xfrm>
            <a:off x="2971800" y="3332163"/>
            <a:ext cx="8418513" cy="2000250"/>
          </a:xfrm>
          <a:prstGeom prst="rect">
            <a:avLst/>
          </a:prstGeom>
          <a:noFill/>
        </p:spPr>
        <p:txBody>
          <a:bodyPr>
            <a:spAutoFit/>
          </a:bodyPr>
          <a:lstStyle/>
          <a:p>
            <a:pPr eaLnBrk="1" fontAlgn="auto" hangingPunct="1">
              <a:spcBef>
                <a:spcPts val="0"/>
              </a:spcBef>
              <a:spcAft>
                <a:spcPts val="0"/>
              </a:spcAft>
              <a:defRPr/>
            </a:pPr>
            <a:endParaRPr lang="en-US" sz="1600" b="1"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Transportation was considered very important to respondents, but existing infrastructure ranked fairly low.  46% of respondents feel that our streets and sidewalks are in excellent to good condition in their neighborhood, most people drive themselves (56%), and only 26% think public transit is accessible.</a:t>
            </a: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Respondent Comments:  </a:t>
            </a:r>
          </a:p>
          <a:p>
            <a:pPr eaLnBrk="1" fontAlgn="auto" hangingPunct="1">
              <a:spcBef>
                <a:spcPts val="0"/>
              </a:spcBef>
              <a:spcAft>
                <a:spcPts val="0"/>
              </a:spcAft>
              <a:defRPr/>
            </a:pPr>
            <a:endParaRPr lang="en-US" sz="1400" dirty="0">
              <a:solidFill>
                <a:prstClr val="black"/>
              </a:solidFill>
              <a:latin typeface="Calibri"/>
            </a:endParaRPr>
          </a:p>
          <a:p>
            <a:pPr eaLnBrk="1" fontAlgn="auto" hangingPunct="1">
              <a:spcBef>
                <a:spcPts val="0"/>
              </a:spcBef>
              <a:spcAft>
                <a:spcPts val="0"/>
              </a:spcAft>
              <a:defRPr/>
            </a:pPr>
            <a:r>
              <a:rPr lang="en-US" sz="1400" dirty="0">
                <a:solidFill>
                  <a:prstClr val="black"/>
                </a:solidFill>
                <a:latin typeface="Calibri"/>
              </a:rPr>
              <a:t>	</a:t>
            </a:r>
            <a:endParaRPr lang="en-US" sz="1200" i="1" dirty="0">
              <a:solidFill>
                <a:prstClr val="black"/>
              </a:solidFill>
              <a:latin typeface="Calibri"/>
            </a:endParaRPr>
          </a:p>
        </p:txBody>
      </p:sp>
      <p:sp>
        <p:nvSpPr>
          <p:cNvPr id="99337" name="TextBox 8">
            <a:extLst>
              <a:ext uri="{FF2B5EF4-FFF2-40B4-BE49-F238E27FC236}">
                <a16:creationId xmlns:a16="http://schemas.microsoft.com/office/drawing/2014/main" id="{9F85DFD7-D756-4D69-8EE8-0E9E941FE24A}"/>
              </a:ext>
            </a:extLst>
          </p:cNvPr>
          <p:cNvSpPr txBox="1">
            <a:spLocks noChangeArrowheads="1"/>
          </p:cNvSpPr>
          <p:nvPr/>
        </p:nvSpPr>
        <p:spPr bwMode="auto">
          <a:xfrm>
            <a:off x="3236913" y="5399088"/>
            <a:ext cx="2338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“Transportation accessibility worries me as I age.  If I had to give up my car, I would be stranded and disconnected.  This continues to concern me as I age.”</a:t>
            </a:r>
          </a:p>
          <a:p>
            <a:pPr eaLnBrk="1" hangingPunct="1"/>
            <a:endParaRPr lang="en-US" altLang="en-US" sz="1200" i="1">
              <a:solidFill>
                <a:srgbClr val="000000"/>
              </a:solidFill>
              <a:latin typeface="Calibri" panose="020F0502020204030204" pitchFamily="34" charset="0"/>
            </a:endParaRPr>
          </a:p>
        </p:txBody>
      </p:sp>
      <p:sp>
        <p:nvSpPr>
          <p:cNvPr id="99338" name="TextBox 11">
            <a:extLst>
              <a:ext uri="{FF2B5EF4-FFF2-40B4-BE49-F238E27FC236}">
                <a16:creationId xmlns:a16="http://schemas.microsoft.com/office/drawing/2014/main" id="{675F7B80-3908-47D7-B425-266BC7DCA731}"/>
              </a:ext>
            </a:extLst>
          </p:cNvPr>
          <p:cNvSpPr txBox="1">
            <a:spLocks noChangeArrowheads="1"/>
          </p:cNvSpPr>
          <p:nvPr/>
        </p:nvSpPr>
        <p:spPr bwMode="auto">
          <a:xfrm>
            <a:off x="3236913" y="4887913"/>
            <a:ext cx="815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 think it would be a better place to live as I age if there was better public transportation…and I could walk to restaurants and shopping.  I really want to live in a walkable city, and I’m not sure Orlando is that place.”</a:t>
            </a:r>
          </a:p>
          <a:p>
            <a:pPr eaLnBrk="1" hangingPunct="1"/>
            <a:endParaRPr lang="en-US" altLang="en-US" sz="1200" i="1">
              <a:solidFill>
                <a:srgbClr val="000000"/>
              </a:solidFill>
              <a:latin typeface="Calibri" panose="020F0502020204030204" pitchFamily="34" charset="0"/>
            </a:endParaRPr>
          </a:p>
        </p:txBody>
      </p:sp>
      <p:sp>
        <p:nvSpPr>
          <p:cNvPr id="99339" name="TextBox 12">
            <a:extLst>
              <a:ext uri="{FF2B5EF4-FFF2-40B4-BE49-F238E27FC236}">
                <a16:creationId xmlns:a16="http://schemas.microsoft.com/office/drawing/2014/main" id="{97950B1A-A03C-47B7-BBC3-4E3C4D3E4059}"/>
              </a:ext>
            </a:extLst>
          </p:cNvPr>
          <p:cNvSpPr txBox="1">
            <a:spLocks noChangeArrowheads="1"/>
          </p:cNvSpPr>
          <p:nvPr/>
        </p:nvSpPr>
        <p:spPr bwMode="auto">
          <a:xfrm>
            <a:off x="6638925" y="5399088"/>
            <a:ext cx="48895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“If you are healthy and can drive, and have the money, the City of Orlando is an excellent place to live.  But public transportation is lacking away from the city center…there is an extreme lack of public transportation from neighborhoods (where seniors live) to entertainment.”</a:t>
            </a:r>
          </a:p>
          <a:p>
            <a:pPr eaLnBrk="1" hangingPunct="1"/>
            <a:endParaRPr lang="en-US" altLang="en-US" sz="1200" i="1">
              <a:solidFill>
                <a:srgbClr val="000000"/>
              </a:solidFill>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45A1C-3DF3-4BB3-8677-40F3645733CA}"/>
              </a:ext>
            </a:extLst>
          </p:cNvPr>
          <p:cNvSpPr/>
          <p:nvPr/>
        </p:nvSpPr>
        <p:spPr>
          <a:xfrm>
            <a:off x="0" y="0"/>
            <a:ext cx="4445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16">
            <a:extLst>
              <a:ext uri="{FF2B5EF4-FFF2-40B4-BE49-F238E27FC236}">
                <a16:creationId xmlns:a16="http://schemas.microsoft.com/office/drawing/2014/main" id="{BE56DFC1-462D-4A20-ABAE-DB56F816AD1A}"/>
              </a:ext>
            </a:extLst>
          </p:cNvPr>
          <p:cNvSpPr txBox="1"/>
          <p:nvPr/>
        </p:nvSpPr>
        <p:spPr>
          <a:xfrm>
            <a:off x="4962525" y="1698625"/>
            <a:ext cx="6464300" cy="3235325"/>
          </a:xfrm>
          <a:prstGeom prst="rect">
            <a:avLst/>
          </a:prstGeom>
          <a:noFill/>
          <a:ln>
            <a:noFill/>
          </a:ln>
        </p:spPr>
        <p:txBody>
          <a:bodyPr/>
          <a:lstStyle/>
          <a:p>
            <a:pPr eaLnBrk="1" fontAlgn="auto" hangingPunct="1">
              <a:spcBef>
                <a:spcPts val="0"/>
              </a:spcBef>
              <a:spcAft>
                <a:spcPts val="0"/>
              </a:spcAft>
              <a:defRPr/>
            </a:pPr>
            <a:r>
              <a:rPr lang="en-US" sz="2400" dirty="0">
                <a:solidFill>
                  <a:schemeClr val="bg1">
                    <a:lumMod val="50000"/>
                  </a:schemeClr>
                </a:solidFill>
                <a:latin typeface="Architype Light" pitchFamily="2" charset="0"/>
              </a:rPr>
              <a:t>These forums are intended to promote education, awareness and understanding across a wide range of perspectives related to diversity, equity, and inclusion.</a:t>
            </a:r>
          </a:p>
          <a:p>
            <a:pPr eaLnBrk="1" fontAlgn="auto" hangingPunct="1">
              <a:spcBef>
                <a:spcPts val="0"/>
              </a:spcBef>
              <a:spcAft>
                <a:spcPts val="0"/>
              </a:spcAft>
              <a:defRPr/>
            </a:pPr>
            <a:endParaRPr lang="en-US" sz="2400" dirty="0">
              <a:solidFill>
                <a:schemeClr val="bg1">
                  <a:lumMod val="50000"/>
                </a:schemeClr>
              </a:solidFill>
              <a:latin typeface="Architype Light" pitchFamily="2" charset="0"/>
            </a:endParaRPr>
          </a:p>
          <a:p>
            <a:pPr eaLnBrk="1" fontAlgn="auto" hangingPunct="1">
              <a:spcBef>
                <a:spcPts val="0"/>
              </a:spcBef>
              <a:spcAft>
                <a:spcPts val="0"/>
              </a:spcAft>
              <a:defRPr/>
            </a:pPr>
            <a:r>
              <a:rPr lang="en-US" sz="2400" dirty="0">
                <a:solidFill>
                  <a:schemeClr val="bg1">
                    <a:lumMod val="50000"/>
                  </a:schemeClr>
                </a:solidFill>
                <a:latin typeface="Architype Light" pitchFamily="2" charset="0"/>
              </a:rPr>
              <a:t>Opinions expressed in this forum are those of the presenters and panelists and not necessarily those of AIA Orlando or our sponsors.</a:t>
            </a:r>
          </a:p>
          <a:p>
            <a:pPr eaLnBrk="1" fontAlgn="auto" hangingPunct="1">
              <a:spcBef>
                <a:spcPts val="0"/>
              </a:spcBef>
              <a:spcAft>
                <a:spcPts val="0"/>
              </a:spcAft>
              <a:defRPr/>
            </a:pPr>
            <a:endParaRPr lang="en-US" sz="2400" dirty="0">
              <a:solidFill>
                <a:schemeClr val="bg1">
                  <a:lumMod val="50000"/>
                </a:schemeClr>
              </a:solidFill>
              <a:latin typeface="Architype Light" pitchFamily="2" charset="0"/>
            </a:endParaRPr>
          </a:p>
          <a:p>
            <a:pPr eaLnBrk="1" fontAlgn="auto" hangingPunct="1">
              <a:spcBef>
                <a:spcPts val="0"/>
              </a:spcBef>
              <a:spcAft>
                <a:spcPts val="0"/>
              </a:spcAft>
              <a:defRPr/>
            </a:pPr>
            <a:endParaRPr lang="en-US" sz="2400" dirty="0">
              <a:solidFill>
                <a:schemeClr val="bg1">
                  <a:lumMod val="50000"/>
                </a:schemeClr>
              </a:solidFill>
              <a:latin typeface="Architype Light" pitchFamily="2" charset="0"/>
            </a:endParaRPr>
          </a:p>
        </p:txBody>
      </p:sp>
      <p:pic>
        <p:nvPicPr>
          <p:cNvPr id="64516" name="Picture 3">
            <a:extLst>
              <a:ext uri="{FF2B5EF4-FFF2-40B4-BE49-F238E27FC236}">
                <a16:creationId xmlns:a16="http://schemas.microsoft.com/office/drawing/2014/main" id="{C56AC22E-5665-4CE2-A547-ECA860574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2514600"/>
            <a:ext cx="35591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Placeholder 7">
            <a:extLst>
              <a:ext uri="{FF2B5EF4-FFF2-40B4-BE49-F238E27FC236}">
                <a16:creationId xmlns:a16="http://schemas.microsoft.com/office/drawing/2014/main" id="{6DD8A678-806A-4D82-B0BD-1E39860363F0}"/>
              </a:ext>
            </a:extLst>
          </p:cNvPr>
          <p:cNvSpPr txBox="1">
            <a:spLocks noChangeArrowheads="1"/>
          </p:cNvSpPr>
          <p:nvPr/>
        </p:nvSpPr>
        <p:spPr bwMode="auto">
          <a:xfrm>
            <a:off x="1530350" y="146050"/>
            <a:ext cx="9144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Age-Friendly Community Livability Survey Results</a:t>
            </a:r>
          </a:p>
        </p:txBody>
      </p:sp>
      <p:cxnSp>
        <p:nvCxnSpPr>
          <p:cNvPr id="5" name="Straight Connector 4">
            <a:extLst>
              <a:ext uri="{FF2B5EF4-FFF2-40B4-BE49-F238E27FC236}">
                <a16:creationId xmlns:a16="http://schemas.microsoft.com/office/drawing/2014/main" id="{2C226F82-5800-46EB-A1AE-0FDF3511BEEA}"/>
              </a:ext>
            </a:extLst>
          </p:cNvPr>
          <p:cNvCxnSpPr/>
          <p:nvPr/>
        </p:nvCxnSpPr>
        <p:spPr>
          <a:xfrm>
            <a:off x="0" y="560388"/>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1380" name="TextBox 10">
            <a:extLst>
              <a:ext uri="{FF2B5EF4-FFF2-40B4-BE49-F238E27FC236}">
                <a16:creationId xmlns:a16="http://schemas.microsoft.com/office/drawing/2014/main" id="{1A695896-A767-49BC-A11E-7D6CE36B8017}"/>
              </a:ext>
            </a:extLst>
          </p:cNvPr>
          <p:cNvSpPr txBox="1">
            <a:spLocks noChangeArrowheads="1"/>
          </p:cNvSpPr>
          <p:nvPr/>
        </p:nvSpPr>
        <p:spPr bwMode="auto">
          <a:xfrm>
            <a:off x="517525" y="622300"/>
            <a:ext cx="660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600" b="1">
                <a:solidFill>
                  <a:srgbClr val="000000"/>
                </a:solidFill>
                <a:latin typeface="Calibri" panose="020F0502020204030204" pitchFamily="34" charset="0"/>
              </a:rPr>
              <a:t>Built Environment – Housing (Livability Domain #2; Respondents 45+)</a:t>
            </a:r>
          </a:p>
          <a:p>
            <a:pPr eaLnBrk="1" hangingPunct="1"/>
            <a:r>
              <a:rPr lang="en-US" altLang="en-US" sz="1200">
                <a:solidFill>
                  <a:srgbClr val="000000"/>
                </a:solidFill>
                <a:latin typeface="Calibri" panose="020F0502020204030204" pitchFamily="34" charset="0"/>
              </a:rPr>
              <a:t>Appropriate and affordable housing that promotes and supports aging in place.</a:t>
            </a:r>
          </a:p>
        </p:txBody>
      </p:sp>
      <p:sp>
        <p:nvSpPr>
          <p:cNvPr id="6" name="TextBox 5">
            <a:extLst>
              <a:ext uri="{FF2B5EF4-FFF2-40B4-BE49-F238E27FC236}">
                <a16:creationId xmlns:a16="http://schemas.microsoft.com/office/drawing/2014/main" id="{F04C8A8E-5ADD-4626-B9F8-E14BB980523C}"/>
              </a:ext>
            </a:extLst>
          </p:cNvPr>
          <p:cNvSpPr txBox="1"/>
          <p:nvPr/>
        </p:nvSpPr>
        <p:spPr>
          <a:xfrm>
            <a:off x="4700588" y="1198563"/>
            <a:ext cx="7015162" cy="2278062"/>
          </a:xfrm>
          <a:prstGeom prst="rect">
            <a:avLst/>
          </a:prstGeom>
          <a:noFill/>
        </p:spPr>
        <p:txBody>
          <a:bodyPr>
            <a:spAutoFit/>
          </a:bodyPr>
          <a:lstStyle/>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97% of respondents think it’s important to live independently as they age, and the two factors they worry about most are a lack of public transportation and housing affordability.  </a:t>
            </a: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More than half (53%) think it’s likely they’ll move to another home, but less than half (47%) think it’s likely they’ll be able to find an affordable home in the future.</a:t>
            </a: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Respondent Comments:</a:t>
            </a:r>
          </a:p>
          <a:p>
            <a:pPr eaLnBrk="1" fontAlgn="auto" hangingPunct="1">
              <a:spcBef>
                <a:spcPts val="0"/>
              </a:spcBef>
              <a:spcAft>
                <a:spcPts val="0"/>
              </a:spcAft>
              <a:defRPr/>
            </a:pPr>
            <a:endParaRPr lang="en-US" sz="1600" dirty="0">
              <a:solidFill>
                <a:prstClr val="black"/>
              </a:solidFill>
              <a:latin typeface="Calibri"/>
            </a:endParaRPr>
          </a:p>
          <a:p>
            <a:pPr eaLnBrk="1" fontAlgn="auto" hangingPunct="1">
              <a:spcBef>
                <a:spcPts val="0"/>
              </a:spcBef>
              <a:spcAft>
                <a:spcPts val="0"/>
              </a:spcAft>
              <a:defRPr/>
            </a:pPr>
            <a:endParaRPr lang="en-US" sz="1400" dirty="0">
              <a:solidFill>
                <a:prstClr val="black"/>
              </a:solidFill>
              <a:latin typeface="Calibri"/>
            </a:endParaRPr>
          </a:p>
        </p:txBody>
      </p:sp>
      <p:pic>
        <p:nvPicPr>
          <p:cNvPr id="101382" name="Picture 2">
            <a:extLst>
              <a:ext uri="{FF2B5EF4-FFF2-40B4-BE49-F238E27FC236}">
                <a16:creationId xmlns:a16="http://schemas.microsoft.com/office/drawing/2014/main" id="{186C264A-C28F-4784-8B6A-BC82F854B22A}"/>
              </a:ext>
            </a:extLst>
          </p:cNvPr>
          <p:cNvPicPr>
            <a:picLocks noChangeAspect="1"/>
          </p:cNvPicPr>
          <p:nvPr/>
        </p:nvPicPr>
        <p:blipFill>
          <a:blip r:embed="rId2">
            <a:extLst>
              <a:ext uri="{28A0092B-C50C-407E-A947-70E740481C1C}">
                <a14:useLocalDpi xmlns:a14="http://schemas.microsoft.com/office/drawing/2010/main" val="0"/>
              </a:ext>
            </a:extLst>
          </a:blip>
          <a:srcRect t="2516" b="6627"/>
          <a:stretch>
            <a:fillRect/>
          </a:stretch>
        </p:blipFill>
        <p:spPr bwMode="auto">
          <a:xfrm>
            <a:off x="631825" y="1228725"/>
            <a:ext cx="3987800" cy="236378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1383" name="Picture 7">
            <a:extLst>
              <a:ext uri="{FF2B5EF4-FFF2-40B4-BE49-F238E27FC236}">
                <a16:creationId xmlns:a16="http://schemas.microsoft.com/office/drawing/2014/main" id="{54EF6BE6-812E-4A29-8F2D-527E4700CD4B}"/>
              </a:ext>
            </a:extLst>
          </p:cNvPr>
          <p:cNvPicPr>
            <a:picLocks noChangeAspect="1"/>
          </p:cNvPicPr>
          <p:nvPr/>
        </p:nvPicPr>
        <p:blipFill>
          <a:blip r:embed="rId3">
            <a:extLst>
              <a:ext uri="{28A0092B-C50C-407E-A947-70E740481C1C}">
                <a14:useLocalDpi xmlns:a14="http://schemas.microsoft.com/office/drawing/2010/main" val="0"/>
              </a:ext>
            </a:extLst>
          </a:blip>
          <a:srcRect l="812" t="5452" r="2321" b="6036"/>
          <a:stretch>
            <a:fillRect/>
          </a:stretch>
        </p:blipFill>
        <p:spPr bwMode="auto">
          <a:xfrm>
            <a:off x="631825" y="3746500"/>
            <a:ext cx="4532313" cy="120173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1384" name="Picture 8">
            <a:extLst>
              <a:ext uri="{FF2B5EF4-FFF2-40B4-BE49-F238E27FC236}">
                <a16:creationId xmlns:a16="http://schemas.microsoft.com/office/drawing/2014/main" id="{97E9DDD1-EB6E-4EF6-BF90-9BAEF80B88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825" y="5114925"/>
            <a:ext cx="3848100" cy="129381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1385" name="TextBox 11">
            <a:extLst>
              <a:ext uri="{FF2B5EF4-FFF2-40B4-BE49-F238E27FC236}">
                <a16:creationId xmlns:a16="http://schemas.microsoft.com/office/drawing/2014/main" id="{B7589863-8383-4383-8F8F-E7D5AC03AFCE}"/>
              </a:ext>
            </a:extLst>
          </p:cNvPr>
          <p:cNvSpPr txBox="1">
            <a:spLocks noChangeArrowheads="1"/>
          </p:cNvSpPr>
          <p:nvPr/>
        </p:nvSpPr>
        <p:spPr bwMode="auto">
          <a:xfrm>
            <a:off x="5319713" y="3060700"/>
            <a:ext cx="4886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“My greatest concern is affordable housing, as I age.  Being able to maintain my current home for as long as I am physically able to live independently.  Then, being able to afford to live in a retirement community that provides assisted living and progresses to full time care when needed.”</a:t>
            </a:r>
          </a:p>
        </p:txBody>
      </p:sp>
      <p:sp>
        <p:nvSpPr>
          <p:cNvPr id="101386" name="TextBox 14">
            <a:extLst>
              <a:ext uri="{FF2B5EF4-FFF2-40B4-BE49-F238E27FC236}">
                <a16:creationId xmlns:a16="http://schemas.microsoft.com/office/drawing/2014/main" id="{2B8FEC10-685C-4F7C-A45B-8CDA54A234BB}"/>
              </a:ext>
            </a:extLst>
          </p:cNvPr>
          <p:cNvSpPr txBox="1">
            <a:spLocks noChangeArrowheads="1"/>
          </p:cNvSpPr>
          <p:nvPr/>
        </p:nvSpPr>
        <p:spPr bwMode="auto">
          <a:xfrm>
            <a:off x="7829550" y="3995738"/>
            <a:ext cx="3886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“I’d like to see truly walkable neighborhoods.  I’d like to see multigenerational housing complexes in the city.”</a:t>
            </a:r>
          </a:p>
        </p:txBody>
      </p:sp>
      <p:sp>
        <p:nvSpPr>
          <p:cNvPr id="101387" name="TextBox 15">
            <a:extLst>
              <a:ext uri="{FF2B5EF4-FFF2-40B4-BE49-F238E27FC236}">
                <a16:creationId xmlns:a16="http://schemas.microsoft.com/office/drawing/2014/main" id="{FD2A4A2D-0B4B-48EE-AC71-570E013C3EC0}"/>
              </a:ext>
            </a:extLst>
          </p:cNvPr>
          <p:cNvSpPr txBox="1">
            <a:spLocks noChangeArrowheads="1"/>
          </p:cNvSpPr>
          <p:nvPr/>
        </p:nvSpPr>
        <p:spPr bwMode="auto">
          <a:xfrm>
            <a:off x="5722938" y="4506913"/>
            <a:ext cx="5992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 don’t want to leave, but all the 55+ communities seem to be outside the City; it is a shame that we don’t make keeping our seniors here more of a priority.  This is a young person’s city – let’s change some of that.  Dedicate land for senior housing, in the City core where we can walk to take care of most things.”</a:t>
            </a:r>
          </a:p>
        </p:txBody>
      </p:sp>
      <p:sp>
        <p:nvSpPr>
          <p:cNvPr id="101388" name="TextBox 13">
            <a:extLst>
              <a:ext uri="{FF2B5EF4-FFF2-40B4-BE49-F238E27FC236}">
                <a16:creationId xmlns:a16="http://schemas.microsoft.com/office/drawing/2014/main" id="{91461201-7610-41F3-8FCF-CB2AD6CA0078}"/>
              </a:ext>
            </a:extLst>
          </p:cNvPr>
          <p:cNvSpPr txBox="1">
            <a:spLocks noChangeArrowheads="1"/>
          </p:cNvSpPr>
          <p:nvPr/>
        </p:nvSpPr>
        <p:spPr bwMode="auto">
          <a:xfrm>
            <a:off x="6777038" y="5438775"/>
            <a:ext cx="483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“Extremely important for both young and those aging to have affordable rent.  I do NOT want to live in a “senior” community.  Age diversity is very important to keep a “youthful” attitude, outlook…”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Placeholder 7">
            <a:extLst>
              <a:ext uri="{FF2B5EF4-FFF2-40B4-BE49-F238E27FC236}">
                <a16:creationId xmlns:a16="http://schemas.microsoft.com/office/drawing/2014/main" id="{70AD9FBD-57D3-483F-862D-1D83A00A135F}"/>
              </a:ext>
            </a:extLst>
          </p:cNvPr>
          <p:cNvSpPr txBox="1">
            <a:spLocks noChangeArrowheads="1"/>
          </p:cNvSpPr>
          <p:nvPr/>
        </p:nvSpPr>
        <p:spPr bwMode="auto">
          <a:xfrm>
            <a:off x="1524000" y="120650"/>
            <a:ext cx="9144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Age-Friendly Community Livability Survey Results</a:t>
            </a:r>
          </a:p>
        </p:txBody>
      </p:sp>
      <p:cxnSp>
        <p:nvCxnSpPr>
          <p:cNvPr id="5" name="Straight Connector 4">
            <a:extLst>
              <a:ext uri="{FF2B5EF4-FFF2-40B4-BE49-F238E27FC236}">
                <a16:creationId xmlns:a16="http://schemas.microsoft.com/office/drawing/2014/main" id="{DACFDD58-13E4-42A4-AF1F-D925288502FB}"/>
              </a:ext>
            </a:extLst>
          </p:cNvPr>
          <p:cNvCxnSpPr/>
          <p:nvPr/>
        </p:nvCxnSpPr>
        <p:spPr>
          <a:xfrm>
            <a:off x="0" y="568325"/>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2404" name="TextBox 10">
            <a:extLst>
              <a:ext uri="{FF2B5EF4-FFF2-40B4-BE49-F238E27FC236}">
                <a16:creationId xmlns:a16="http://schemas.microsoft.com/office/drawing/2014/main" id="{98DDBF9C-6368-41B4-A468-75ACBC08CB4D}"/>
              </a:ext>
            </a:extLst>
          </p:cNvPr>
          <p:cNvSpPr txBox="1">
            <a:spLocks noChangeArrowheads="1"/>
          </p:cNvSpPr>
          <p:nvPr/>
        </p:nvSpPr>
        <p:spPr bwMode="auto">
          <a:xfrm>
            <a:off x="479425" y="682625"/>
            <a:ext cx="782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600" b="1">
                <a:solidFill>
                  <a:srgbClr val="000000"/>
                </a:solidFill>
                <a:latin typeface="Calibri" panose="020F0502020204030204" pitchFamily="34" charset="0"/>
              </a:rPr>
              <a:t>Built Environment – Outdoor Spaces &amp; Buildings (Livability Domain #3; Respondents 45+)</a:t>
            </a:r>
          </a:p>
          <a:p>
            <a:pPr eaLnBrk="1" hangingPunct="1"/>
            <a:r>
              <a:rPr lang="en-US" altLang="en-US" sz="1200">
                <a:solidFill>
                  <a:srgbClr val="000000"/>
                </a:solidFill>
                <a:latin typeface="Calibri" panose="020F0502020204030204" pitchFamily="34" charset="0"/>
              </a:rPr>
              <a:t>Accessible, inviting, and safe outdoor spaces and buildings that encourage active participation and recreation.</a:t>
            </a:r>
          </a:p>
        </p:txBody>
      </p:sp>
      <p:pic>
        <p:nvPicPr>
          <p:cNvPr id="102405" name="Picture 2">
            <a:extLst>
              <a:ext uri="{FF2B5EF4-FFF2-40B4-BE49-F238E27FC236}">
                <a16:creationId xmlns:a16="http://schemas.microsoft.com/office/drawing/2014/main" id="{00863EB3-6491-4E95-B026-B08147993D0C}"/>
              </a:ext>
            </a:extLst>
          </p:cNvPr>
          <p:cNvPicPr>
            <a:picLocks noChangeAspect="1"/>
          </p:cNvPicPr>
          <p:nvPr/>
        </p:nvPicPr>
        <p:blipFill>
          <a:blip r:embed="rId2">
            <a:extLst>
              <a:ext uri="{28A0092B-C50C-407E-A947-70E740481C1C}">
                <a14:useLocalDpi xmlns:a14="http://schemas.microsoft.com/office/drawing/2010/main" val="0"/>
              </a:ext>
            </a:extLst>
          </a:blip>
          <a:srcRect t="1935" b="5974"/>
          <a:stretch>
            <a:fillRect/>
          </a:stretch>
        </p:blipFill>
        <p:spPr bwMode="auto">
          <a:xfrm>
            <a:off x="617538" y="1309688"/>
            <a:ext cx="4221162" cy="220345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9ED1B0-0466-46AA-940D-9C06DB4395D0}"/>
              </a:ext>
            </a:extLst>
          </p:cNvPr>
          <p:cNvSpPr txBox="1"/>
          <p:nvPr/>
        </p:nvSpPr>
        <p:spPr>
          <a:xfrm>
            <a:off x="4953000" y="1374775"/>
            <a:ext cx="6738938" cy="2278063"/>
          </a:xfrm>
          <a:prstGeom prst="rect">
            <a:avLst/>
          </a:prstGeom>
          <a:noFill/>
        </p:spPr>
        <p:txBody>
          <a:bodyPr>
            <a:spAutoFit/>
          </a:bodyPr>
          <a:lstStyle/>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96% of respondents think it’s important to have accessible public buildings. </a:t>
            </a:r>
          </a:p>
          <a:p>
            <a:pPr eaLnBrk="1" fontAlgn="auto" hangingPunct="1">
              <a:spcBef>
                <a:spcPts val="0"/>
              </a:spcBef>
              <a:spcAft>
                <a:spcPts val="0"/>
              </a:spcAft>
              <a:defRPr/>
            </a:pPr>
            <a:r>
              <a:rPr lang="en-US" sz="1600" dirty="0">
                <a:solidFill>
                  <a:prstClr val="black"/>
                </a:solidFill>
                <a:latin typeface="Calibri"/>
              </a:rPr>
              <a:t> </a:t>
            </a: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92% of respondents feel that it’s important for our public parks to be located within walking distance of their homes.  This is something we are addressing in the new Parks Master Plan with a 10-minute walk-to a park analysis and revised level of service standards.</a:t>
            </a:r>
          </a:p>
          <a:p>
            <a:pPr eaLnBrk="1" fontAlgn="auto" hangingPunct="1">
              <a:spcBef>
                <a:spcPts val="0"/>
              </a:spcBef>
              <a:spcAft>
                <a:spcPts val="0"/>
              </a:spcAft>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74% of respondents say they feel safe in their neighborhoods.</a:t>
            </a:r>
          </a:p>
          <a:p>
            <a:pPr eaLnBrk="1" fontAlgn="auto" hangingPunct="1">
              <a:spcBef>
                <a:spcPts val="0"/>
              </a:spcBef>
              <a:spcAft>
                <a:spcPts val="0"/>
              </a:spcAft>
              <a:defRPr/>
            </a:pPr>
            <a:endParaRPr lang="en-US" sz="1400" dirty="0">
              <a:solidFill>
                <a:prstClr val="black"/>
              </a:solidFill>
              <a:latin typeface="Calibri"/>
            </a:endParaRPr>
          </a:p>
        </p:txBody>
      </p:sp>
      <p:sp>
        <p:nvSpPr>
          <p:cNvPr id="102407" name="TextBox 6">
            <a:extLst>
              <a:ext uri="{FF2B5EF4-FFF2-40B4-BE49-F238E27FC236}">
                <a16:creationId xmlns:a16="http://schemas.microsoft.com/office/drawing/2014/main" id="{5C932731-4592-4DEB-85BA-6EAA5FE7DE65}"/>
              </a:ext>
            </a:extLst>
          </p:cNvPr>
          <p:cNvSpPr txBox="1">
            <a:spLocks noChangeArrowheads="1"/>
          </p:cNvSpPr>
          <p:nvPr/>
        </p:nvSpPr>
        <p:spPr bwMode="auto">
          <a:xfrm>
            <a:off x="544513" y="3594100"/>
            <a:ext cx="39449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600">
                <a:solidFill>
                  <a:srgbClr val="000000"/>
                </a:solidFill>
                <a:latin typeface="Calibri" panose="020F0502020204030204" pitchFamily="34" charset="0"/>
              </a:rPr>
              <a:t>Respondent Comments:</a:t>
            </a:r>
          </a:p>
          <a:p>
            <a:pPr eaLnBrk="1" hangingPunct="1"/>
            <a:endParaRPr lang="en-US" altLang="en-US" sz="1400">
              <a:solidFill>
                <a:srgbClr val="000000"/>
              </a:solidFill>
              <a:latin typeface="Calibri" panose="020F0502020204030204" pitchFamily="34" charset="0"/>
            </a:endParaRPr>
          </a:p>
        </p:txBody>
      </p:sp>
      <p:sp>
        <p:nvSpPr>
          <p:cNvPr id="102408" name="TextBox 8">
            <a:extLst>
              <a:ext uri="{FF2B5EF4-FFF2-40B4-BE49-F238E27FC236}">
                <a16:creationId xmlns:a16="http://schemas.microsoft.com/office/drawing/2014/main" id="{E9895C21-A0EC-4B4F-8278-6DC2ADEB0EE6}"/>
              </a:ext>
            </a:extLst>
          </p:cNvPr>
          <p:cNvSpPr txBox="1">
            <a:spLocks noChangeArrowheads="1"/>
          </p:cNvSpPr>
          <p:nvPr/>
        </p:nvSpPr>
        <p:spPr bwMode="auto">
          <a:xfrm>
            <a:off x="735013" y="4799013"/>
            <a:ext cx="4808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“Some buildings do not have a handicap ramp or doors.  It is difficult for an individual to hold the door and push someone in.  This is very discouraging.  Need more dementia friendly restaurants in the City.  It is difficult to go out with someone with Alzheimer’s/dementia.  One example was there were stairs and it made it more challenging to get to the table.”</a:t>
            </a:r>
          </a:p>
        </p:txBody>
      </p:sp>
      <p:sp>
        <p:nvSpPr>
          <p:cNvPr id="102409" name="TextBox 9">
            <a:extLst>
              <a:ext uri="{FF2B5EF4-FFF2-40B4-BE49-F238E27FC236}">
                <a16:creationId xmlns:a16="http://schemas.microsoft.com/office/drawing/2014/main" id="{2B760230-AAD9-4EF4-9215-F8D7047AA1C2}"/>
              </a:ext>
            </a:extLst>
          </p:cNvPr>
          <p:cNvSpPr txBox="1">
            <a:spLocks noChangeArrowheads="1"/>
          </p:cNvSpPr>
          <p:nvPr/>
        </p:nvSpPr>
        <p:spPr bwMode="auto">
          <a:xfrm>
            <a:off x="6288088" y="4803775"/>
            <a:ext cx="5100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 LOVE all the parks in Orlando.  I would like to see some creative additions like talking benches or art installations, or water features.”</a:t>
            </a:r>
          </a:p>
        </p:txBody>
      </p:sp>
      <p:sp>
        <p:nvSpPr>
          <p:cNvPr id="102410" name="TextBox 11">
            <a:extLst>
              <a:ext uri="{FF2B5EF4-FFF2-40B4-BE49-F238E27FC236}">
                <a16:creationId xmlns:a16="http://schemas.microsoft.com/office/drawing/2014/main" id="{CD13F83C-9C40-4098-ABBE-B8A3F584C57B}"/>
              </a:ext>
            </a:extLst>
          </p:cNvPr>
          <p:cNvSpPr txBox="1">
            <a:spLocks noChangeArrowheads="1"/>
          </p:cNvSpPr>
          <p:nvPr/>
        </p:nvSpPr>
        <p:spPr bwMode="auto">
          <a:xfrm>
            <a:off x="544513" y="3905250"/>
            <a:ext cx="4770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 am very satisfied with the City of Orlando as a place to live as I age.  The climate is great.  I am located in an area where as long as I can walk, I can get to all the services I need for daily life including excellent services for seniors at the College Park Recreation Center and Pool.”</a:t>
            </a:r>
          </a:p>
        </p:txBody>
      </p:sp>
      <p:sp>
        <p:nvSpPr>
          <p:cNvPr id="102411" name="TextBox 12">
            <a:extLst>
              <a:ext uri="{FF2B5EF4-FFF2-40B4-BE49-F238E27FC236}">
                <a16:creationId xmlns:a16="http://schemas.microsoft.com/office/drawing/2014/main" id="{7647755F-AC47-4C91-9000-FBF05E7BC61B}"/>
              </a:ext>
            </a:extLst>
          </p:cNvPr>
          <p:cNvSpPr txBox="1">
            <a:spLocks noChangeArrowheads="1"/>
          </p:cNvSpPr>
          <p:nvPr/>
        </p:nvSpPr>
        <p:spPr bwMode="auto">
          <a:xfrm>
            <a:off x="544513" y="5876925"/>
            <a:ext cx="4973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“My area is systematically designed to be inaccessible and unsuitable for aging people.”</a:t>
            </a:r>
          </a:p>
        </p:txBody>
      </p:sp>
      <p:sp>
        <p:nvSpPr>
          <p:cNvPr id="102412" name="TextBox 13">
            <a:extLst>
              <a:ext uri="{FF2B5EF4-FFF2-40B4-BE49-F238E27FC236}">
                <a16:creationId xmlns:a16="http://schemas.microsoft.com/office/drawing/2014/main" id="{7C44C470-02F8-4D40-81B6-8AE0B7331D61}"/>
              </a:ext>
            </a:extLst>
          </p:cNvPr>
          <p:cNvSpPr txBox="1">
            <a:spLocks noChangeArrowheads="1"/>
          </p:cNvSpPr>
          <p:nvPr/>
        </p:nvSpPr>
        <p:spPr bwMode="auto">
          <a:xfrm>
            <a:off x="5830888" y="3905250"/>
            <a:ext cx="5462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“I’ve noticed that more affluent neighborhoods have more parks close in walking distance that are well maintained with little restrictions.  However, in the more urban area the parks are not in walking distance and if they are, they are not maintained and nice, they lack upgrades and there are restrictions on use.”</a:t>
            </a:r>
          </a:p>
        </p:txBody>
      </p:sp>
      <p:sp>
        <p:nvSpPr>
          <p:cNvPr id="102413" name="TextBox 14">
            <a:extLst>
              <a:ext uri="{FF2B5EF4-FFF2-40B4-BE49-F238E27FC236}">
                <a16:creationId xmlns:a16="http://schemas.microsoft.com/office/drawing/2014/main" id="{28C13C22-65B2-4803-8DD8-98FC3A59A51E}"/>
              </a:ext>
            </a:extLst>
          </p:cNvPr>
          <p:cNvSpPr txBox="1">
            <a:spLocks noChangeArrowheads="1"/>
          </p:cNvSpPr>
          <p:nvPr/>
        </p:nvSpPr>
        <p:spPr bwMode="auto">
          <a:xfrm>
            <a:off x="6661150" y="5334000"/>
            <a:ext cx="4945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 love Orlando but we need to do more to build a world-class city.  We need better transportation and safer outdoor areas, better healthcare, entertainment, and a baseball team!”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Placeholder 7">
            <a:extLst>
              <a:ext uri="{FF2B5EF4-FFF2-40B4-BE49-F238E27FC236}">
                <a16:creationId xmlns:a16="http://schemas.microsoft.com/office/drawing/2014/main" id="{82F39026-F1CD-4119-B466-6AEBE9E20B59}"/>
              </a:ext>
            </a:extLst>
          </p:cNvPr>
          <p:cNvSpPr txBox="1">
            <a:spLocks noChangeArrowheads="1"/>
          </p:cNvSpPr>
          <p:nvPr/>
        </p:nvSpPr>
        <p:spPr bwMode="auto">
          <a:xfrm>
            <a:off x="1543050" y="158750"/>
            <a:ext cx="9144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r>
              <a:rPr lang="en-US" altLang="en-US" sz="2400">
                <a:solidFill>
                  <a:srgbClr val="000000"/>
                </a:solidFill>
                <a:latin typeface="Calibri" panose="020F0502020204030204" pitchFamily="34" charset="0"/>
              </a:rPr>
              <a:t>Age-Friendly Community Livability Survey Results</a:t>
            </a:r>
          </a:p>
        </p:txBody>
      </p:sp>
      <p:cxnSp>
        <p:nvCxnSpPr>
          <p:cNvPr id="5" name="Straight Connector 4">
            <a:extLst>
              <a:ext uri="{FF2B5EF4-FFF2-40B4-BE49-F238E27FC236}">
                <a16:creationId xmlns:a16="http://schemas.microsoft.com/office/drawing/2014/main" id="{265FC22D-CFC5-4CA5-8425-BC774603ADD0}"/>
              </a:ext>
            </a:extLst>
          </p:cNvPr>
          <p:cNvCxnSpPr/>
          <p:nvPr/>
        </p:nvCxnSpPr>
        <p:spPr>
          <a:xfrm>
            <a:off x="0" y="584200"/>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3428" name="TextBox 10">
            <a:extLst>
              <a:ext uri="{FF2B5EF4-FFF2-40B4-BE49-F238E27FC236}">
                <a16:creationId xmlns:a16="http://schemas.microsoft.com/office/drawing/2014/main" id="{DAB679A6-B540-428C-BB12-10DCA986892C}"/>
              </a:ext>
            </a:extLst>
          </p:cNvPr>
          <p:cNvSpPr txBox="1">
            <a:spLocks noChangeArrowheads="1"/>
          </p:cNvSpPr>
          <p:nvPr/>
        </p:nvSpPr>
        <p:spPr bwMode="auto">
          <a:xfrm>
            <a:off x="476250" y="661988"/>
            <a:ext cx="899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600" b="1">
                <a:solidFill>
                  <a:srgbClr val="000000"/>
                </a:solidFill>
                <a:latin typeface="Calibri" panose="020F0502020204030204" pitchFamily="34" charset="0"/>
              </a:rPr>
              <a:t>Social Environment – Civic Participation &amp; Employment (Livability Domain #6; Respondents 45+)</a:t>
            </a:r>
          </a:p>
          <a:p>
            <a:pPr eaLnBrk="1" hangingPunct="1"/>
            <a:r>
              <a:rPr lang="en-US" altLang="en-US" sz="1200">
                <a:solidFill>
                  <a:srgbClr val="000000"/>
                </a:solidFill>
                <a:latin typeface="Calibri" panose="020F0502020204030204" pitchFamily="34" charset="0"/>
              </a:rPr>
              <a:t>Opportunities to contribute in the workplace and volunteer to make a difference in the community.</a:t>
            </a:r>
          </a:p>
        </p:txBody>
      </p:sp>
      <p:pic>
        <p:nvPicPr>
          <p:cNvPr id="103429" name="Picture 2">
            <a:extLst>
              <a:ext uri="{FF2B5EF4-FFF2-40B4-BE49-F238E27FC236}">
                <a16:creationId xmlns:a16="http://schemas.microsoft.com/office/drawing/2014/main" id="{41AE3BD6-1D7B-4A02-8C5C-58BE1E0596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268413"/>
            <a:ext cx="5781675" cy="324802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AF32D3-9D1D-4FB6-A1AE-493E8D6CFCD7}"/>
              </a:ext>
            </a:extLst>
          </p:cNvPr>
          <p:cNvSpPr txBox="1"/>
          <p:nvPr/>
        </p:nvSpPr>
        <p:spPr>
          <a:xfrm>
            <a:off x="590550" y="4381500"/>
            <a:ext cx="5295900" cy="2000250"/>
          </a:xfrm>
          <a:prstGeom prst="rect">
            <a:avLst/>
          </a:prstGeom>
          <a:noFill/>
        </p:spPr>
        <p:txBody>
          <a:bodyPr>
            <a:spAutoFit/>
          </a:bodyPr>
          <a:lstStyle/>
          <a:p>
            <a:pPr eaLnBrk="1" fontAlgn="auto" hangingPunct="1">
              <a:spcBef>
                <a:spcPts val="0"/>
              </a:spcBef>
              <a:spcAft>
                <a:spcPts val="0"/>
              </a:spcAft>
              <a:defRPr/>
            </a:pPr>
            <a:endParaRPr lang="en-US" sz="14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In regards to civic participation and employment, 88% said they are likely to continue to work for pay, but only 17% agree that there are flexible job opportunities.</a:t>
            </a:r>
          </a:p>
          <a:p>
            <a:pPr eaLnBrk="1" fontAlgn="auto" hangingPunct="1">
              <a:spcBef>
                <a:spcPts val="0"/>
              </a:spcBef>
              <a:spcAft>
                <a:spcPts val="0"/>
              </a:spcAft>
              <a:defRPr/>
            </a:pPr>
            <a:endParaRPr lang="en-US" sz="1600" dirty="0">
              <a:solidFill>
                <a:prstClr val="black"/>
              </a:solidFill>
              <a:latin typeface="Calibri"/>
            </a:endParaRPr>
          </a:p>
          <a:p>
            <a:pPr marL="285750" indent="-285750" eaLnBrk="1" fontAlgn="auto" hangingPunct="1">
              <a:spcBef>
                <a:spcPts val="0"/>
              </a:spcBef>
              <a:spcAft>
                <a:spcPts val="0"/>
              </a:spcAft>
              <a:buFont typeface="Wingdings" panose="05000000000000000000" pitchFamily="2" charset="2"/>
              <a:buChar char="§"/>
              <a:defRPr/>
            </a:pPr>
            <a:r>
              <a:rPr lang="en-US" sz="1600" dirty="0">
                <a:solidFill>
                  <a:prstClr val="black"/>
                </a:solidFill>
                <a:latin typeface="Calibri"/>
              </a:rPr>
              <a:t>Only 56% felt that there are appropriate volunteering activities out there.</a:t>
            </a:r>
          </a:p>
          <a:p>
            <a:pPr eaLnBrk="1" fontAlgn="auto" hangingPunct="1">
              <a:spcBef>
                <a:spcPts val="0"/>
              </a:spcBef>
              <a:spcAft>
                <a:spcPts val="0"/>
              </a:spcAft>
              <a:defRPr/>
            </a:pPr>
            <a:endParaRPr lang="en-US" sz="1400" dirty="0">
              <a:solidFill>
                <a:prstClr val="black"/>
              </a:solidFill>
              <a:latin typeface="Calibri"/>
            </a:endParaRPr>
          </a:p>
        </p:txBody>
      </p:sp>
      <p:sp>
        <p:nvSpPr>
          <p:cNvPr id="103431" name="TextBox 8">
            <a:extLst>
              <a:ext uri="{FF2B5EF4-FFF2-40B4-BE49-F238E27FC236}">
                <a16:creationId xmlns:a16="http://schemas.microsoft.com/office/drawing/2014/main" id="{78C965C2-2638-40C9-B60E-83FA01A9F1F3}"/>
              </a:ext>
            </a:extLst>
          </p:cNvPr>
          <p:cNvSpPr txBox="1">
            <a:spLocks noChangeArrowheads="1"/>
          </p:cNvSpPr>
          <p:nvPr/>
        </p:nvSpPr>
        <p:spPr bwMode="auto">
          <a:xfrm>
            <a:off x="6634163" y="1185863"/>
            <a:ext cx="3943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600">
                <a:solidFill>
                  <a:srgbClr val="000000"/>
                </a:solidFill>
                <a:latin typeface="Calibri" panose="020F0502020204030204" pitchFamily="34" charset="0"/>
              </a:rPr>
              <a:t>Respondent Comments:</a:t>
            </a:r>
          </a:p>
          <a:p>
            <a:pPr eaLnBrk="1" hangingPunct="1"/>
            <a:endParaRPr lang="en-US" altLang="en-US" sz="1400">
              <a:solidFill>
                <a:srgbClr val="000000"/>
              </a:solidFill>
              <a:latin typeface="Calibri" panose="020F0502020204030204" pitchFamily="34" charset="0"/>
            </a:endParaRPr>
          </a:p>
        </p:txBody>
      </p:sp>
      <p:sp>
        <p:nvSpPr>
          <p:cNvPr id="103432" name="TextBox 9">
            <a:extLst>
              <a:ext uri="{FF2B5EF4-FFF2-40B4-BE49-F238E27FC236}">
                <a16:creationId xmlns:a16="http://schemas.microsoft.com/office/drawing/2014/main" id="{2A2D8A4B-66CA-424F-99A8-A422F3578939}"/>
              </a:ext>
            </a:extLst>
          </p:cNvPr>
          <p:cNvSpPr txBox="1">
            <a:spLocks noChangeArrowheads="1"/>
          </p:cNvSpPr>
          <p:nvPr/>
        </p:nvSpPr>
        <p:spPr bwMode="auto">
          <a:xfrm>
            <a:off x="6629400" y="1497013"/>
            <a:ext cx="510222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1200" i="1">
                <a:solidFill>
                  <a:srgbClr val="000000"/>
                </a:solidFill>
                <a:latin typeface="Calibri" panose="020F0502020204030204" pitchFamily="34" charset="0"/>
              </a:rPr>
              <a:t>“I’m concerned with age discrimination when it comes to looking for work.”</a:t>
            </a:r>
          </a:p>
          <a:p>
            <a:pPr eaLnBrk="1" hangingPunct="1"/>
            <a:endParaRPr lang="en-US" altLang="en-US" sz="1200" i="1">
              <a:solidFill>
                <a:srgbClr val="000000"/>
              </a:solidFill>
              <a:latin typeface="Calibri" panose="020F0502020204030204" pitchFamily="34" charset="0"/>
            </a:endParaRPr>
          </a:p>
          <a:p>
            <a:pPr eaLnBrk="1" hangingPunct="1"/>
            <a:r>
              <a:rPr lang="en-US" altLang="en-US" sz="1200" i="1">
                <a:solidFill>
                  <a:srgbClr val="000000"/>
                </a:solidFill>
                <a:latin typeface="Calibri" panose="020F0502020204030204" pitchFamily="34" charset="0"/>
              </a:rPr>
              <a:t>“I signed up a while ago on a City website about volunteering and have absolutely never been contacted or connected.  I sought out my own volunteering at Leu Gardens and have been pleased with the opportunity…but the City did not help at all and I was disappointed.  I have lived in Florida most of my life, but I am relatively new to Orlando.  The hardest part about my move here has been connecting with people…”</a:t>
            </a:r>
          </a:p>
          <a:p>
            <a:pPr eaLnBrk="1" hangingPunct="1"/>
            <a:endParaRPr lang="en-US" altLang="en-US" sz="1200" i="1">
              <a:solidFill>
                <a:srgbClr val="000000"/>
              </a:solidFill>
              <a:latin typeface="Calibri" panose="020F0502020204030204" pitchFamily="34" charset="0"/>
            </a:endParaRPr>
          </a:p>
          <a:p>
            <a:pPr eaLnBrk="1" hangingPunct="1"/>
            <a:r>
              <a:rPr lang="en-US" altLang="en-US" sz="1200" i="1">
                <a:solidFill>
                  <a:srgbClr val="000000"/>
                </a:solidFill>
                <a:latin typeface="Calibri" panose="020F0502020204030204" pitchFamily="34" charset="0"/>
              </a:rPr>
              <a:t>“The City is vibrant and filling up with youth.  It is growing at a pace that scares me.  My sister and I have discussed that be both feel “Orlando is leaving us behind”.  We have lived here since the mid-70s…We have strongly considered leaving.  She and her husband have been seeking employment for the last 2 years.  Both have masters degrees, both have enormous talent and experience, both take immense pride in their work.  They get invited to an interview and then, they are overlooked…TIME AFTER TIME. There is no other reason that explains this across the board losing out to another candidate except for their age which is over 65.  There is NOT another reason except for the gray hairs on their head and some wrinkles setting in…this city is all about youth and children but very biased against the elderly.  It’s abundantly clear every day.  It is not senior friendly or respected.  And Orlando should be worried about that.”</a:t>
            </a:r>
          </a:p>
          <a:p>
            <a:pPr eaLnBrk="1" hangingPunct="1"/>
            <a:endParaRPr lang="en-US" altLang="en-US" sz="1200" i="1">
              <a:solidFill>
                <a:srgbClr val="000000"/>
              </a:solidFill>
              <a:latin typeface="Calibri" panose="020F0502020204030204" pitchFamily="34" charset="0"/>
            </a:endParaRPr>
          </a:p>
          <a:p>
            <a:pPr eaLnBrk="1" hangingPunct="1"/>
            <a:r>
              <a:rPr lang="en-US" altLang="en-US" sz="1200" i="1">
                <a:solidFill>
                  <a:srgbClr val="000000"/>
                </a:solidFill>
                <a:latin typeface="Calibri" panose="020F0502020204030204" pitchFamily="34" charset="0"/>
              </a:rPr>
              <a:t>“…I also think there are many jobs that could be done by seniors and which would give them more purpose and income.  If there is an organization that helps with things like this, I don’t know about it.  I don’t recall seeing anything from the City about resources for seniors.”</a:t>
            </a:r>
          </a:p>
          <a:p>
            <a:pPr eaLnBrk="1" hangingPunct="1"/>
            <a:endParaRPr lang="en-US" altLang="en-US" sz="1200" i="1">
              <a:solidFill>
                <a:srgbClr val="000000"/>
              </a:solidFill>
              <a:latin typeface="Calibri" panose="020F0502020204030204" pitchFamily="34" charset="0"/>
            </a:endParaRPr>
          </a:p>
          <a:p>
            <a:pPr eaLnBrk="1" hangingPunct="1"/>
            <a:endParaRPr lang="en-US" altLang="en-US" sz="1200" i="1">
              <a:solidFill>
                <a:srgbClr val="000000"/>
              </a:solidFill>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418A999-731A-4612-8FF6-3622D60E4538}"/>
              </a:ext>
            </a:extLst>
          </p:cNvPr>
          <p:cNvCxnSpPr/>
          <p:nvPr/>
        </p:nvCxnSpPr>
        <p:spPr>
          <a:xfrm>
            <a:off x="0" y="722313"/>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4451" name="Text Placeholder 7">
            <a:extLst>
              <a:ext uri="{FF2B5EF4-FFF2-40B4-BE49-F238E27FC236}">
                <a16:creationId xmlns:a16="http://schemas.microsoft.com/office/drawing/2014/main" id="{DD277F68-64CA-49A2-AB12-9E28566395BB}"/>
              </a:ext>
            </a:extLst>
          </p:cNvPr>
          <p:cNvSpPr txBox="1">
            <a:spLocks noChangeArrowheads="1"/>
          </p:cNvSpPr>
          <p:nvPr/>
        </p:nvSpPr>
        <p:spPr bwMode="auto">
          <a:xfrm>
            <a:off x="1524000" y="180975"/>
            <a:ext cx="91567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spcBef>
                <a:spcPct val="20000"/>
              </a:spcBef>
            </a:pPr>
            <a:endParaRPr lang="en-US" altLang="en-US" sz="2400">
              <a:solidFill>
                <a:srgbClr val="000000"/>
              </a:solidFill>
              <a:latin typeface="Calibri" panose="020F0502020204030204" pitchFamily="34" charset="0"/>
            </a:endParaRPr>
          </a:p>
        </p:txBody>
      </p:sp>
      <p:sp>
        <p:nvSpPr>
          <p:cNvPr id="104452" name="TextBox 4">
            <a:extLst>
              <a:ext uri="{FF2B5EF4-FFF2-40B4-BE49-F238E27FC236}">
                <a16:creationId xmlns:a16="http://schemas.microsoft.com/office/drawing/2014/main" id="{1E56610D-248A-4D63-9FA9-093E27B77B8C}"/>
              </a:ext>
            </a:extLst>
          </p:cNvPr>
          <p:cNvSpPr txBox="1">
            <a:spLocks noChangeArrowheads="1"/>
          </p:cNvSpPr>
          <p:nvPr/>
        </p:nvSpPr>
        <p:spPr bwMode="auto">
          <a:xfrm>
            <a:off x="2051050" y="890588"/>
            <a:ext cx="8102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algn="ctr" eaLnBrk="1" hangingPunct="1"/>
            <a:r>
              <a:rPr lang="en-US" altLang="en-US" sz="3600" b="1">
                <a:solidFill>
                  <a:srgbClr val="000000"/>
                </a:solidFill>
                <a:latin typeface="Calibri" panose="020F0502020204030204" pitchFamily="34" charset="0"/>
              </a:rPr>
              <a:t>Questions/Discussion</a:t>
            </a:r>
          </a:p>
          <a:p>
            <a:pPr algn="ctr" eaLnBrk="1" hangingPunct="1"/>
            <a:endParaRPr lang="en-US" altLang="en-US" sz="3600" b="1">
              <a:solidFill>
                <a:srgbClr val="000000"/>
              </a:solidFill>
              <a:latin typeface="Calibri" panose="020F0502020204030204" pitchFamily="34" charset="0"/>
            </a:endParaRPr>
          </a:p>
          <a:p>
            <a:pPr algn="ctr" eaLnBrk="1" hangingPunct="1"/>
            <a:r>
              <a:rPr lang="en-US" altLang="en-US" sz="2000" b="1">
                <a:solidFill>
                  <a:srgbClr val="000000"/>
                </a:solidFill>
                <a:latin typeface="Calibri" panose="020F0502020204030204" pitchFamily="34" charset="0"/>
              </a:rPr>
              <a:t>Please visit our Livable Orlando: An Age-Friendly Initiative Website:</a:t>
            </a:r>
          </a:p>
          <a:p>
            <a:pPr algn="ctr" eaLnBrk="1" hangingPunct="1"/>
            <a:endParaRPr lang="en-US" altLang="en-US" sz="1600" b="1">
              <a:solidFill>
                <a:srgbClr val="000000"/>
              </a:solidFill>
              <a:latin typeface="Calibri" panose="020F0502020204030204" pitchFamily="34" charset="0"/>
            </a:endParaRPr>
          </a:p>
          <a:p>
            <a:pPr algn="ctr" eaLnBrk="1" hangingPunct="1"/>
            <a:r>
              <a:rPr lang="en-US" altLang="en-US" sz="1600" b="1">
                <a:solidFill>
                  <a:srgbClr val="000000"/>
                </a:solidFill>
                <a:latin typeface="Calibri" panose="020F0502020204030204" pitchFamily="34" charset="0"/>
                <a:hlinkClick r:id="rId2"/>
              </a:rPr>
              <a:t>https://www.orlando.gov/Community-Programs-Events/AARP-Age-Friendly-Community</a:t>
            </a:r>
            <a:endParaRPr lang="en-US" altLang="en-US" sz="1600" b="1">
              <a:solidFill>
                <a:srgbClr val="000000"/>
              </a:solidFill>
              <a:latin typeface="Calibri" panose="020F0502020204030204" pitchFamily="34" charset="0"/>
            </a:endParaRPr>
          </a:p>
          <a:p>
            <a:pPr algn="ctr" eaLnBrk="1" hangingPunct="1"/>
            <a:endParaRPr lang="en-US" altLang="en-US" sz="1600" b="1">
              <a:solidFill>
                <a:srgbClr val="000000"/>
              </a:solidFill>
              <a:latin typeface="Calibri" panose="020F0502020204030204" pitchFamily="34" charset="0"/>
            </a:endParaRPr>
          </a:p>
        </p:txBody>
      </p:sp>
      <p:pic>
        <p:nvPicPr>
          <p:cNvPr id="104453" name="Picture 6">
            <a:extLst>
              <a:ext uri="{FF2B5EF4-FFF2-40B4-BE49-F238E27FC236}">
                <a16:creationId xmlns:a16="http://schemas.microsoft.com/office/drawing/2014/main" id="{DAEEB62D-16E6-4FBD-A998-BAD62053D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3136900"/>
            <a:ext cx="4073525" cy="196532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E9A8B5F-4A20-4ADD-B588-0E47D455977E}"/>
              </a:ext>
            </a:extLst>
          </p:cNvPr>
          <p:cNvSpPr>
            <a:spLocks noGrp="1"/>
          </p:cNvSpPr>
          <p:nvPr>
            <p:ph type="title"/>
          </p:nvPr>
        </p:nvSpPr>
        <p:spPr>
          <a:xfrm>
            <a:off x="7564438" y="5751513"/>
            <a:ext cx="4046537" cy="593725"/>
          </a:xfrm>
        </p:spPr>
        <p:txBody>
          <a:bodyPr>
            <a:normAutofit fontScale="90000"/>
          </a:bodyPr>
          <a:lstStyle/>
          <a:p>
            <a:pPr fontAlgn="auto">
              <a:spcAft>
                <a:spcPts val="0"/>
              </a:spcAft>
              <a:defRPr/>
            </a:pPr>
            <a:r>
              <a:rPr lang="en-US" b="0" cap="none" dirty="0">
                <a:solidFill>
                  <a:schemeClr val="bg1">
                    <a:lumMod val="95000"/>
                  </a:schemeClr>
                </a:solidFill>
              </a:rPr>
              <a:t>EDI Task Force</a:t>
            </a:r>
            <a:br>
              <a:rPr lang="en-US" b="0" dirty="0">
                <a:solidFill>
                  <a:schemeClr val="bg1">
                    <a:lumMod val="75000"/>
                  </a:schemeClr>
                </a:solidFill>
                <a:latin typeface="Architype Light"/>
              </a:rPr>
            </a:br>
            <a:endParaRPr lang="en-US" b="0" dirty="0">
              <a:solidFill>
                <a:schemeClr val="bg1">
                  <a:lumMod val="75000"/>
                </a:schemeClr>
              </a:solidFill>
            </a:endParaRPr>
          </a:p>
        </p:txBody>
      </p:sp>
      <p:pic>
        <p:nvPicPr>
          <p:cNvPr id="105475" name="Picture 4">
            <a:extLst>
              <a:ext uri="{FF2B5EF4-FFF2-40B4-BE49-F238E27FC236}">
                <a16:creationId xmlns:a16="http://schemas.microsoft.com/office/drawing/2014/main" id="{4573CE94-B16B-43BB-BC62-749D08C31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12187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76" name="Group 7">
            <a:extLst>
              <a:ext uri="{FF2B5EF4-FFF2-40B4-BE49-F238E27FC236}">
                <a16:creationId xmlns:a16="http://schemas.microsoft.com/office/drawing/2014/main" id="{B4767302-DB82-49EF-A5AB-8D042554213B}"/>
              </a:ext>
            </a:extLst>
          </p:cNvPr>
          <p:cNvGrpSpPr>
            <a:grpSpLocks/>
          </p:cNvGrpSpPr>
          <p:nvPr/>
        </p:nvGrpSpPr>
        <p:grpSpPr bwMode="auto">
          <a:xfrm>
            <a:off x="282575" y="5064125"/>
            <a:ext cx="3556000" cy="1438275"/>
            <a:chOff x="282046" y="5064442"/>
            <a:chExt cx="3557266" cy="1438275"/>
          </a:xfrm>
        </p:grpSpPr>
        <p:pic>
          <p:nvPicPr>
            <p:cNvPr id="105477" name="Picture 1">
              <a:extLst>
                <a:ext uri="{FF2B5EF4-FFF2-40B4-BE49-F238E27FC236}">
                  <a16:creationId xmlns:a16="http://schemas.microsoft.com/office/drawing/2014/main" id="{7BEA2618-BEA8-4954-9466-2699BDE29ECF}"/>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r="63921"/>
            <a:stretch>
              <a:fillRect/>
            </a:stretch>
          </p:blipFill>
          <p:spPr bwMode="auto">
            <a:xfrm>
              <a:off x="282046" y="5064442"/>
              <a:ext cx="147774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Box 3">
              <a:extLst>
                <a:ext uri="{FF2B5EF4-FFF2-40B4-BE49-F238E27FC236}">
                  <a16:creationId xmlns:a16="http://schemas.microsoft.com/office/drawing/2014/main" id="{AB7A2754-A400-4CAD-920A-8EB5EDBDB3F6}"/>
                </a:ext>
              </a:extLst>
            </p:cNvPr>
            <p:cNvSpPr txBox="1">
              <a:spLocks noChangeArrowheads="1"/>
            </p:cNvSpPr>
            <p:nvPr/>
          </p:nvSpPr>
          <p:spPr bwMode="auto">
            <a:xfrm>
              <a:off x="1759789" y="5529616"/>
              <a:ext cx="2079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3600">
                  <a:solidFill>
                    <a:srgbClr val="F2F2F2"/>
                  </a:solidFill>
                  <a:latin typeface="Architype Bold"/>
                </a:rPr>
                <a:t>Orlando</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567018-3541-43B1-8060-E0D8B211E392}"/>
              </a:ext>
            </a:extLst>
          </p:cNvPr>
          <p:cNvSpPr/>
          <p:nvPr/>
        </p:nvSpPr>
        <p:spPr>
          <a:xfrm>
            <a:off x="0" y="0"/>
            <a:ext cx="4445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16">
            <a:extLst>
              <a:ext uri="{FF2B5EF4-FFF2-40B4-BE49-F238E27FC236}">
                <a16:creationId xmlns:a16="http://schemas.microsoft.com/office/drawing/2014/main" id="{0377AC5C-34CF-431F-8535-6DDADB1A6426}"/>
              </a:ext>
            </a:extLst>
          </p:cNvPr>
          <p:cNvSpPr txBox="1"/>
          <p:nvPr/>
        </p:nvSpPr>
        <p:spPr>
          <a:xfrm>
            <a:off x="4962525" y="1422400"/>
            <a:ext cx="6464300" cy="3235325"/>
          </a:xfrm>
          <a:prstGeom prst="rect">
            <a:avLst/>
          </a:prstGeom>
          <a:noFill/>
          <a:ln>
            <a:noFill/>
          </a:ln>
        </p:spPr>
        <p:txBody>
          <a:bodyPr/>
          <a:lstStyle/>
          <a:p>
            <a:pPr eaLnBrk="1" fontAlgn="auto" hangingPunct="1">
              <a:spcBef>
                <a:spcPts val="0"/>
              </a:spcBef>
              <a:spcAft>
                <a:spcPts val="0"/>
              </a:spcAft>
              <a:defRPr/>
            </a:pPr>
            <a:r>
              <a:rPr lang="en-US" sz="2800" dirty="0">
                <a:solidFill>
                  <a:schemeClr val="bg1">
                    <a:lumMod val="50000"/>
                  </a:schemeClr>
                </a:solidFill>
                <a:latin typeface="Architype Bold"/>
              </a:rPr>
              <a:t>AIA Continuing Education</a:t>
            </a:r>
          </a:p>
          <a:p>
            <a:pPr eaLnBrk="1" fontAlgn="auto" hangingPunct="1">
              <a:spcBef>
                <a:spcPts val="0"/>
              </a:spcBef>
              <a:spcAft>
                <a:spcPts val="0"/>
              </a:spcAft>
              <a:defRPr/>
            </a:pPr>
            <a:endParaRPr lang="en-US" sz="2800" dirty="0">
              <a:solidFill>
                <a:schemeClr val="bg1">
                  <a:lumMod val="50000"/>
                </a:schemeClr>
              </a:solidFill>
              <a:latin typeface="Architype Light" pitchFamily="2" charset="0"/>
            </a:endParaRPr>
          </a:p>
          <a:p>
            <a:pPr eaLnBrk="1" fontAlgn="auto" hangingPunct="1">
              <a:spcBef>
                <a:spcPts val="0"/>
              </a:spcBef>
              <a:spcAft>
                <a:spcPts val="0"/>
              </a:spcAft>
              <a:defRPr/>
            </a:pPr>
            <a:r>
              <a:rPr lang="en-US" sz="2400" dirty="0">
                <a:solidFill>
                  <a:schemeClr val="bg1">
                    <a:lumMod val="50000"/>
                  </a:schemeClr>
                </a:solidFill>
                <a:latin typeface="Architype Light" pitchFamily="2" charset="0"/>
              </a:rPr>
              <a:t>This program has been approved by AIA for one (1) LU unit.</a:t>
            </a:r>
          </a:p>
          <a:p>
            <a:pPr eaLnBrk="1" fontAlgn="auto" hangingPunct="1">
              <a:spcBef>
                <a:spcPts val="0"/>
              </a:spcBef>
              <a:spcAft>
                <a:spcPts val="0"/>
              </a:spcAft>
              <a:defRPr/>
            </a:pPr>
            <a:endParaRPr lang="en-US" sz="2400" dirty="0">
              <a:solidFill>
                <a:schemeClr val="bg1">
                  <a:lumMod val="50000"/>
                </a:schemeClr>
              </a:solidFill>
              <a:latin typeface="Architype Light" pitchFamily="2" charset="0"/>
            </a:endParaRPr>
          </a:p>
          <a:p>
            <a:pPr eaLnBrk="1" fontAlgn="auto" hangingPunct="1">
              <a:spcBef>
                <a:spcPts val="0"/>
              </a:spcBef>
              <a:spcAft>
                <a:spcPts val="0"/>
              </a:spcAft>
              <a:defRPr/>
            </a:pPr>
            <a:r>
              <a:rPr lang="en-US" sz="2400" dirty="0">
                <a:solidFill>
                  <a:schemeClr val="bg1">
                    <a:lumMod val="50000"/>
                  </a:schemeClr>
                </a:solidFill>
                <a:latin typeface="Architype Light" pitchFamily="2" charset="0"/>
              </a:rPr>
              <a:t>This credit will be automatically reported for AIA members that registered for this session and provided your AIA member number.</a:t>
            </a:r>
          </a:p>
          <a:p>
            <a:pPr eaLnBrk="1" fontAlgn="auto" hangingPunct="1">
              <a:spcBef>
                <a:spcPts val="0"/>
              </a:spcBef>
              <a:spcAft>
                <a:spcPts val="0"/>
              </a:spcAft>
              <a:defRPr/>
            </a:pPr>
            <a:endParaRPr lang="en-US" sz="2400" dirty="0">
              <a:solidFill>
                <a:schemeClr val="bg1">
                  <a:lumMod val="50000"/>
                </a:schemeClr>
              </a:solidFill>
              <a:latin typeface="Architype Light" pitchFamily="2" charset="0"/>
            </a:endParaRPr>
          </a:p>
          <a:p>
            <a:pPr eaLnBrk="1" fontAlgn="auto" hangingPunct="1">
              <a:spcBef>
                <a:spcPts val="0"/>
              </a:spcBef>
              <a:spcAft>
                <a:spcPts val="0"/>
              </a:spcAft>
              <a:defRPr/>
            </a:pPr>
            <a:endParaRPr lang="en-US" sz="2400" dirty="0">
              <a:solidFill>
                <a:schemeClr val="bg1">
                  <a:lumMod val="50000"/>
                </a:schemeClr>
              </a:solidFill>
              <a:latin typeface="Architype Light" pitchFamily="2" charset="0"/>
            </a:endParaRPr>
          </a:p>
        </p:txBody>
      </p:sp>
      <p:pic>
        <p:nvPicPr>
          <p:cNvPr id="65540" name="Picture 3">
            <a:extLst>
              <a:ext uri="{FF2B5EF4-FFF2-40B4-BE49-F238E27FC236}">
                <a16:creationId xmlns:a16="http://schemas.microsoft.com/office/drawing/2014/main" id="{347A2281-19B6-4CF9-A7D2-64B765C0C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2514600"/>
            <a:ext cx="35591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
            <a:extLst>
              <a:ext uri="{FF2B5EF4-FFF2-40B4-BE49-F238E27FC236}">
                <a16:creationId xmlns:a16="http://schemas.microsoft.com/office/drawing/2014/main" id="{608F9166-BBE8-4A2F-8CC5-8AD112BE8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8778875"/>
            <a:ext cx="215265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6">
            <a:extLst>
              <a:ext uri="{FF2B5EF4-FFF2-40B4-BE49-F238E27FC236}">
                <a16:creationId xmlns:a16="http://schemas.microsoft.com/office/drawing/2014/main" id="{84E5BEB1-C4C6-4F9A-BEF8-17FF4DB5BA75}"/>
              </a:ext>
            </a:extLst>
          </p:cNvPr>
          <p:cNvSpPr>
            <a:spLocks noChangeArrowheads="1"/>
          </p:cNvSpPr>
          <p:nvPr/>
        </p:nvSpPr>
        <p:spPr bwMode="auto">
          <a:xfrm>
            <a:off x="4635500" y="2322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1D21B1-878A-41CD-A4B4-D543BF3704CE}"/>
              </a:ext>
            </a:extLst>
          </p:cNvPr>
          <p:cNvSpPr/>
          <p:nvPr/>
        </p:nvSpPr>
        <p:spPr>
          <a:xfrm>
            <a:off x="0" y="0"/>
            <a:ext cx="4445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6563" name="Picture 3">
            <a:extLst>
              <a:ext uri="{FF2B5EF4-FFF2-40B4-BE49-F238E27FC236}">
                <a16:creationId xmlns:a16="http://schemas.microsoft.com/office/drawing/2014/main" id="{ADF87BDA-BEC3-4DE1-8ECE-166ACA8B7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2514600"/>
            <a:ext cx="35591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6">
            <a:extLst>
              <a:ext uri="{FF2B5EF4-FFF2-40B4-BE49-F238E27FC236}">
                <a16:creationId xmlns:a16="http://schemas.microsoft.com/office/drawing/2014/main" id="{7A0D4567-6DA9-4FE5-B45B-F3E3DE5094DC}"/>
              </a:ext>
            </a:extLst>
          </p:cNvPr>
          <p:cNvSpPr>
            <a:spLocks noChangeArrowheads="1"/>
          </p:cNvSpPr>
          <p:nvPr/>
        </p:nvSpPr>
        <p:spPr bwMode="auto">
          <a:xfrm>
            <a:off x="4635500" y="2322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US" altLang="en-US"/>
          </a:p>
        </p:txBody>
      </p:sp>
      <p:graphicFrame>
        <p:nvGraphicFramePr>
          <p:cNvPr id="2" name="Table 1">
            <a:extLst>
              <a:ext uri="{FF2B5EF4-FFF2-40B4-BE49-F238E27FC236}">
                <a16:creationId xmlns:a16="http://schemas.microsoft.com/office/drawing/2014/main" id="{C356824E-CCEF-4F99-9A2A-5C1D2731E93E}"/>
              </a:ext>
            </a:extLst>
          </p:cNvPr>
          <p:cNvGraphicFramePr>
            <a:graphicFrameLocks noGrp="1"/>
          </p:cNvGraphicFramePr>
          <p:nvPr/>
        </p:nvGraphicFramePr>
        <p:xfrm>
          <a:off x="4962525" y="1157288"/>
          <a:ext cx="6592888" cy="3905250"/>
        </p:xfrm>
        <a:graphic>
          <a:graphicData uri="http://schemas.openxmlformats.org/drawingml/2006/table">
            <a:tbl>
              <a:tblPr firstRow="1" bandRow="1">
                <a:tableStyleId>{2D5ABB26-0587-4C30-8999-92F81FD0307C}</a:tableStyleId>
              </a:tblPr>
              <a:tblGrid>
                <a:gridCol w="3809263">
                  <a:extLst>
                    <a:ext uri="{9D8B030D-6E8A-4147-A177-3AD203B41FA5}">
                      <a16:colId xmlns:a16="http://schemas.microsoft.com/office/drawing/2014/main" val="20000"/>
                    </a:ext>
                  </a:extLst>
                </a:gridCol>
                <a:gridCol w="2783625">
                  <a:extLst>
                    <a:ext uri="{9D8B030D-6E8A-4147-A177-3AD203B41FA5}">
                      <a16:colId xmlns:a16="http://schemas.microsoft.com/office/drawing/2014/main" val="20001"/>
                    </a:ext>
                  </a:extLst>
                </a:gridCol>
              </a:tblGrid>
              <a:tr h="640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chityp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chitype"/>
                      </a:endParaRP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chitype"/>
                      </a:endParaRPr>
                    </a:p>
                  </a:txBody>
                  <a:tcPr marL="91439" marR="91439" marT="45731" marB="45731"/>
                </a:tc>
                <a:extLst>
                  <a:ext uri="{0D108BD9-81ED-4DB2-BD59-A6C34878D82A}">
                    <a16:rowId xmlns:a16="http://schemas.microsoft.com/office/drawing/2014/main" val="10000"/>
                  </a:ext>
                </a:extLst>
              </a:tr>
              <a:tr h="45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chitype"/>
                        </a:rPr>
                        <a:t>Dan Kirby, FAIA</a:t>
                      </a: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latin typeface="Architype"/>
                        </a:rPr>
                        <a:t>Jacobs</a:t>
                      </a:r>
                    </a:p>
                  </a:txBody>
                  <a:tcPr marL="91439" marR="91439" marT="45731" marB="45731"/>
                </a:tc>
                <a:extLst>
                  <a:ext uri="{0D108BD9-81ED-4DB2-BD59-A6C34878D82A}">
                    <a16:rowId xmlns:a16="http://schemas.microsoft.com/office/drawing/2014/main" val="10001"/>
                  </a:ext>
                </a:extLst>
              </a:tr>
              <a:tr h="45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chitype"/>
                        </a:rPr>
                        <a:t>Briana Johnson, Assoc. AIA</a:t>
                      </a: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latin typeface="Architype"/>
                        </a:rPr>
                        <a:t>DLR Group</a:t>
                      </a:r>
                    </a:p>
                  </a:txBody>
                  <a:tcPr marL="91439" marR="91439" marT="45731" marB="45731"/>
                </a:tc>
                <a:extLst>
                  <a:ext uri="{0D108BD9-81ED-4DB2-BD59-A6C34878D82A}">
                    <a16:rowId xmlns:a16="http://schemas.microsoft.com/office/drawing/2014/main" val="10002"/>
                  </a:ext>
                </a:extLst>
              </a:tr>
              <a:tr h="45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chitype"/>
                        </a:rPr>
                        <a:t>Nathan Butler, FAIA</a:t>
                      </a: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latin typeface="Architype"/>
                        </a:rPr>
                        <a:t>HKS</a:t>
                      </a:r>
                    </a:p>
                  </a:txBody>
                  <a:tcPr marL="91439" marR="91439" marT="45731" marB="45731"/>
                </a:tc>
                <a:extLst>
                  <a:ext uri="{0D108BD9-81ED-4DB2-BD59-A6C34878D82A}">
                    <a16:rowId xmlns:a16="http://schemas.microsoft.com/office/drawing/2014/main" val="10003"/>
                  </a:ext>
                </a:extLst>
              </a:tr>
              <a:tr h="478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Architype"/>
                        </a:rPr>
                        <a:t>Widny</a:t>
                      </a:r>
                      <a:r>
                        <a:rPr lang="en-US" sz="2400" dirty="0">
                          <a:solidFill>
                            <a:schemeClr val="tx1"/>
                          </a:solidFill>
                          <a:latin typeface="Architype"/>
                        </a:rPr>
                        <a:t> Jean, Assoc. AIA</a:t>
                      </a: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latin typeface="Architype"/>
                        </a:rPr>
                        <a:t>UCF</a:t>
                      </a:r>
                    </a:p>
                  </a:txBody>
                  <a:tcPr marL="91439" marR="91439" marT="45731" marB="45731"/>
                </a:tc>
                <a:extLst>
                  <a:ext uri="{0D108BD9-81ED-4DB2-BD59-A6C34878D82A}">
                    <a16:rowId xmlns:a16="http://schemas.microsoft.com/office/drawing/2014/main" val="10004"/>
                  </a:ext>
                </a:extLst>
              </a:tr>
              <a:tr h="478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chitype"/>
                        </a:rPr>
                        <a:t>Tim Johnson, AIA</a:t>
                      </a: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latin typeface="Architype"/>
                        </a:rPr>
                        <a:t>City of Orlando</a:t>
                      </a:r>
                    </a:p>
                  </a:txBody>
                  <a:tcPr marL="91439" marR="91439" marT="45731" marB="45731"/>
                </a:tc>
                <a:extLst>
                  <a:ext uri="{0D108BD9-81ED-4DB2-BD59-A6C34878D82A}">
                    <a16:rowId xmlns:a16="http://schemas.microsoft.com/office/drawing/2014/main" val="10005"/>
                  </a:ext>
                </a:extLst>
              </a:tr>
              <a:tr h="478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chitype"/>
                        </a:rPr>
                        <a:t>Ronok Nichols, AIA</a:t>
                      </a: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latin typeface="Architype"/>
                        </a:rPr>
                        <a:t>DLR Group</a:t>
                      </a:r>
                    </a:p>
                  </a:txBody>
                  <a:tcPr marL="91439" marR="91439" marT="45731" marB="45731"/>
                </a:tc>
                <a:extLst>
                  <a:ext uri="{0D108BD9-81ED-4DB2-BD59-A6C34878D82A}">
                    <a16:rowId xmlns:a16="http://schemas.microsoft.com/office/drawing/2014/main" val="10006"/>
                  </a:ext>
                </a:extLst>
              </a:tr>
              <a:tr h="45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chitype"/>
                        </a:rPr>
                        <a:t>Hernan Rivera, AIA</a:t>
                      </a:r>
                    </a:p>
                  </a:txBody>
                  <a:tcPr marL="91439" marR="91439" marT="45731" marB="45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bg1">
                              <a:lumMod val="50000"/>
                            </a:schemeClr>
                          </a:solidFill>
                          <a:latin typeface="Architype"/>
                        </a:rPr>
                        <a:t>Hunton</a:t>
                      </a:r>
                      <a:r>
                        <a:rPr lang="en-US" sz="2400" dirty="0">
                          <a:solidFill>
                            <a:schemeClr val="bg1">
                              <a:lumMod val="50000"/>
                            </a:schemeClr>
                          </a:solidFill>
                          <a:latin typeface="Architype"/>
                        </a:rPr>
                        <a:t> Brady</a:t>
                      </a:r>
                    </a:p>
                  </a:txBody>
                  <a:tcPr marL="91439" marR="91439" marT="45731" marB="45731"/>
                </a:tc>
                <a:extLst>
                  <a:ext uri="{0D108BD9-81ED-4DB2-BD59-A6C34878D82A}">
                    <a16:rowId xmlns:a16="http://schemas.microsoft.com/office/drawing/2014/main" val="10007"/>
                  </a:ext>
                </a:extLst>
              </a:tr>
            </a:tbl>
          </a:graphicData>
        </a:graphic>
      </p:graphicFrame>
      <p:sp>
        <p:nvSpPr>
          <p:cNvPr id="66582" name="TextBox 8">
            <a:extLst>
              <a:ext uri="{FF2B5EF4-FFF2-40B4-BE49-F238E27FC236}">
                <a16:creationId xmlns:a16="http://schemas.microsoft.com/office/drawing/2014/main" id="{6EB48C3A-6D4E-4C93-A3A8-8F6496D05796}"/>
              </a:ext>
            </a:extLst>
          </p:cNvPr>
          <p:cNvSpPr txBox="1">
            <a:spLocks noChangeArrowheads="1"/>
          </p:cNvSpPr>
          <p:nvPr/>
        </p:nvSpPr>
        <p:spPr bwMode="auto">
          <a:xfrm>
            <a:off x="4911725" y="1028700"/>
            <a:ext cx="61309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2400">
                <a:latin typeface="Architype Bold"/>
              </a:rPr>
              <a:t>Equity, Diversity, and Inclusion Task Force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a:extLst>
              <a:ext uri="{FF2B5EF4-FFF2-40B4-BE49-F238E27FC236}">
                <a16:creationId xmlns:a16="http://schemas.microsoft.com/office/drawing/2014/main" id="{EE57FE8D-3DA7-466F-8155-CCA46C08C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5663" y="2057400"/>
            <a:ext cx="103028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a:extLst>
              <a:ext uri="{FF2B5EF4-FFF2-40B4-BE49-F238E27FC236}">
                <a16:creationId xmlns:a16="http://schemas.microsoft.com/office/drawing/2014/main" id="{5CC2000D-F042-4176-80CE-84600C771A19}"/>
              </a:ext>
            </a:extLst>
          </p:cNvPr>
          <p:cNvSpPr txBox="1">
            <a:spLocks noGrp="1" noChangeArrowheads="1"/>
          </p:cNvSpPr>
          <p:nvPr>
            <p:ph type="body" idx="13"/>
          </p:nvPr>
        </p:nvSpPr>
        <p:spPr>
          <a:xfrm>
            <a:off x="327025" y="303213"/>
            <a:ext cx="11537950" cy="6251575"/>
          </a:xfrm>
        </p:spPr>
        <p:txBody>
          <a:bodyPr/>
          <a:lstStyle/>
          <a:p>
            <a:pPr defTabSz="409575" eaLnBrk="1" hangingPunct="1"/>
            <a:endParaRPr lang="en-US" altLang="en-US">
              <a:ea typeface="Helvetica Light"/>
              <a:cs typeface="Helvetica Light"/>
            </a:endParaRPr>
          </a:p>
        </p:txBody>
      </p:sp>
      <p:pic>
        <p:nvPicPr>
          <p:cNvPr id="6" name="Picture 5">
            <a:extLst>
              <a:ext uri="{FF2B5EF4-FFF2-40B4-BE49-F238E27FC236}">
                <a16:creationId xmlns:a16="http://schemas.microsoft.com/office/drawing/2014/main" id="{52DA71C3-F79B-4E78-883B-43FC175524D6}"/>
              </a:ext>
            </a:extLst>
          </p:cNvPr>
          <p:cNvPicPr>
            <a:picLocks noChangeAspect="1"/>
          </p:cNvPicPr>
          <p:nvPr/>
        </p:nvPicPr>
        <p:blipFill>
          <a:blip r:embed="rId3"/>
          <a:stretch>
            <a:fillRect/>
          </a:stretch>
        </p:blipFill>
        <p:spPr>
          <a:xfrm>
            <a:off x="7022718" y="3419090"/>
            <a:ext cx="508885" cy="557063"/>
          </a:xfrm>
          <a:prstGeom prst="rect">
            <a:avLst/>
          </a:prstGeom>
          <a:scene3d>
            <a:camera prst="orthographicFront">
              <a:rot lat="0" lon="0" rev="12600001"/>
            </a:camera>
            <a:lightRig rig="threePt" dir="t"/>
          </a:scene3d>
        </p:spPr>
      </p:pic>
      <p:sp>
        <p:nvSpPr>
          <p:cNvPr id="67589" name="Circle">
            <a:extLst>
              <a:ext uri="{FF2B5EF4-FFF2-40B4-BE49-F238E27FC236}">
                <a16:creationId xmlns:a16="http://schemas.microsoft.com/office/drawing/2014/main" id="{AD2AEC15-8A49-4AD1-83EE-A8D32A793DD2}"/>
              </a:ext>
            </a:extLst>
          </p:cNvPr>
          <p:cNvSpPr>
            <a:spLocks noGrp="1" noChangeArrowheads="1"/>
          </p:cNvSpPr>
          <p:nvPr>
            <p:ph type="body" idx="14"/>
          </p:nvPr>
        </p:nvSpPr>
        <p:spPr>
          <a:xfrm>
            <a:off x="3679825" y="4916488"/>
            <a:ext cx="669925" cy="669925"/>
          </a:xfrm>
        </p:spPr>
        <p:txBody>
          <a:bodyPr/>
          <a:lstStyle/>
          <a:p>
            <a:pPr defTabSz="409575" eaLnBrk="1" hangingPunct="1"/>
            <a:endParaRPr lang="en-US" altLang="en-US">
              <a:ea typeface="Helvetica Light"/>
              <a:cs typeface="Helvetica Light"/>
            </a:endParaRPr>
          </a:p>
        </p:txBody>
      </p:sp>
      <p:sp>
        <p:nvSpPr>
          <p:cNvPr id="67590" name="Line">
            <a:extLst>
              <a:ext uri="{FF2B5EF4-FFF2-40B4-BE49-F238E27FC236}">
                <a16:creationId xmlns:a16="http://schemas.microsoft.com/office/drawing/2014/main" id="{75772187-D639-4BD1-98E6-A2CBEC0E3CA1}"/>
              </a:ext>
            </a:extLst>
          </p:cNvPr>
          <p:cNvSpPr>
            <a:spLocks noGrp="1" noTextEdit="1"/>
          </p:cNvSpPr>
          <p:nvPr>
            <p:ph type="body" idx="15"/>
          </p:nvPr>
        </p:nvSpPr>
        <p:spPr>
          <a:xfrm flipH="1">
            <a:off x="2000250" y="2374900"/>
            <a:ext cx="625475" cy="1195388"/>
          </a:xfrm>
          <a:noFill/>
          <a:ln>
            <a:round/>
            <a:headEnd/>
            <a:tailEnd/>
          </a:ln>
          <a:extLst>
            <a:ext uri="{909E8E84-426E-40DD-AFC4-6F175D3DCCD1}">
              <a14:hiddenFill xmlns:a14="http://schemas.microsoft.com/office/drawing/2010/main">
                <a:noFill/>
              </a14:hiddenFill>
            </a:ext>
          </a:extLst>
        </p:spPr>
      </p:sp>
      <p:pic>
        <p:nvPicPr>
          <p:cNvPr id="693" name="Image" descr="Image">
            <a:extLst>
              <a:ext uri="{FF2B5EF4-FFF2-40B4-BE49-F238E27FC236}">
                <a16:creationId xmlns:a16="http://schemas.microsoft.com/office/drawing/2014/main" id="{B13220EB-701B-4AD1-9631-8E485C1321BD}"/>
              </a:ext>
            </a:extLst>
          </p:cNvPr>
          <p:cNvPicPr>
            <a:picLocks noGrp="1" noChangeAspect="1"/>
          </p:cNvPicPr>
          <p:nvPr>
            <p:ph type="pic" idx="16"/>
          </p:nvPr>
        </p:nvPicPr>
        <p:blipFill>
          <a:blip r:embed="rId4"/>
          <a:srcRect l="42529" t="25816" r="13734" b="8576"/>
          <a:stretch>
            <a:fillRect/>
          </a:stretch>
        </p:blipFill>
        <p:spPr>
          <a:xfrm>
            <a:off x="1057188" y="2535736"/>
            <a:ext cx="3374389" cy="337450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7" y="0"/>
                  <a:pt x="9839" y="0"/>
                </a:cubicBezTo>
                <a:close/>
                <a:moveTo>
                  <a:pt x="9839" y="3449"/>
                </a:moveTo>
                <a:cubicBezTo>
                  <a:pt x="11514" y="3449"/>
                  <a:pt x="13189" y="4117"/>
                  <a:pt x="14467" y="5455"/>
                </a:cubicBezTo>
                <a:cubicBezTo>
                  <a:pt x="17023" y="8129"/>
                  <a:pt x="17023" y="12466"/>
                  <a:pt x="14467" y="15141"/>
                </a:cubicBezTo>
                <a:cubicBezTo>
                  <a:pt x="11911" y="17815"/>
                  <a:pt x="7767" y="17815"/>
                  <a:pt x="5211" y="15141"/>
                </a:cubicBezTo>
                <a:cubicBezTo>
                  <a:pt x="2655" y="12466"/>
                  <a:pt x="2655" y="8129"/>
                  <a:pt x="5211" y="5455"/>
                </a:cubicBezTo>
                <a:cubicBezTo>
                  <a:pt x="6489" y="4117"/>
                  <a:pt x="8164" y="3449"/>
                  <a:pt x="9839" y="3449"/>
                </a:cubicBezTo>
                <a:close/>
              </a:path>
            </a:pathLst>
          </a:custGeom>
        </p:spPr>
      </p:pic>
      <p:sp>
        <p:nvSpPr>
          <p:cNvPr id="694" name="08:00am">
            <a:extLst>
              <a:ext uri="{FF2B5EF4-FFF2-40B4-BE49-F238E27FC236}">
                <a16:creationId xmlns:a16="http://schemas.microsoft.com/office/drawing/2014/main" id="{C1303D3A-1796-41EB-A568-0B4A148F1E8A}"/>
              </a:ext>
            </a:extLst>
          </p:cNvPr>
          <p:cNvSpPr txBox="1">
            <a:spLocks noGrp="1"/>
          </p:cNvSpPr>
          <p:nvPr>
            <p:ph type="body" idx="17"/>
          </p:nvPr>
        </p:nvSpPr>
        <p:spPr>
          <a:xfrm>
            <a:off x="2357438" y="3629025"/>
            <a:ext cx="2706687" cy="671513"/>
          </a:xfrm>
        </p:spPr>
        <p:txBody>
          <a:bodyPr/>
          <a:lstStyle/>
          <a:p>
            <a:pPr eaLnBrk="1" fontAlgn="auto" hangingPunct="1">
              <a:spcAft>
                <a:spcPts val="0"/>
              </a:spcAft>
              <a:defRPr/>
            </a:pPr>
            <a:r>
              <a:rPr lang="en-US" dirty="0"/>
              <a:t>Why?</a:t>
            </a:r>
            <a:endParaRPr dirty="0"/>
          </a:p>
        </p:txBody>
      </p:sp>
      <p:sp>
        <p:nvSpPr>
          <p:cNvPr id="695" name="Presentation…">
            <a:extLst>
              <a:ext uri="{FF2B5EF4-FFF2-40B4-BE49-F238E27FC236}">
                <a16:creationId xmlns:a16="http://schemas.microsoft.com/office/drawing/2014/main" id="{FCDDBC74-8F90-45D6-8D09-5259261210CA}"/>
              </a:ext>
            </a:extLst>
          </p:cNvPr>
          <p:cNvSpPr txBox="1">
            <a:spLocks noGrp="1"/>
          </p:cNvSpPr>
          <p:nvPr>
            <p:ph type="body" idx="18"/>
          </p:nvPr>
        </p:nvSpPr>
        <p:spPr>
          <a:xfrm>
            <a:off x="2366963" y="4257675"/>
            <a:ext cx="2687637" cy="669925"/>
          </a:xfrm>
        </p:spPr>
        <p:txBody>
          <a:bodyPr/>
          <a:lstStyle/>
          <a:p>
            <a:pPr eaLnBrk="1" fontAlgn="auto" hangingPunct="1">
              <a:spcAft>
                <a:spcPts val="0"/>
              </a:spcAft>
              <a:defRPr sz="5000" cap="all" spc="0">
                <a:latin typeface="Helvetica Neue Medium"/>
                <a:ea typeface="Helvetica Neue Medium"/>
                <a:cs typeface="Helvetica Neue Medium"/>
                <a:sym typeface="Helvetica Neue Medium"/>
              </a:defRPr>
            </a:pPr>
            <a:r>
              <a:rPr lang="en-US">
                <a:ea typeface="Helvetica Neue Medium"/>
                <a:cs typeface="Helvetica Neue Medium"/>
              </a:rPr>
              <a:t> </a:t>
            </a:r>
            <a:endParaRPr>
              <a:ea typeface="Helvetica Neue Medium"/>
              <a:cs typeface="Helvetica Neue Medium"/>
            </a:endParaRPr>
          </a:p>
        </p:txBody>
      </p:sp>
      <p:sp>
        <p:nvSpPr>
          <p:cNvPr id="67594" name="Circle">
            <a:extLst>
              <a:ext uri="{FF2B5EF4-FFF2-40B4-BE49-F238E27FC236}">
                <a16:creationId xmlns:a16="http://schemas.microsoft.com/office/drawing/2014/main" id="{86A79165-4F96-4CA0-968A-FEFDE8C0B54E}"/>
              </a:ext>
            </a:extLst>
          </p:cNvPr>
          <p:cNvSpPr>
            <a:spLocks noGrp="1" noChangeArrowheads="1"/>
          </p:cNvSpPr>
          <p:nvPr>
            <p:ph type="body" idx="19"/>
          </p:nvPr>
        </p:nvSpPr>
        <p:spPr>
          <a:xfrm>
            <a:off x="3368675" y="2503488"/>
            <a:ext cx="1412875" cy="1412875"/>
          </a:xfrm>
          <a:solidFill>
            <a:srgbClr val="77DEC8">
              <a:alpha val="52156"/>
            </a:srgbClr>
          </a:solidFill>
        </p:spPr>
        <p:txBody>
          <a:bodyPr/>
          <a:lstStyle/>
          <a:p>
            <a:pPr defTabSz="409575" eaLnBrk="1" hangingPunct="1"/>
            <a:r>
              <a:rPr lang="en-US" altLang="en-US">
                <a:ea typeface="Helvetica Light"/>
                <a:cs typeface="Helvetica Light"/>
              </a:rPr>
              <a:t> </a:t>
            </a:r>
          </a:p>
        </p:txBody>
      </p:sp>
      <p:sp>
        <p:nvSpPr>
          <p:cNvPr id="67595" name="Claritas est etiam processus, qui mutationem consuetudium lectorum.">
            <a:extLst>
              <a:ext uri="{FF2B5EF4-FFF2-40B4-BE49-F238E27FC236}">
                <a16:creationId xmlns:a16="http://schemas.microsoft.com/office/drawing/2014/main" id="{B64C7D3B-E879-4705-9331-93E40B1E4D67}"/>
              </a:ext>
            </a:extLst>
          </p:cNvPr>
          <p:cNvSpPr txBox="1">
            <a:spLocks noGrp="1" noChangeArrowheads="1"/>
          </p:cNvSpPr>
          <p:nvPr>
            <p:ph type="body" idx="21"/>
          </p:nvPr>
        </p:nvSpPr>
        <p:spPr>
          <a:xfrm>
            <a:off x="7634288" y="3490913"/>
            <a:ext cx="2489200" cy="536575"/>
          </a:xfrm>
        </p:spPr>
        <p:txBody>
          <a:bodyPr/>
          <a:lstStyle/>
          <a:p>
            <a:pPr eaLnBrk="1" hangingPunct="1"/>
            <a:r>
              <a:rPr lang="en-US" altLang="en-US"/>
              <a:t>Why is it beneficial to understand the current workforce? </a:t>
            </a:r>
          </a:p>
        </p:txBody>
      </p:sp>
      <p:sp>
        <p:nvSpPr>
          <p:cNvPr id="67596" name="Claritas est processus dynamicus, qui sequitur consuetudium lectorum.">
            <a:extLst>
              <a:ext uri="{FF2B5EF4-FFF2-40B4-BE49-F238E27FC236}">
                <a16:creationId xmlns:a16="http://schemas.microsoft.com/office/drawing/2014/main" id="{AA3DA550-B43E-4527-97EE-027DAA570525}"/>
              </a:ext>
            </a:extLst>
          </p:cNvPr>
          <p:cNvSpPr txBox="1">
            <a:spLocks noGrp="1" noChangeArrowheads="1"/>
          </p:cNvSpPr>
          <p:nvPr>
            <p:ph type="body" idx="23"/>
          </p:nvPr>
        </p:nvSpPr>
        <p:spPr>
          <a:xfrm>
            <a:off x="7634288" y="4119563"/>
            <a:ext cx="2489200" cy="536575"/>
          </a:xfrm>
        </p:spPr>
        <p:txBody>
          <a:bodyPr/>
          <a:lstStyle/>
          <a:p>
            <a:pPr eaLnBrk="1" hangingPunct="1"/>
            <a:r>
              <a:rPr lang="en-US" altLang="en-US"/>
              <a:t>How will this information help our recruitment and operations?</a:t>
            </a:r>
          </a:p>
        </p:txBody>
      </p:sp>
      <p:sp>
        <p:nvSpPr>
          <p:cNvPr id="67597" name="Claritas etiam processus dynamicus, qui consuetudium lectorum.">
            <a:extLst>
              <a:ext uri="{FF2B5EF4-FFF2-40B4-BE49-F238E27FC236}">
                <a16:creationId xmlns:a16="http://schemas.microsoft.com/office/drawing/2014/main" id="{D9356D87-57D3-43A2-9FF8-E4475E7B3254}"/>
              </a:ext>
            </a:extLst>
          </p:cNvPr>
          <p:cNvSpPr txBox="1">
            <a:spLocks noGrp="1" noChangeArrowheads="1"/>
          </p:cNvSpPr>
          <p:nvPr>
            <p:ph type="body" idx="25"/>
          </p:nvPr>
        </p:nvSpPr>
        <p:spPr>
          <a:xfrm>
            <a:off x="7634288" y="4748213"/>
            <a:ext cx="2489200" cy="536575"/>
          </a:xfrm>
        </p:spPr>
        <p:txBody>
          <a:bodyPr/>
          <a:lstStyle/>
          <a:p>
            <a:pPr eaLnBrk="1" hangingPunct="1"/>
            <a:r>
              <a:rPr lang="en-US" altLang="en-US"/>
              <a:t>How could being mindful of the similarities and differences in the workforce add value to an employer? </a:t>
            </a:r>
          </a:p>
        </p:txBody>
      </p:sp>
      <p:sp>
        <p:nvSpPr>
          <p:cNvPr id="67598" name="Shape">
            <a:extLst>
              <a:ext uri="{FF2B5EF4-FFF2-40B4-BE49-F238E27FC236}">
                <a16:creationId xmlns:a16="http://schemas.microsoft.com/office/drawing/2014/main" id="{CC6873DF-D2DD-42AA-8164-95040CB25BD0}"/>
              </a:ext>
            </a:extLst>
          </p:cNvPr>
          <p:cNvSpPr>
            <a:spLocks noGrp="1"/>
          </p:cNvSpPr>
          <p:nvPr>
            <p:ph type="body" idx="28"/>
          </p:nvPr>
        </p:nvSpPr>
        <p:spPr>
          <a:xfrm rot="916904">
            <a:off x="1290638" y="2198688"/>
            <a:ext cx="1169987" cy="1331912"/>
          </a:xfrm>
          <a:custGeom>
            <a:avLst/>
            <a:gdLst>
              <a:gd name="T0" fmla="*/ 585126 w 21600"/>
              <a:gd name="T1" fmla="*/ 665725 h 21600"/>
              <a:gd name="T2" fmla="*/ 585126 w 21600"/>
              <a:gd name="T3" fmla="*/ 665725 h 21600"/>
              <a:gd name="T4" fmla="*/ 585126 w 21600"/>
              <a:gd name="T5" fmla="*/ 665725 h 21600"/>
              <a:gd name="T6" fmla="*/ 585126 w 21600"/>
              <a:gd name="T7" fmla="*/ 665725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0"/>
                </a:moveTo>
                <a:lnTo>
                  <a:pt x="0" y="9187"/>
                </a:lnTo>
                <a:lnTo>
                  <a:pt x="16311" y="21600"/>
                </a:lnTo>
                <a:lnTo>
                  <a:pt x="8963" y="11573"/>
                </a:lnTo>
                <a:lnTo>
                  <a:pt x="21600" y="0"/>
                </a:lnTo>
                <a:close/>
              </a:path>
            </a:pathLst>
          </a:custGeom>
          <a:noFill/>
          <a:ln>
            <a:miter lim="400000"/>
            <a:headEnd/>
            <a:tailEnd/>
          </a:ln>
        </p:spPr>
        <p:txBody>
          <a:bodyPr/>
          <a:lstStyle/>
          <a:p>
            <a:pPr defTabSz="409575" eaLnBrk="1" hangingPunct="1"/>
            <a:r>
              <a:rPr lang="en-US" altLang="en-US">
                <a:ea typeface="Helvetica Light"/>
                <a:cs typeface="Helvetica Light"/>
              </a:rPr>
              <a:t> </a:t>
            </a:r>
          </a:p>
        </p:txBody>
      </p:sp>
      <p:sp>
        <p:nvSpPr>
          <p:cNvPr id="67599" name="Line">
            <a:extLst>
              <a:ext uri="{FF2B5EF4-FFF2-40B4-BE49-F238E27FC236}">
                <a16:creationId xmlns:a16="http://schemas.microsoft.com/office/drawing/2014/main" id="{A9B3C8BA-1FCF-483B-AFEA-1E6D6A86AE41}"/>
              </a:ext>
            </a:extLst>
          </p:cNvPr>
          <p:cNvSpPr>
            <a:spLocks noGrp="1" noTextEdit="1"/>
          </p:cNvSpPr>
          <p:nvPr>
            <p:ph type="body" idx="29"/>
          </p:nvPr>
        </p:nvSpPr>
        <p:spPr>
          <a:xfrm>
            <a:off x="1358900" y="2617788"/>
            <a:ext cx="430213" cy="265112"/>
          </a:xfrm>
          <a:noFill/>
          <a:ln>
            <a:round/>
            <a:headEnd/>
            <a:tailEnd/>
          </a:ln>
          <a:extLst>
            <a:ext uri="{909E8E84-426E-40DD-AFC4-6F175D3DCCD1}">
              <a14:hiddenFill xmlns:a14="http://schemas.microsoft.com/office/drawing/2010/main">
                <a:noFill/>
              </a14:hiddenFill>
            </a:ext>
          </a:extLst>
        </p:spPr>
      </p:sp>
      <p:sp>
        <p:nvSpPr>
          <p:cNvPr id="67600" name="Triangle">
            <a:extLst>
              <a:ext uri="{FF2B5EF4-FFF2-40B4-BE49-F238E27FC236}">
                <a16:creationId xmlns:a16="http://schemas.microsoft.com/office/drawing/2014/main" id="{A73A9C76-28B3-4E9B-88BC-50862324A790}"/>
              </a:ext>
            </a:extLst>
          </p:cNvPr>
          <p:cNvSpPr>
            <a:spLocks noGrp="1"/>
          </p:cNvSpPr>
          <p:nvPr>
            <p:ph type="body" idx="30"/>
          </p:nvPr>
        </p:nvSpPr>
        <p:spPr>
          <a:xfrm rot="18359222">
            <a:off x="1738313" y="1844675"/>
            <a:ext cx="257175" cy="250825"/>
          </a:xfrm>
          <a:custGeom>
            <a:avLst/>
            <a:gdLst>
              <a:gd name="T0" fmla="*/ 127932 w 21600"/>
              <a:gd name="T1" fmla="*/ 125364 h 21600"/>
              <a:gd name="T2" fmla="*/ 127932 w 21600"/>
              <a:gd name="T3" fmla="*/ 125364 h 21600"/>
              <a:gd name="T4" fmla="*/ 127932 w 21600"/>
              <a:gd name="T5" fmla="*/ 125364 h 21600"/>
              <a:gd name="T6" fmla="*/ 127932 w 21600"/>
              <a:gd name="T7" fmla="*/ 125364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5442"/>
                </a:moveTo>
                <a:lnTo>
                  <a:pt x="44" y="21600"/>
                </a:lnTo>
                <a:lnTo>
                  <a:pt x="21600" y="0"/>
                </a:lnTo>
                <a:lnTo>
                  <a:pt x="0" y="5442"/>
                </a:lnTo>
                <a:close/>
              </a:path>
            </a:pathLst>
          </a:custGeom>
          <a:ln w="9525"/>
          <a:extLst>
            <a:ext uri="{91240B29-F687-4F45-9708-019B960494DF}">
              <a14:hiddenLine xmlns:a14="http://schemas.microsoft.com/office/drawing/2010/main" w="12700">
                <a:solidFill>
                  <a:srgbClr val="000000"/>
                </a:solidFill>
                <a:miter lim="400000"/>
                <a:headEnd/>
                <a:tailEnd/>
              </a14:hiddenLine>
            </a:ext>
          </a:extLst>
        </p:spPr>
        <p:txBody>
          <a:bodyPr/>
          <a:lstStyle/>
          <a:p>
            <a:pPr defTabSz="409575" eaLnBrk="1" hangingPunct="1"/>
            <a:r>
              <a:rPr lang="en-US" altLang="en-US">
                <a:ea typeface="Helvetica Light"/>
                <a:cs typeface="Helvetica Light"/>
              </a:rPr>
              <a:t> </a:t>
            </a:r>
          </a:p>
        </p:txBody>
      </p:sp>
      <p:sp>
        <p:nvSpPr>
          <p:cNvPr id="67601" name="Shape">
            <a:extLst>
              <a:ext uri="{FF2B5EF4-FFF2-40B4-BE49-F238E27FC236}">
                <a16:creationId xmlns:a16="http://schemas.microsoft.com/office/drawing/2014/main" id="{D75ED80F-A605-4FFA-9BD3-6EFF39A9B869}"/>
              </a:ext>
            </a:extLst>
          </p:cNvPr>
          <p:cNvSpPr>
            <a:spLocks noGrp="1"/>
          </p:cNvSpPr>
          <p:nvPr>
            <p:ph type="body" idx="31"/>
          </p:nvPr>
        </p:nvSpPr>
        <p:spPr>
          <a:xfrm rot="20273829">
            <a:off x="1606550" y="1836738"/>
            <a:ext cx="311150" cy="354012"/>
          </a:xfrm>
          <a:custGeom>
            <a:avLst/>
            <a:gdLst>
              <a:gd name="T0" fmla="*/ 155872 w 21600"/>
              <a:gd name="T1" fmla="*/ 177343 h 21600"/>
              <a:gd name="T2" fmla="*/ 155872 w 21600"/>
              <a:gd name="T3" fmla="*/ 177343 h 21600"/>
              <a:gd name="T4" fmla="*/ 155872 w 21600"/>
              <a:gd name="T5" fmla="*/ 177343 h 21600"/>
              <a:gd name="T6" fmla="*/ 155872 w 21600"/>
              <a:gd name="T7" fmla="*/ 177343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0"/>
                </a:moveTo>
                <a:lnTo>
                  <a:pt x="0" y="9187"/>
                </a:lnTo>
                <a:lnTo>
                  <a:pt x="16311" y="21600"/>
                </a:lnTo>
                <a:lnTo>
                  <a:pt x="8963" y="11573"/>
                </a:lnTo>
                <a:lnTo>
                  <a:pt x="21600" y="0"/>
                </a:lnTo>
                <a:close/>
              </a:path>
            </a:pathLst>
          </a:custGeom>
          <a:noFill/>
          <a:ln>
            <a:miter lim="400000"/>
            <a:headEnd/>
            <a:tailEnd/>
          </a:ln>
        </p:spPr>
        <p:txBody>
          <a:bodyPr/>
          <a:lstStyle/>
          <a:p>
            <a:pPr defTabSz="409575" eaLnBrk="1" hangingPunct="1"/>
            <a:r>
              <a:rPr lang="en-US" altLang="en-US">
                <a:ea typeface="Helvetica Light"/>
                <a:cs typeface="Helvetica Light"/>
              </a:rPr>
              <a:t> </a:t>
            </a:r>
          </a:p>
        </p:txBody>
      </p:sp>
      <p:sp>
        <p:nvSpPr>
          <p:cNvPr id="67602" name="Line">
            <a:extLst>
              <a:ext uri="{FF2B5EF4-FFF2-40B4-BE49-F238E27FC236}">
                <a16:creationId xmlns:a16="http://schemas.microsoft.com/office/drawing/2014/main" id="{F13EB15D-B4AF-40D4-932A-2F79DBE438E9}"/>
              </a:ext>
            </a:extLst>
          </p:cNvPr>
          <p:cNvSpPr>
            <a:spLocks noGrp="1" noTextEdit="1"/>
          </p:cNvSpPr>
          <p:nvPr>
            <p:ph type="body" idx="32"/>
          </p:nvPr>
        </p:nvSpPr>
        <p:spPr>
          <a:xfrm flipV="1">
            <a:off x="1609725" y="2035175"/>
            <a:ext cx="134938" cy="14288"/>
          </a:xfrm>
          <a:noFill/>
          <a:ln>
            <a:round/>
            <a:headEnd/>
            <a:tailEnd/>
          </a:ln>
          <a:extLst>
            <a:ext uri="{909E8E84-426E-40DD-AFC4-6F175D3DCCD1}">
              <a14:hiddenFill xmlns:a14="http://schemas.microsoft.com/office/drawing/2010/main">
                <a:noFill/>
              </a14:hiddenFill>
            </a:ext>
          </a:extLst>
        </p:spPr>
      </p:sp>
      <p:sp>
        <p:nvSpPr>
          <p:cNvPr id="67603" name="Line">
            <a:extLst>
              <a:ext uri="{FF2B5EF4-FFF2-40B4-BE49-F238E27FC236}">
                <a16:creationId xmlns:a16="http://schemas.microsoft.com/office/drawing/2014/main" id="{654ADE2E-7375-4206-B0E3-BC50C8B3DD99}"/>
              </a:ext>
            </a:extLst>
          </p:cNvPr>
          <p:cNvSpPr>
            <a:spLocks noGrp="1" noTextEdit="1"/>
          </p:cNvSpPr>
          <p:nvPr>
            <p:ph type="body" idx="33"/>
          </p:nvPr>
        </p:nvSpPr>
        <p:spPr>
          <a:xfrm>
            <a:off x="1839913" y="1792288"/>
            <a:ext cx="60325" cy="354012"/>
          </a:xfrm>
          <a:noFill/>
          <a:ln>
            <a:round/>
            <a:headEnd/>
            <a:tailEnd/>
          </a:ln>
          <a:extLst>
            <a:ext uri="{909E8E84-426E-40DD-AFC4-6F175D3DCCD1}">
              <a14:hiddenFill xmlns:a14="http://schemas.microsoft.com/office/drawing/2010/main">
                <a:noFill/>
              </a14:hiddenFill>
            </a:ext>
          </a:extLst>
        </p:spPr>
      </p:sp>
      <p:sp>
        <p:nvSpPr>
          <p:cNvPr id="713" name="Slide Number">
            <a:extLst>
              <a:ext uri="{FF2B5EF4-FFF2-40B4-BE49-F238E27FC236}">
                <a16:creationId xmlns:a16="http://schemas.microsoft.com/office/drawing/2014/main" id="{BB541DF5-72FA-4126-B576-0E42902432C0}"/>
              </a:ext>
            </a:extLst>
          </p:cNvPr>
          <p:cNvSpPr>
            <a:spLocks noGrp="1"/>
          </p:cNvSpPr>
          <p:nvPr>
            <p:ph type="sldNum" sz="quarter" idx="36"/>
          </p:nvPr>
        </p:nvSpPr>
        <p:spPr>
          <a:xfrm>
            <a:off x="11274425" y="6610350"/>
            <a:ext cx="109538" cy="277813"/>
          </a:xfrm>
        </p:spPr>
        <p:txBody>
          <a:bodyPr/>
          <a:lstStyle/>
          <a:p>
            <a:pPr hangingPunct="0">
              <a:defRPr/>
            </a:pPr>
            <a:endParaRPr sz="1100" kern="0">
              <a:solidFill>
                <a:srgbClr val="A6AAA9"/>
              </a:solidFill>
              <a:latin typeface="Helvetica Neue Light"/>
              <a:sym typeface="Helvetica Neue Light"/>
            </a:endParaRPr>
          </a:p>
        </p:txBody>
      </p:sp>
      <p:sp>
        <p:nvSpPr>
          <p:cNvPr id="714" name="Title">
            <a:extLst>
              <a:ext uri="{FF2B5EF4-FFF2-40B4-BE49-F238E27FC236}">
                <a16:creationId xmlns:a16="http://schemas.microsoft.com/office/drawing/2014/main" id="{89E0FE38-AE0F-464F-9872-5B706D3A0C1A}"/>
              </a:ext>
            </a:extLst>
          </p:cNvPr>
          <p:cNvSpPr txBox="1">
            <a:spLocks noGrp="1"/>
          </p:cNvSpPr>
          <p:nvPr>
            <p:ph type="title"/>
          </p:nvPr>
        </p:nvSpPr>
        <p:spPr>
          <a:xfrm>
            <a:off x="2085975" y="520700"/>
            <a:ext cx="8020050" cy="877888"/>
          </a:xfrm>
        </p:spPr>
        <p:txBody>
          <a:bodyPr>
            <a:normAutofit fontScale="90000"/>
          </a:bodyPr>
          <a:lstStyle/>
          <a:p>
            <a:pPr eaLnBrk="1" fontAlgn="auto" hangingPunct="1">
              <a:spcAft>
                <a:spcPts val="0"/>
              </a:spcAft>
              <a:defRPr/>
            </a:pPr>
            <a:r>
              <a:rPr lang="en-US" dirty="0"/>
              <a:t>Understanding the workforce of today</a:t>
            </a:r>
            <a:endParaRPr dirty="0"/>
          </a:p>
        </p:txBody>
      </p:sp>
      <p:pic>
        <p:nvPicPr>
          <p:cNvPr id="32" name="Picture 31">
            <a:extLst>
              <a:ext uri="{FF2B5EF4-FFF2-40B4-BE49-F238E27FC236}">
                <a16:creationId xmlns:a16="http://schemas.microsoft.com/office/drawing/2014/main" id="{A548762E-6C97-4343-A7C5-9FD6B920F50A}"/>
              </a:ext>
            </a:extLst>
          </p:cNvPr>
          <p:cNvPicPr>
            <a:picLocks noChangeAspect="1"/>
          </p:cNvPicPr>
          <p:nvPr/>
        </p:nvPicPr>
        <p:blipFill>
          <a:blip r:embed="rId5"/>
          <a:stretch>
            <a:fillRect/>
          </a:stretch>
        </p:blipFill>
        <p:spPr>
          <a:xfrm>
            <a:off x="6960690" y="3976153"/>
            <a:ext cx="522733" cy="572222"/>
          </a:xfrm>
          <a:prstGeom prst="rect">
            <a:avLst/>
          </a:prstGeom>
          <a:scene3d>
            <a:camera prst="orthographicFront">
              <a:rot lat="0" lon="0" rev="1200000"/>
            </a:camera>
            <a:lightRig rig="threePt" dir="t"/>
          </a:scene3d>
        </p:spPr>
      </p:pic>
      <p:pic>
        <p:nvPicPr>
          <p:cNvPr id="33" name="Picture 32">
            <a:extLst>
              <a:ext uri="{FF2B5EF4-FFF2-40B4-BE49-F238E27FC236}">
                <a16:creationId xmlns:a16="http://schemas.microsoft.com/office/drawing/2014/main" id="{9046A1CA-82AB-490F-B717-4BA341C04030}"/>
              </a:ext>
            </a:extLst>
          </p:cNvPr>
          <p:cNvPicPr>
            <a:picLocks noChangeAspect="1"/>
          </p:cNvPicPr>
          <p:nvPr/>
        </p:nvPicPr>
        <p:blipFill>
          <a:blip r:embed="rId5"/>
          <a:stretch>
            <a:fillRect/>
          </a:stretch>
        </p:blipFill>
        <p:spPr>
          <a:xfrm>
            <a:off x="6857016" y="4916479"/>
            <a:ext cx="559184" cy="612125"/>
          </a:xfrm>
          <a:prstGeom prst="rect">
            <a:avLst/>
          </a:prstGeom>
          <a:scene3d>
            <a:camera prst="orthographicFront">
              <a:rot lat="0" lon="0" rev="8100000"/>
            </a:camera>
            <a:lightRig rig="threePt" dir="t"/>
          </a:scene3d>
        </p:spPr>
      </p:pic>
      <p:sp>
        <p:nvSpPr>
          <p:cNvPr id="67608" name="Text Placeholder 1">
            <a:extLst>
              <a:ext uri="{FF2B5EF4-FFF2-40B4-BE49-F238E27FC236}">
                <a16:creationId xmlns:a16="http://schemas.microsoft.com/office/drawing/2014/main" id="{B25E73F9-0634-4DE9-8B9A-91F2A35E26A5}"/>
              </a:ext>
            </a:extLst>
          </p:cNvPr>
          <p:cNvSpPr txBox="1">
            <a:spLocks noGrp="1" noChangeArrowheads="1"/>
          </p:cNvSpPr>
          <p:nvPr>
            <p:ph type="body" sz="quarter" idx="35"/>
          </p:nvPr>
        </p:nvSpPr>
        <p:spPr>
          <a:xfrm>
            <a:off x="636588" y="6637338"/>
            <a:ext cx="2706687" cy="157162"/>
          </a:xfrm>
        </p:spPr>
        <p:txBody>
          <a:bodyPr/>
          <a:lstStyle/>
          <a:p>
            <a:pPr eaLnBrk="1" hangingPunct="1"/>
            <a:endParaRPr lang="en-US" altLang="en-US"/>
          </a:p>
        </p:txBody>
      </p:sp>
      <p:sp>
        <p:nvSpPr>
          <p:cNvPr id="67609" name="Text Placeholder 2">
            <a:extLst>
              <a:ext uri="{FF2B5EF4-FFF2-40B4-BE49-F238E27FC236}">
                <a16:creationId xmlns:a16="http://schemas.microsoft.com/office/drawing/2014/main" id="{C63800C7-97DE-4866-BB09-356B78B94B96}"/>
              </a:ext>
            </a:extLst>
          </p:cNvPr>
          <p:cNvSpPr txBox="1">
            <a:spLocks noGrp="1" noChangeArrowheads="1"/>
          </p:cNvSpPr>
          <p:nvPr>
            <p:ph type="body" sz="quarter" idx="34"/>
          </p:nvPr>
        </p:nvSpPr>
        <p:spPr>
          <a:xfrm>
            <a:off x="8707438" y="6637338"/>
            <a:ext cx="2500312" cy="157162"/>
          </a:xfrm>
        </p:spPr>
        <p:txBody>
          <a:bodyPr/>
          <a:lstStyle/>
          <a:p>
            <a:pPr eaLnBrk="1" hangingPunct="1"/>
            <a:endParaRPr lang="en-US" alt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a:extLst>
              <a:ext uri="{FF2B5EF4-FFF2-40B4-BE49-F238E27FC236}">
                <a16:creationId xmlns:a16="http://schemas.microsoft.com/office/drawing/2014/main" id="{A71FAC0C-2C21-40EE-9879-9596DCF5A64B}"/>
              </a:ext>
            </a:extLst>
          </p:cNvPr>
          <p:cNvSpPr>
            <a:spLocks noGrp="1" noTextEdit="1"/>
          </p:cNvSpPr>
          <p:nvPr>
            <p:ph type="body" idx="13"/>
          </p:nvPr>
        </p:nvSpPr>
        <p:spPr>
          <a:xfrm>
            <a:off x="3179763" y="727075"/>
            <a:ext cx="8258175" cy="5470525"/>
          </a:xfrm>
          <a:custGeom>
            <a:avLst/>
            <a:gdLst>
              <a:gd name="T0" fmla="*/ 4128943 w 21600"/>
              <a:gd name="T1" fmla="*/ 2735747 h 21600"/>
              <a:gd name="T2" fmla="*/ 4128943 w 21600"/>
              <a:gd name="T3" fmla="*/ 2735747 h 21600"/>
              <a:gd name="T4" fmla="*/ 4128943 w 21600"/>
              <a:gd name="T5" fmla="*/ 2735747 h 21600"/>
              <a:gd name="T6" fmla="*/ 4128943 w 21600"/>
              <a:gd name="T7" fmla="*/ 27357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3397" y="21600"/>
                </a:moveTo>
                <a:lnTo>
                  <a:pt x="21600" y="21600"/>
                </a:lnTo>
                <a:lnTo>
                  <a:pt x="21600" y="0"/>
                </a:lnTo>
                <a:lnTo>
                  <a:pt x="0" y="0"/>
                </a:lnTo>
              </a:path>
            </a:pathLst>
          </a:custGeom>
          <a:noFill/>
          <a:ln>
            <a:round/>
            <a:headEnd/>
            <a:tailEnd/>
          </a:ln>
        </p:spPr>
      </p:sp>
      <p:sp>
        <p:nvSpPr>
          <p:cNvPr id="779" name="“">
            <a:extLst>
              <a:ext uri="{FF2B5EF4-FFF2-40B4-BE49-F238E27FC236}">
                <a16:creationId xmlns:a16="http://schemas.microsoft.com/office/drawing/2014/main" id="{4F9AB0E7-F3DF-435C-95B7-017AE9713049}"/>
              </a:ext>
            </a:extLst>
          </p:cNvPr>
          <p:cNvSpPr txBox="1">
            <a:spLocks noGrp="1"/>
          </p:cNvSpPr>
          <p:nvPr>
            <p:ph type="body" idx="14"/>
          </p:nvPr>
        </p:nvSpPr>
        <p:spPr>
          <a:xfrm>
            <a:off x="2647950" y="727075"/>
            <a:ext cx="1546225" cy="1719263"/>
          </a:xfrm>
        </p:spPr>
        <p:txBody>
          <a:bodyPr/>
          <a:lstStyle/>
          <a:p>
            <a:pPr eaLnBrk="1" fontAlgn="auto" hangingPunct="1">
              <a:spcAft>
                <a:spcPts val="0"/>
              </a:spcAft>
              <a:defRPr/>
            </a:pPr>
            <a:r>
              <a:t>“</a:t>
            </a:r>
          </a:p>
        </p:txBody>
      </p:sp>
      <p:sp>
        <p:nvSpPr>
          <p:cNvPr id="68612" name="Circle">
            <a:extLst>
              <a:ext uri="{FF2B5EF4-FFF2-40B4-BE49-F238E27FC236}">
                <a16:creationId xmlns:a16="http://schemas.microsoft.com/office/drawing/2014/main" id="{2ED4CF69-8F03-4255-BC89-9B169E86054F}"/>
              </a:ext>
            </a:extLst>
          </p:cNvPr>
          <p:cNvSpPr>
            <a:spLocks noGrp="1" noChangeArrowheads="1"/>
          </p:cNvSpPr>
          <p:nvPr>
            <p:ph type="body" idx="15"/>
          </p:nvPr>
        </p:nvSpPr>
        <p:spPr>
          <a:xfrm>
            <a:off x="1314450" y="331788"/>
            <a:ext cx="2989263" cy="2989262"/>
          </a:xfrm>
          <a:solidFill>
            <a:srgbClr val="77DEC8">
              <a:alpha val="65489"/>
            </a:srgbClr>
          </a:solidFill>
        </p:spPr>
        <p:txBody>
          <a:bodyPr/>
          <a:lstStyle/>
          <a:p>
            <a:pPr defTabSz="409575" eaLnBrk="1" hangingPunct="1"/>
            <a:endParaRPr lang="en-US" altLang="en-US">
              <a:ea typeface="Helvetica Light"/>
              <a:cs typeface="Helvetica Light"/>
            </a:endParaRPr>
          </a:p>
        </p:txBody>
      </p:sp>
      <p:sp>
        <p:nvSpPr>
          <p:cNvPr id="68613" name="Line">
            <a:extLst>
              <a:ext uri="{FF2B5EF4-FFF2-40B4-BE49-F238E27FC236}">
                <a16:creationId xmlns:a16="http://schemas.microsoft.com/office/drawing/2014/main" id="{D3C6AB23-3878-46C1-A837-557CF01A6BDE}"/>
              </a:ext>
            </a:extLst>
          </p:cNvPr>
          <p:cNvSpPr>
            <a:spLocks noGrp="1" noTextEdit="1"/>
          </p:cNvSpPr>
          <p:nvPr>
            <p:ph type="body" idx="17"/>
          </p:nvPr>
        </p:nvSpPr>
        <p:spPr>
          <a:xfrm>
            <a:off x="654050" y="708025"/>
            <a:ext cx="2414588" cy="5543550"/>
          </a:xfrm>
          <a:custGeom>
            <a:avLst/>
            <a:gdLst>
              <a:gd name="T0" fmla="*/ 1207139 w 21600"/>
              <a:gd name="T1" fmla="*/ 2772378 h 21600"/>
              <a:gd name="T2" fmla="*/ 1207139 w 21600"/>
              <a:gd name="T3" fmla="*/ 2772378 h 21600"/>
              <a:gd name="T4" fmla="*/ 1207139 w 21600"/>
              <a:gd name="T5" fmla="*/ 2772378 h 21600"/>
              <a:gd name="T6" fmla="*/ 1207139 w 21600"/>
              <a:gd name="T7" fmla="*/ 277237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0"/>
                </a:lnTo>
                <a:lnTo>
                  <a:pt x="158" y="10776"/>
                </a:lnTo>
                <a:lnTo>
                  <a:pt x="237" y="16163"/>
                </a:lnTo>
                <a:lnTo>
                  <a:pt x="277" y="18857"/>
                </a:lnTo>
                <a:lnTo>
                  <a:pt x="237" y="21600"/>
                </a:lnTo>
                <a:lnTo>
                  <a:pt x="20451" y="21562"/>
                </a:lnTo>
              </a:path>
            </a:pathLst>
          </a:custGeom>
          <a:noFill/>
          <a:ln>
            <a:round/>
            <a:headEnd/>
            <a:tailEnd/>
          </a:ln>
        </p:spPr>
      </p:sp>
      <p:sp>
        <p:nvSpPr>
          <p:cNvPr id="68614" name="Presentation name">
            <a:extLst>
              <a:ext uri="{FF2B5EF4-FFF2-40B4-BE49-F238E27FC236}">
                <a16:creationId xmlns:a16="http://schemas.microsoft.com/office/drawing/2014/main" id="{36FAF77D-D229-4E90-B071-ACC84FEF2738}"/>
              </a:ext>
            </a:extLst>
          </p:cNvPr>
          <p:cNvSpPr txBox="1">
            <a:spLocks noGrp="1" noChangeArrowheads="1"/>
          </p:cNvSpPr>
          <p:nvPr>
            <p:ph type="body" idx="19"/>
          </p:nvPr>
        </p:nvSpPr>
        <p:spPr>
          <a:xfrm>
            <a:off x="636588" y="6618288"/>
            <a:ext cx="2706687" cy="158750"/>
          </a:xfrm>
        </p:spPr>
        <p:txBody>
          <a:bodyPr/>
          <a:lstStyle/>
          <a:p>
            <a:pPr eaLnBrk="1" hangingPunct="1"/>
            <a:r>
              <a:rPr lang="en-US" altLang="en-US"/>
              <a:t>Presentation name</a:t>
            </a:r>
          </a:p>
        </p:txBody>
      </p:sp>
      <p:sp>
        <p:nvSpPr>
          <p:cNvPr id="785" name="Slide Number">
            <a:extLst>
              <a:ext uri="{FF2B5EF4-FFF2-40B4-BE49-F238E27FC236}">
                <a16:creationId xmlns:a16="http://schemas.microsoft.com/office/drawing/2014/main" id="{CB28D471-7040-464D-B6E2-F42263EB0C43}"/>
              </a:ext>
            </a:extLst>
          </p:cNvPr>
          <p:cNvSpPr>
            <a:spLocks noGrp="1"/>
          </p:cNvSpPr>
          <p:nvPr>
            <p:ph type="sldNum" sz="quarter" idx="20"/>
          </p:nvPr>
        </p:nvSpPr>
        <p:spPr>
          <a:xfrm>
            <a:off x="11283950" y="6597650"/>
            <a:ext cx="107950" cy="276225"/>
          </a:xfrm>
        </p:spPr>
        <p:txBody>
          <a:bodyPr/>
          <a:lstStyle/>
          <a:p>
            <a:pPr hangingPunct="0">
              <a:defRPr/>
            </a:pPr>
            <a:endParaRPr sz="1100" kern="0">
              <a:solidFill>
                <a:srgbClr val="A6AAA9"/>
              </a:solidFill>
              <a:latin typeface="Helvetica Neue Light"/>
              <a:sym typeface="Helvetica Neue Light"/>
            </a:endParaRPr>
          </a:p>
        </p:txBody>
      </p:sp>
      <p:sp>
        <p:nvSpPr>
          <p:cNvPr id="68616" name="Body">
            <a:extLst>
              <a:ext uri="{FF2B5EF4-FFF2-40B4-BE49-F238E27FC236}">
                <a16:creationId xmlns:a16="http://schemas.microsoft.com/office/drawing/2014/main" id="{ABEF516A-07B0-4FC5-88B4-AE3F47409592}"/>
              </a:ext>
            </a:extLst>
          </p:cNvPr>
          <p:cNvSpPr txBox="1">
            <a:spLocks noGrp="1" noChangeArrowheads="1"/>
          </p:cNvSpPr>
          <p:nvPr>
            <p:ph type="body" sz="quarter" idx="1"/>
          </p:nvPr>
        </p:nvSpPr>
        <p:spPr>
          <a:xfrm>
            <a:off x="6502400" y="1789113"/>
            <a:ext cx="3406775" cy="3552825"/>
          </a:xfrm>
        </p:spPr>
        <p:txBody>
          <a:bodyPr/>
          <a:lstStyle/>
          <a:p>
            <a:pPr eaLnBrk="1" hangingPunct="1"/>
            <a:endParaRPr lang="en-US" altLang="en-US"/>
          </a:p>
        </p:txBody>
      </p:sp>
      <p:pic>
        <p:nvPicPr>
          <p:cNvPr id="68617" name="Image" descr="Image">
            <a:extLst>
              <a:ext uri="{FF2B5EF4-FFF2-40B4-BE49-F238E27FC236}">
                <a16:creationId xmlns:a16="http://schemas.microsoft.com/office/drawing/2014/main" id="{C601A50F-B444-4E05-802E-D667933BDA39}"/>
              </a:ext>
            </a:extLst>
          </p:cNvPr>
          <p:cNvPicPr>
            <a:picLocks noGrp="1" noChangeAspect="1" noChangeArrowheads="1"/>
          </p:cNvPicPr>
          <p:nvPr>
            <p:ph type="pic" idx="16"/>
          </p:nvPr>
        </p:nvPicPr>
        <p:blipFill>
          <a:blip r:embed="rId2">
            <a:extLst>
              <a:ext uri="{28A0092B-C50C-407E-A947-70E740481C1C}">
                <a14:useLocalDpi xmlns:a14="http://schemas.microsoft.com/office/drawing/2010/main" val="0"/>
              </a:ext>
            </a:extLst>
          </a:blip>
          <a:srcRect/>
          <a:stretch>
            <a:fillRect/>
          </a:stretch>
        </p:blipFill>
        <p:spPr>
          <a:xfrm>
            <a:off x="-1139825" y="-7938"/>
            <a:ext cx="5321300" cy="6858001"/>
          </a:xfrm>
        </p:spPr>
      </p:pic>
      <p:pic>
        <p:nvPicPr>
          <p:cNvPr id="68618" name="Picture 10">
            <a:extLst>
              <a:ext uri="{FF2B5EF4-FFF2-40B4-BE49-F238E27FC236}">
                <a16:creationId xmlns:a16="http://schemas.microsoft.com/office/drawing/2014/main" id="{EC383370-462E-4333-BF34-6B77AECE6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946150"/>
            <a:ext cx="9528175" cy="5116513"/>
          </a:xfrm>
          <a:prstGeom prst="rect">
            <a:avLst/>
          </a:prstGeom>
          <a:solidFill>
            <a:srgbClr val="F4F4F4">
              <a:alpha val="56862"/>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8619" name="Text Placeholder 1">
            <a:extLst>
              <a:ext uri="{FF2B5EF4-FFF2-40B4-BE49-F238E27FC236}">
                <a16:creationId xmlns:a16="http://schemas.microsoft.com/office/drawing/2014/main" id="{40E2F23E-809A-4B2E-B09C-338220055B03}"/>
              </a:ext>
            </a:extLst>
          </p:cNvPr>
          <p:cNvSpPr txBox="1">
            <a:spLocks noGrp="1" noChangeArrowheads="1"/>
          </p:cNvSpPr>
          <p:nvPr>
            <p:ph type="body" sz="quarter" idx="18"/>
          </p:nvPr>
        </p:nvSpPr>
        <p:spPr>
          <a:xfrm>
            <a:off x="8715375" y="6618288"/>
            <a:ext cx="2501900" cy="158750"/>
          </a:xfrm>
        </p:spPr>
        <p:txBody>
          <a:bodyPr/>
          <a:lstStyle/>
          <a:p>
            <a:pPr eaLnBrk="1" hangingPunct="1"/>
            <a:endParaRPr lang="en-US" alt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 name="Image" descr="Image">
            <a:extLst>
              <a:ext uri="{FF2B5EF4-FFF2-40B4-BE49-F238E27FC236}">
                <a16:creationId xmlns:a16="http://schemas.microsoft.com/office/drawing/2014/main" id="{E996E985-2EDC-4549-A639-2D12F71F5EC3}"/>
              </a:ext>
            </a:extLst>
          </p:cNvPr>
          <p:cNvPicPr>
            <a:picLocks noGrp="1" noChangeAspect="1"/>
          </p:cNvPicPr>
          <p:nvPr>
            <p:ph type="pic" idx="13"/>
          </p:nvPr>
        </p:nvPicPr>
        <p:blipFill>
          <a:blip r:embed="rId2"/>
          <a:srcRect l="35535" t="28401" r="14" b="5178"/>
          <a:stretch>
            <a:fillRect/>
          </a:stretch>
        </p:blipFill>
        <p:spPr>
          <a:xfrm>
            <a:off x="1234888" y="1478809"/>
            <a:ext cx="3766446" cy="3881539"/>
          </a:xfrm>
          <a:custGeom>
            <a:avLst/>
            <a:gdLst/>
            <a:ahLst/>
            <a:cxnLst>
              <a:cxn ang="0">
                <a:pos x="wd2" y="hd2"/>
              </a:cxn>
              <a:cxn ang="5400000">
                <a:pos x="wd2" y="hd2"/>
              </a:cxn>
              <a:cxn ang="10800000">
                <a:pos x="wd2" y="hd2"/>
              </a:cxn>
              <a:cxn ang="16200000">
                <a:pos x="wd2" y="hd2"/>
              </a:cxn>
            </a:cxnLst>
            <a:rect l="0" t="0" r="r" b="b"/>
            <a:pathLst>
              <a:path w="20565" h="20595" extrusionOk="0">
                <a:moveTo>
                  <a:pt x="10596" y="0"/>
                </a:moveTo>
                <a:cubicBezTo>
                  <a:pt x="7884" y="0"/>
                  <a:pt x="5172" y="1005"/>
                  <a:pt x="3103" y="3015"/>
                </a:cubicBezTo>
                <a:cubicBezTo>
                  <a:pt x="-1035" y="7037"/>
                  <a:pt x="-1035" y="13557"/>
                  <a:pt x="3103" y="17579"/>
                </a:cubicBezTo>
                <a:cubicBezTo>
                  <a:pt x="7242" y="21600"/>
                  <a:pt x="13950" y="21600"/>
                  <a:pt x="18088" y="17579"/>
                </a:cubicBezTo>
                <a:cubicBezTo>
                  <a:pt x="19228" y="16471"/>
                  <a:pt x="20053" y="15171"/>
                  <a:pt x="20565" y="13788"/>
                </a:cubicBezTo>
                <a:lnTo>
                  <a:pt x="15518" y="13788"/>
                </a:lnTo>
                <a:cubicBezTo>
                  <a:pt x="15335" y="14031"/>
                  <a:pt x="15131" y="14265"/>
                  <a:pt x="14905" y="14484"/>
                </a:cubicBezTo>
                <a:cubicBezTo>
                  <a:pt x="12525" y="16797"/>
                  <a:pt x="8667" y="16797"/>
                  <a:pt x="6287" y="14484"/>
                </a:cubicBezTo>
                <a:cubicBezTo>
                  <a:pt x="3907" y="12172"/>
                  <a:pt x="3907" y="8423"/>
                  <a:pt x="6287" y="6110"/>
                </a:cubicBezTo>
                <a:cubicBezTo>
                  <a:pt x="7477" y="4953"/>
                  <a:pt x="9036" y="4375"/>
                  <a:pt x="10596" y="4375"/>
                </a:cubicBezTo>
                <a:cubicBezTo>
                  <a:pt x="12155" y="4375"/>
                  <a:pt x="13715" y="4953"/>
                  <a:pt x="14905" y="6110"/>
                </a:cubicBezTo>
                <a:cubicBezTo>
                  <a:pt x="15131" y="6330"/>
                  <a:pt x="15336" y="6561"/>
                  <a:pt x="15519" y="6805"/>
                </a:cubicBezTo>
                <a:lnTo>
                  <a:pt x="20565" y="6805"/>
                </a:lnTo>
                <a:cubicBezTo>
                  <a:pt x="20053" y="5422"/>
                  <a:pt x="19228" y="4124"/>
                  <a:pt x="18088" y="3015"/>
                </a:cubicBezTo>
                <a:cubicBezTo>
                  <a:pt x="16019" y="1005"/>
                  <a:pt x="13308" y="0"/>
                  <a:pt x="10596" y="0"/>
                </a:cubicBezTo>
                <a:close/>
              </a:path>
            </a:pathLst>
          </a:custGeom>
        </p:spPr>
      </p:pic>
      <p:sp>
        <p:nvSpPr>
          <p:cNvPr id="69635" name="Circle">
            <a:extLst>
              <a:ext uri="{FF2B5EF4-FFF2-40B4-BE49-F238E27FC236}">
                <a16:creationId xmlns:a16="http://schemas.microsoft.com/office/drawing/2014/main" id="{FB73A2E8-2F6A-479C-B071-D93407FEB171}"/>
              </a:ext>
            </a:extLst>
          </p:cNvPr>
          <p:cNvSpPr>
            <a:spLocks noGrp="1" noChangeArrowheads="1"/>
          </p:cNvSpPr>
          <p:nvPr>
            <p:ph type="body" idx="14"/>
          </p:nvPr>
        </p:nvSpPr>
        <p:spPr>
          <a:xfrm>
            <a:off x="1374775" y="1431925"/>
            <a:ext cx="966788" cy="966788"/>
          </a:xfrm>
          <a:solidFill>
            <a:srgbClr val="77DEC8">
              <a:alpha val="65489"/>
            </a:srgbClr>
          </a:solidFill>
        </p:spPr>
        <p:txBody>
          <a:bodyPr/>
          <a:lstStyle/>
          <a:p>
            <a:pPr defTabSz="409575" eaLnBrk="1" hangingPunct="1"/>
            <a:r>
              <a:rPr lang="en-US" altLang="en-US">
                <a:ea typeface="Helvetica Light"/>
                <a:cs typeface="Helvetica Light"/>
              </a:rPr>
              <a:t> </a:t>
            </a:r>
          </a:p>
        </p:txBody>
      </p:sp>
      <p:sp>
        <p:nvSpPr>
          <p:cNvPr id="69636" name="Circle">
            <a:extLst>
              <a:ext uri="{FF2B5EF4-FFF2-40B4-BE49-F238E27FC236}">
                <a16:creationId xmlns:a16="http://schemas.microsoft.com/office/drawing/2014/main" id="{BA92AB83-4824-46A8-84A5-63129CA14E96}"/>
              </a:ext>
            </a:extLst>
          </p:cNvPr>
          <p:cNvSpPr>
            <a:spLocks noGrp="1" noChangeArrowheads="1"/>
          </p:cNvSpPr>
          <p:nvPr>
            <p:ph type="body" idx="15"/>
          </p:nvPr>
        </p:nvSpPr>
        <p:spPr>
          <a:xfrm>
            <a:off x="4594225" y="4492625"/>
            <a:ext cx="247650" cy="247650"/>
          </a:xfrm>
          <a:solidFill>
            <a:srgbClr val="77DEC8">
              <a:alpha val="65489"/>
            </a:srgbClr>
          </a:solidFill>
        </p:spPr>
        <p:txBody>
          <a:bodyPr/>
          <a:lstStyle/>
          <a:p>
            <a:pPr defTabSz="409575" eaLnBrk="1" hangingPunct="1"/>
            <a:r>
              <a:rPr lang="en-US" altLang="en-US">
                <a:ea typeface="Helvetica Light"/>
                <a:cs typeface="Helvetica Light"/>
              </a:rPr>
              <a:t> </a:t>
            </a:r>
          </a:p>
        </p:txBody>
      </p:sp>
      <p:sp>
        <p:nvSpPr>
          <p:cNvPr id="69637" name="Shape">
            <a:extLst>
              <a:ext uri="{FF2B5EF4-FFF2-40B4-BE49-F238E27FC236}">
                <a16:creationId xmlns:a16="http://schemas.microsoft.com/office/drawing/2014/main" id="{D18C4967-DAB0-4766-B779-F6175FCF9F35}"/>
              </a:ext>
            </a:extLst>
          </p:cNvPr>
          <p:cNvSpPr>
            <a:spLocks noGrp="1"/>
          </p:cNvSpPr>
          <p:nvPr>
            <p:ph type="body" idx="16"/>
          </p:nvPr>
        </p:nvSpPr>
        <p:spPr>
          <a:xfrm>
            <a:off x="1370013" y="4090988"/>
            <a:ext cx="1169987" cy="1330325"/>
          </a:xfrm>
          <a:custGeom>
            <a:avLst/>
            <a:gdLst>
              <a:gd name="T0" fmla="*/ 585126 w 21600"/>
              <a:gd name="T1" fmla="*/ 665725 h 21600"/>
              <a:gd name="T2" fmla="*/ 585126 w 21600"/>
              <a:gd name="T3" fmla="*/ 665725 h 21600"/>
              <a:gd name="T4" fmla="*/ 585126 w 21600"/>
              <a:gd name="T5" fmla="*/ 665725 h 21600"/>
              <a:gd name="T6" fmla="*/ 585126 w 21600"/>
              <a:gd name="T7" fmla="*/ 665725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0"/>
                </a:moveTo>
                <a:lnTo>
                  <a:pt x="0" y="9187"/>
                </a:lnTo>
                <a:lnTo>
                  <a:pt x="16311" y="21600"/>
                </a:lnTo>
                <a:lnTo>
                  <a:pt x="8963" y="11573"/>
                </a:lnTo>
                <a:lnTo>
                  <a:pt x="21600" y="0"/>
                </a:lnTo>
                <a:close/>
              </a:path>
            </a:pathLst>
          </a:custGeom>
          <a:noFill/>
          <a:ln>
            <a:miter lim="400000"/>
            <a:headEnd/>
            <a:tailEnd/>
          </a:ln>
        </p:spPr>
        <p:txBody>
          <a:bodyPr/>
          <a:lstStyle/>
          <a:p>
            <a:pPr defTabSz="409575" eaLnBrk="1" hangingPunct="1"/>
            <a:r>
              <a:rPr lang="en-US" altLang="en-US">
                <a:ea typeface="Helvetica Light"/>
                <a:cs typeface="Helvetica Light"/>
              </a:rPr>
              <a:t> </a:t>
            </a:r>
          </a:p>
        </p:txBody>
      </p:sp>
      <p:sp>
        <p:nvSpPr>
          <p:cNvPr id="69638" name="Line">
            <a:extLst>
              <a:ext uri="{FF2B5EF4-FFF2-40B4-BE49-F238E27FC236}">
                <a16:creationId xmlns:a16="http://schemas.microsoft.com/office/drawing/2014/main" id="{D71204E8-0FEA-426C-B2F8-E4396DCEFD6C}"/>
              </a:ext>
            </a:extLst>
          </p:cNvPr>
          <p:cNvSpPr>
            <a:spLocks noGrp="1" noTextEdit="1"/>
          </p:cNvSpPr>
          <p:nvPr>
            <p:ph type="body" idx="17"/>
          </p:nvPr>
        </p:nvSpPr>
        <p:spPr>
          <a:xfrm>
            <a:off x="1376363" y="4662488"/>
            <a:ext cx="485775" cy="142875"/>
          </a:xfrm>
          <a:noFill/>
          <a:ln>
            <a:round/>
            <a:headEnd/>
            <a:tailEnd/>
          </a:ln>
          <a:extLst>
            <a:ext uri="{909E8E84-426E-40DD-AFC4-6F175D3DCCD1}">
              <a14:hiddenFill xmlns:a14="http://schemas.microsoft.com/office/drawing/2010/main">
                <a:noFill/>
              </a14:hiddenFill>
            </a:ext>
          </a:extLst>
        </p:spPr>
      </p:sp>
      <p:sp>
        <p:nvSpPr>
          <p:cNvPr id="69639" name="Line">
            <a:extLst>
              <a:ext uri="{FF2B5EF4-FFF2-40B4-BE49-F238E27FC236}">
                <a16:creationId xmlns:a16="http://schemas.microsoft.com/office/drawing/2014/main" id="{1C272C2F-EEB0-4012-9FCA-3FA56FFEFD75}"/>
              </a:ext>
            </a:extLst>
          </p:cNvPr>
          <p:cNvSpPr>
            <a:spLocks noGrp="1" noTextEdit="1"/>
          </p:cNvSpPr>
          <p:nvPr>
            <p:ph type="body" idx="18"/>
          </p:nvPr>
        </p:nvSpPr>
        <p:spPr>
          <a:xfrm flipH="1">
            <a:off x="2246313" y="4094163"/>
            <a:ext cx="288925" cy="1319212"/>
          </a:xfrm>
          <a:noFill/>
          <a:ln>
            <a:round/>
            <a:headEnd/>
            <a:tailEnd/>
          </a:ln>
          <a:extLst>
            <a:ext uri="{909E8E84-426E-40DD-AFC4-6F175D3DCCD1}">
              <a14:hiddenFill xmlns:a14="http://schemas.microsoft.com/office/drawing/2010/main">
                <a:noFill/>
              </a14:hiddenFill>
            </a:ext>
          </a:extLst>
        </p:spPr>
      </p:sp>
      <p:sp>
        <p:nvSpPr>
          <p:cNvPr id="69640" name="Circle">
            <a:extLst>
              <a:ext uri="{FF2B5EF4-FFF2-40B4-BE49-F238E27FC236}">
                <a16:creationId xmlns:a16="http://schemas.microsoft.com/office/drawing/2014/main" id="{67022666-3976-428B-BF2A-02B5646CCDB3}"/>
              </a:ext>
            </a:extLst>
          </p:cNvPr>
          <p:cNvSpPr>
            <a:spLocks noGrp="1" noChangeArrowheads="1"/>
          </p:cNvSpPr>
          <p:nvPr>
            <p:ph type="body" idx="19"/>
          </p:nvPr>
        </p:nvSpPr>
        <p:spPr>
          <a:xfrm>
            <a:off x="5281613" y="1646238"/>
            <a:ext cx="323850" cy="325437"/>
          </a:xfrm>
          <a:solidFill>
            <a:srgbClr val="77DEC8">
              <a:alpha val="65489"/>
            </a:srgbClr>
          </a:solidFill>
        </p:spPr>
        <p:txBody>
          <a:bodyPr/>
          <a:lstStyle/>
          <a:p>
            <a:pPr defTabSz="409575" eaLnBrk="1" hangingPunct="1"/>
            <a:r>
              <a:rPr lang="en-US" altLang="en-US">
                <a:ea typeface="Helvetica Light"/>
                <a:cs typeface="Helvetica Light"/>
              </a:rPr>
              <a:t> </a:t>
            </a:r>
          </a:p>
        </p:txBody>
      </p:sp>
      <p:sp>
        <p:nvSpPr>
          <p:cNvPr id="69641" name="Shape">
            <a:extLst>
              <a:ext uri="{FF2B5EF4-FFF2-40B4-BE49-F238E27FC236}">
                <a16:creationId xmlns:a16="http://schemas.microsoft.com/office/drawing/2014/main" id="{89C0F16F-92E6-4808-B9F1-9BB71E37C69F}"/>
              </a:ext>
            </a:extLst>
          </p:cNvPr>
          <p:cNvSpPr>
            <a:spLocks noGrp="1"/>
          </p:cNvSpPr>
          <p:nvPr>
            <p:ph type="body" idx="20"/>
          </p:nvPr>
        </p:nvSpPr>
        <p:spPr>
          <a:xfrm rot="16232877">
            <a:off x="5071269" y="1702594"/>
            <a:ext cx="439737" cy="504825"/>
          </a:xfrm>
          <a:custGeom>
            <a:avLst/>
            <a:gdLst>
              <a:gd name="T0" fmla="*/ 220164 w 21600"/>
              <a:gd name="T1" fmla="*/ 252912 h 21600"/>
              <a:gd name="T2" fmla="*/ 220164 w 21600"/>
              <a:gd name="T3" fmla="*/ 252912 h 21600"/>
              <a:gd name="T4" fmla="*/ 220164 w 21600"/>
              <a:gd name="T5" fmla="*/ 252912 h 21600"/>
              <a:gd name="T6" fmla="*/ 220164 w 21600"/>
              <a:gd name="T7" fmla="*/ 25291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0"/>
                </a:moveTo>
                <a:lnTo>
                  <a:pt x="0" y="9187"/>
                </a:lnTo>
                <a:lnTo>
                  <a:pt x="16311" y="21600"/>
                </a:lnTo>
                <a:lnTo>
                  <a:pt x="8963" y="11573"/>
                </a:lnTo>
                <a:lnTo>
                  <a:pt x="21600" y="0"/>
                </a:lnTo>
                <a:close/>
              </a:path>
            </a:pathLst>
          </a:custGeom>
          <a:noFill/>
          <a:ln>
            <a:miter lim="400000"/>
            <a:headEnd/>
            <a:tailEnd/>
          </a:ln>
        </p:spPr>
        <p:txBody>
          <a:bodyPr/>
          <a:lstStyle/>
          <a:p>
            <a:pPr defTabSz="409575" eaLnBrk="1" hangingPunct="1"/>
            <a:r>
              <a:rPr lang="en-US" altLang="en-US">
                <a:ea typeface="Helvetica Light"/>
                <a:cs typeface="Helvetica Light"/>
              </a:rPr>
              <a:t> </a:t>
            </a:r>
          </a:p>
        </p:txBody>
      </p:sp>
      <p:sp>
        <p:nvSpPr>
          <p:cNvPr id="69642" name="Line">
            <a:extLst>
              <a:ext uri="{FF2B5EF4-FFF2-40B4-BE49-F238E27FC236}">
                <a16:creationId xmlns:a16="http://schemas.microsoft.com/office/drawing/2014/main" id="{D307B795-D24C-41CC-8F00-24B1BBD486CD}"/>
              </a:ext>
            </a:extLst>
          </p:cNvPr>
          <p:cNvSpPr>
            <a:spLocks noGrp="1" noTextEdit="1"/>
          </p:cNvSpPr>
          <p:nvPr>
            <p:ph type="body" idx="21"/>
          </p:nvPr>
        </p:nvSpPr>
        <p:spPr>
          <a:xfrm flipV="1">
            <a:off x="5253038" y="1990725"/>
            <a:ext cx="57150" cy="180975"/>
          </a:xfrm>
          <a:noFill/>
          <a:ln>
            <a:round/>
            <a:headEnd/>
            <a:tailEnd/>
          </a:ln>
          <a:extLst>
            <a:ext uri="{909E8E84-426E-40DD-AFC4-6F175D3DCCD1}">
              <a14:hiddenFill xmlns:a14="http://schemas.microsoft.com/office/drawing/2010/main">
                <a:noFill/>
              </a14:hiddenFill>
            </a:ext>
          </a:extLst>
        </p:spPr>
      </p:sp>
      <p:sp>
        <p:nvSpPr>
          <p:cNvPr id="69643" name="Line">
            <a:extLst>
              <a:ext uri="{FF2B5EF4-FFF2-40B4-BE49-F238E27FC236}">
                <a16:creationId xmlns:a16="http://schemas.microsoft.com/office/drawing/2014/main" id="{A306680F-9459-4271-BC6C-A4DD9C8718A8}"/>
              </a:ext>
            </a:extLst>
          </p:cNvPr>
          <p:cNvSpPr>
            <a:spLocks noGrp="1" noTextEdit="1"/>
          </p:cNvSpPr>
          <p:nvPr>
            <p:ph type="body" idx="22"/>
          </p:nvPr>
        </p:nvSpPr>
        <p:spPr>
          <a:xfrm>
            <a:off x="5041900" y="1735138"/>
            <a:ext cx="500063" cy="112712"/>
          </a:xfrm>
          <a:noFill/>
          <a:ln>
            <a:round/>
            <a:headEnd/>
            <a:tailEnd/>
          </a:ln>
          <a:extLst>
            <a:ext uri="{909E8E84-426E-40DD-AFC4-6F175D3DCCD1}">
              <a14:hiddenFill xmlns:a14="http://schemas.microsoft.com/office/drawing/2010/main">
                <a:noFill/>
              </a14:hiddenFill>
            </a:ext>
          </a:extLst>
        </p:spPr>
      </p:sp>
      <p:sp>
        <p:nvSpPr>
          <p:cNvPr id="811" name="Title">
            <a:extLst>
              <a:ext uri="{FF2B5EF4-FFF2-40B4-BE49-F238E27FC236}">
                <a16:creationId xmlns:a16="http://schemas.microsoft.com/office/drawing/2014/main" id="{434346BB-2B73-43B0-A4BD-0E2389B737FF}"/>
              </a:ext>
            </a:extLst>
          </p:cNvPr>
          <p:cNvSpPr txBox="1">
            <a:spLocks noGrp="1"/>
          </p:cNvSpPr>
          <p:nvPr>
            <p:ph type="title"/>
          </p:nvPr>
        </p:nvSpPr>
        <p:spPr>
          <a:xfrm>
            <a:off x="2808288" y="2887663"/>
            <a:ext cx="4633912" cy="1160462"/>
          </a:xfrm>
        </p:spPr>
        <p:txBody>
          <a:bodyPr anchor="ctr" anchorCtr="0">
            <a:normAutofit fontScale="90000"/>
          </a:bodyPr>
          <a:lstStyle/>
          <a:p>
            <a:pPr defTabSz="187452" eaLnBrk="1" fontAlgn="auto" hangingPunct="1">
              <a:spcBef>
                <a:spcPts val="600"/>
              </a:spcBef>
              <a:spcAft>
                <a:spcPts val="0"/>
              </a:spcAft>
              <a:defRPr sz="8036" spc="-80"/>
            </a:pPr>
            <a:r>
              <a:rPr lang="en-US" sz="8036" spc="-80"/>
              <a:t>What shapes the way we think? </a:t>
            </a:r>
            <a:endParaRPr sz="8036" spc="-80"/>
          </a:p>
        </p:txBody>
      </p:sp>
      <p:sp>
        <p:nvSpPr>
          <p:cNvPr id="69645" name="Body">
            <a:extLst>
              <a:ext uri="{FF2B5EF4-FFF2-40B4-BE49-F238E27FC236}">
                <a16:creationId xmlns:a16="http://schemas.microsoft.com/office/drawing/2014/main" id="{4EA94A3C-B010-4EF5-871B-67B5908C4E09}"/>
              </a:ext>
            </a:extLst>
          </p:cNvPr>
          <p:cNvSpPr txBox="1">
            <a:spLocks noGrp="1" noChangeArrowheads="1"/>
          </p:cNvSpPr>
          <p:nvPr>
            <p:ph type="body" sz="quarter" idx="1"/>
          </p:nvPr>
        </p:nvSpPr>
        <p:spPr>
          <a:xfrm>
            <a:off x="7134225" y="4025900"/>
            <a:ext cx="4498975" cy="1558925"/>
          </a:xfrm>
        </p:spPr>
        <p:txBody>
          <a:bodyPr/>
          <a:lstStyle/>
          <a:p>
            <a:pPr eaLnBrk="1" hangingPunct="1"/>
            <a:r>
              <a:rPr lang="en-US" altLang="en-US"/>
              <a:t>As we think of a generation, we aren’t speaking about age, but about the way we act, think, feel, and work. </a:t>
            </a:r>
          </a:p>
        </p:txBody>
      </p:sp>
      <p:sp>
        <p:nvSpPr>
          <p:cNvPr id="69646" name="Text Placeholder 1">
            <a:extLst>
              <a:ext uri="{FF2B5EF4-FFF2-40B4-BE49-F238E27FC236}">
                <a16:creationId xmlns:a16="http://schemas.microsoft.com/office/drawing/2014/main" id="{E45E375A-A65D-4019-A4FA-0BAC1F2DE178}"/>
              </a:ext>
            </a:extLst>
          </p:cNvPr>
          <p:cNvSpPr txBox="1">
            <a:spLocks noGrp="1" noChangeArrowheads="1"/>
          </p:cNvSpPr>
          <p:nvPr>
            <p:ph type="body" sz="quarter" idx="24"/>
          </p:nvPr>
        </p:nvSpPr>
        <p:spPr>
          <a:xfrm>
            <a:off x="636588" y="6627813"/>
            <a:ext cx="2706687" cy="158750"/>
          </a:xfrm>
        </p:spPr>
        <p:txBody>
          <a:bodyPr/>
          <a:lstStyle/>
          <a:p>
            <a:pPr eaLnBrk="1" hangingPunct="1"/>
            <a:endParaRPr lang="en-US" altLang="en-US"/>
          </a:p>
        </p:txBody>
      </p:sp>
      <p:sp>
        <p:nvSpPr>
          <p:cNvPr id="69647" name="Text Placeholder 2">
            <a:extLst>
              <a:ext uri="{FF2B5EF4-FFF2-40B4-BE49-F238E27FC236}">
                <a16:creationId xmlns:a16="http://schemas.microsoft.com/office/drawing/2014/main" id="{5B958627-AAE7-4814-B6BA-7289FBB48CD2}"/>
              </a:ext>
            </a:extLst>
          </p:cNvPr>
          <p:cNvSpPr txBox="1">
            <a:spLocks noGrp="1" noChangeArrowheads="1"/>
          </p:cNvSpPr>
          <p:nvPr>
            <p:ph type="body" sz="quarter" idx="23"/>
          </p:nvPr>
        </p:nvSpPr>
        <p:spPr>
          <a:xfrm>
            <a:off x="8707438" y="6627813"/>
            <a:ext cx="2500312" cy="158750"/>
          </a:xfrm>
        </p:spPr>
        <p:txBody>
          <a:bodyPr/>
          <a:lstStyle/>
          <a:p>
            <a:pPr eaLnBrk="1" hangingPunct="1"/>
            <a:endParaRPr lang="en-US" altLang="en-US"/>
          </a:p>
        </p:txBody>
      </p:sp>
      <p:sp>
        <p:nvSpPr>
          <p:cNvPr id="19" name="Rectangle 18">
            <a:extLst>
              <a:ext uri="{FF2B5EF4-FFF2-40B4-BE49-F238E27FC236}">
                <a16:creationId xmlns:a16="http://schemas.microsoft.com/office/drawing/2014/main" id="{0BD83A2D-5765-4458-A55A-F1B8CCC7E800}"/>
              </a:ext>
            </a:extLst>
          </p:cNvPr>
          <p:cNvSpPr/>
          <p:nvPr/>
        </p:nvSpPr>
        <p:spPr>
          <a:xfrm>
            <a:off x="538843" y="6518311"/>
            <a:ext cx="11242222" cy="284934"/>
          </a:xfrm>
          <a:prstGeom prst="rect">
            <a:avLst/>
          </a:prstGeom>
          <a:solidFill>
            <a:schemeClr val="tx1">
              <a:lumMod val="20000"/>
              <a:lumOff val="80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26789" tIns="26789" rIns="26789" bIns="26789" spcCol="38100" anchor="ctr">
            <a:spAutoFit/>
          </a:bodyPr>
          <a:lstStyle/>
          <a:p>
            <a:pPr algn="ctr" defTabSz="410766" eaLnBrk="1" fontAlgn="auto">
              <a:spcBef>
                <a:spcPts val="0"/>
              </a:spcBef>
              <a:spcAft>
                <a:spcPts val="0"/>
              </a:spcAft>
              <a:defRPr/>
            </a:pPr>
            <a:endParaRPr lang="en-US" sz="1500" kern="0">
              <a:solidFill>
                <a:srgbClr val="FFFFFF"/>
              </a:solidFill>
              <a:latin typeface="Helvetica Light"/>
              <a:ea typeface="Helvetica Light"/>
              <a:cs typeface="Helvetica Light"/>
              <a:sym typeface="Helvetica Light"/>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a:extLst>
              <a:ext uri="{FF2B5EF4-FFF2-40B4-BE49-F238E27FC236}">
                <a16:creationId xmlns:a16="http://schemas.microsoft.com/office/drawing/2014/main" id="{82D1F01D-E9C3-4659-B2ED-7FE347098F92}"/>
              </a:ext>
            </a:extLst>
          </p:cNvPr>
          <p:cNvSpPr txBox="1">
            <a:spLocks noGrp="1" noChangeArrowheads="1"/>
          </p:cNvSpPr>
          <p:nvPr>
            <p:ph type="body" idx="13"/>
          </p:nvPr>
        </p:nvSpPr>
        <p:spPr>
          <a:xfrm>
            <a:off x="333375" y="293688"/>
            <a:ext cx="5335588" cy="6270625"/>
          </a:xfrm>
        </p:spPr>
        <p:txBody>
          <a:bodyPr/>
          <a:lstStyle/>
          <a:p>
            <a:pPr defTabSz="409575" eaLnBrk="1" hangingPunct="1"/>
            <a:endParaRPr lang="en-US" altLang="en-US">
              <a:ea typeface="Helvetica Light"/>
              <a:cs typeface="Helvetica Light"/>
            </a:endParaRPr>
          </a:p>
        </p:txBody>
      </p:sp>
      <p:pic>
        <p:nvPicPr>
          <p:cNvPr id="70659" name="Image" descr="Image">
            <a:extLst>
              <a:ext uri="{FF2B5EF4-FFF2-40B4-BE49-F238E27FC236}">
                <a16:creationId xmlns:a16="http://schemas.microsoft.com/office/drawing/2014/main" id="{27AF3F0D-2CE4-46A2-8541-C075524E4875}"/>
              </a:ext>
            </a:extLst>
          </p:cNvPr>
          <p:cNvPicPr>
            <a:picLocks noGrp="1" noChangeAspect="1" noChangeArrowheads="1"/>
          </p:cNvPicPr>
          <p:nvPr>
            <p:ph type="pic" idx="14"/>
          </p:nvPr>
        </p:nvPicPr>
        <p:blipFill>
          <a:blip r:embed="rId3">
            <a:extLst>
              <a:ext uri="{28A0092B-C50C-407E-A947-70E740481C1C}">
                <a14:useLocalDpi xmlns:a14="http://schemas.microsoft.com/office/drawing/2010/main" val="0"/>
              </a:ext>
            </a:extLst>
          </a:blip>
          <a:srcRect l="6438" t="1778" r="38666" b="1778"/>
          <a:stretch>
            <a:fillRect/>
          </a:stretch>
        </p:blipFill>
        <p:spPr>
          <a:xfrm>
            <a:off x="317500" y="293688"/>
            <a:ext cx="5353050" cy="6270625"/>
          </a:xfrm>
        </p:spPr>
      </p:pic>
      <p:sp>
        <p:nvSpPr>
          <p:cNvPr id="70660" name="Shape">
            <a:extLst>
              <a:ext uri="{FF2B5EF4-FFF2-40B4-BE49-F238E27FC236}">
                <a16:creationId xmlns:a16="http://schemas.microsoft.com/office/drawing/2014/main" id="{06435991-F16B-4353-AB73-BB5C9E3BA0AC}"/>
              </a:ext>
            </a:extLst>
          </p:cNvPr>
          <p:cNvSpPr>
            <a:spLocks noGrp="1"/>
          </p:cNvSpPr>
          <p:nvPr>
            <p:ph type="body" idx="15"/>
          </p:nvPr>
        </p:nvSpPr>
        <p:spPr>
          <a:xfrm rot="17594956">
            <a:off x="4405312" y="5449888"/>
            <a:ext cx="1152525" cy="1047750"/>
          </a:xfrm>
          <a:custGeom>
            <a:avLst/>
            <a:gdLst>
              <a:gd name="T0" fmla="*/ 576470 w 21600"/>
              <a:gd name="T1" fmla="*/ 523967 h 21600"/>
              <a:gd name="T2" fmla="*/ 576470 w 21600"/>
              <a:gd name="T3" fmla="*/ 523967 h 21600"/>
              <a:gd name="T4" fmla="*/ 576470 w 21600"/>
              <a:gd name="T5" fmla="*/ 523967 h 21600"/>
              <a:gd name="T6" fmla="*/ 576470 w 21600"/>
              <a:gd name="T7" fmla="*/ 52396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p:spPr>
        <p:txBody>
          <a:bodyPr/>
          <a:lstStyle/>
          <a:p>
            <a:pPr defTabSz="409575" eaLnBrk="1" hangingPunct="1"/>
            <a:r>
              <a:rPr lang="en-US" altLang="en-US">
                <a:ea typeface="Helvetica Light"/>
                <a:cs typeface="Helvetica Light"/>
              </a:rPr>
              <a:t> </a:t>
            </a:r>
          </a:p>
        </p:txBody>
      </p:sp>
      <p:sp>
        <p:nvSpPr>
          <p:cNvPr id="833" name="Contact us">
            <a:extLst>
              <a:ext uri="{FF2B5EF4-FFF2-40B4-BE49-F238E27FC236}">
                <a16:creationId xmlns:a16="http://schemas.microsoft.com/office/drawing/2014/main" id="{27C7AB49-99D7-4FE3-ABCA-AAA5F36D169D}"/>
              </a:ext>
            </a:extLst>
          </p:cNvPr>
          <p:cNvSpPr txBox="1">
            <a:spLocks noGrp="1"/>
          </p:cNvSpPr>
          <p:nvPr>
            <p:ph type="body" idx="16"/>
          </p:nvPr>
        </p:nvSpPr>
        <p:spPr>
          <a:xfrm>
            <a:off x="477838" y="5751513"/>
            <a:ext cx="4540250" cy="839787"/>
          </a:xfrm>
        </p:spPr>
        <p:txBody>
          <a:bodyPr/>
          <a:lstStyle/>
          <a:p>
            <a:pPr eaLnBrk="1" fontAlgn="auto" hangingPunct="1">
              <a:spcAft>
                <a:spcPts val="0"/>
              </a:spcAft>
              <a:defRPr/>
            </a:pPr>
            <a:r>
              <a:rPr lang="en-US" err="1"/>
              <a:t>InfluenceRs</a:t>
            </a:r>
            <a:r>
              <a:rPr lang="en-US"/>
              <a:t> </a:t>
            </a:r>
            <a:endParaRPr/>
          </a:p>
        </p:txBody>
      </p:sp>
      <p:sp>
        <p:nvSpPr>
          <p:cNvPr id="70662" name="Shape">
            <a:extLst>
              <a:ext uri="{FF2B5EF4-FFF2-40B4-BE49-F238E27FC236}">
                <a16:creationId xmlns:a16="http://schemas.microsoft.com/office/drawing/2014/main" id="{65E4061A-8A20-40AF-8580-663E2689F539}"/>
              </a:ext>
            </a:extLst>
          </p:cNvPr>
          <p:cNvSpPr>
            <a:spLocks noGrp="1"/>
          </p:cNvSpPr>
          <p:nvPr>
            <p:ph type="body" idx="17"/>
          </p:nvPr>
        </p:nvSpPr>
        <p:spPr>
          <a:xfrm rot="20503425">
            <a:off x="555625" y="4113213"/>
            <a:ext cx="673100" cy="611187"/>
          </a:xfrm>
          <a:custGeom>
            <a:avLst/>
            <a:gdLst>
              <a:gd name="T0" fmla="*/ 336304 w 21600"/>
              <a:gd name="T1" fmla="*/ 305674 h 21600"/>
              <a:gd name="T2" fmla="*/ 336304 w 21600"/>
              <a:gd name="T3" fmla="*/ 305674 h 21600"/>
              <a:gd name="T4" fmla="*/ 336304 w 21600"/>
              <a:gd name="T5" fmla="*/ 305674 h 21600"/>
              <a:gd name="T6" fmla="*/ 336304 w 21600"/>
              <a:gd name="T7" fmla="*/ 305674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310" y="60"/>
                </a:moveTo>
                <a:lnTo>
                  <a:pt x="119" y="3344"/>
                </a:lnTo>
                <a:lnTo>
                  <a:pt x="0" y="3368"/>
                </a:lnTo>
                <a:lnTo>
                  <a:pt x="10009" y="21490"/>
                </a:lnTo>
                <a:lnTo>
                  <a:pt x="10088" y="21600"/>
                </a:lnTo>
                <a:lnTo>
                  <a:pt x="10141" y="21473"/>
                </a:lnTo>
                <a:lnTo>
                  <a:pt x="21463" y="281"/>
                </a:lnTo>
                <a:lnTo>
                  <a:pt x="21600" y="0"/>
                </a:lnTo>
                <a:lnTo>
                  <a:pt x="21310" y="60"/>
                </a:lnTo>
                <a:close/>
                <a:moveTo>
                  <a:pt x="21025" y="320"/>
                </a:moveTo>
                <a:lnTo>
                  <a:pt x="7046" y="8662"/>
                </a:lnTo>
                <a:lnTo>
                  <a:pt x="444" y="3512"/>
                </a:lnTo>
                <a:lnTo>
                  <a:pt x="21025" y="320"/>
                </a:lnTo>
                <a:close/>
                <a:moveTo>
                  <a:pt x="21113" y="512"/>
                </a:moveTo>
                <a:lnTo>
                  <a:pt x="10116" y="21095"/>
                </a:lnTo>
                <a:lnTo>
                  <a:pt x="7176" y="8829"/>
                </a:lnTo>
                <a:lnTo>
                  <a:pt x="21113" y="512"/>
                </a:lnTo>
                <a:close/>
                <a:moveTo>
                  <a:pt x="461" y="3794"/>
                </a:moveTo>
                <a:lnTo>
                  <a:pt x="6986" y="8878"/>
                </a:lnTo>
                <a:lnTo>
                  <a:pt x="9831" y="20748"/>
                </a:lnTo>
                <a:lnTo>
                  <a:pt x="461" y="3794"/>
                </a:lnTo>
                <a:close/>
              </a:path>
            </a:pathLst>
          </a:custGeom>
        </p:spPr>
        <p:txBody>
          <a:bodyPr/>
          <a:lstStyle/>
          <a:p>
            <a:pPr defTabSz="409575" eaLnBrk="1" hangingPunct="1"/>
            <a:r>
              <a:rPr lang="en-US" altLang="en-US">
                <a:ea typeface="Helvetica Light"/>
                <a:cs typeface="Helvetica Light"/>
              </a:rPr>
              <a:t> </a:t>
            </a:r>
          </a:p>
        </p:txBody>
      </p:sp>
      <p:graphicFrame>
        <p:nvGraphicFramePr>
          <p:cNvPr id="4" name="Table 3">
            <a:extLst>
              <a:ext uri="{FF2B5EF4-FFF2-40B4-BE49-F238E27FC236}">
                <a16:creationId xmlns:a16="http://schemas.microsoft.com/office/drawing/2014/main" id="{65662789-DCCD-4C10-988B-BAA913213671}"/>
              </a:ext>
            </a:extLst>
          </p:cNvPr>
          <p:cNvGraphicFramePr>
            <a:graphicFrameLocks noGrp="1" noChangeAspect="1"/>
          </p:cNvGraphicFramePr>
          <p:nvPr/>
        </p:nvGraphicFramePr>
        <p:xfrm>
          <a:off x="5747349" y="575094"/>
          <a:ext cx="1112974" cy="5936409"/>
        </p:xfrm>
        <a:graphic>
          <a:graphicData uri="http://schemas.openxmlformats.org/drawingml/2006/table">
            <a:tbl>
              <a:tblPr/>
              <a:tblGrid>
                <a:gridCol w="1112974">
                  <a:extLst>
                    <a:ext uri="{9D8B030D-6E8A-4147-A177-3AD203B41FA5}">
                      <a16:colId xmlns:a16="http://schemas.microsoft.com/office/drawing/2014/main" val="20000"/>
                    </a:ext>
                  </a:extLst>
                </a:gridCol>
              </a:tblGrid>
              <a:tr h="319397">
                <a:tc>
                  <a:txBody>
                    <a:bodyPr/>
                    <a:lstStyle/>
                    <a:p>
                      <a:pPr lvl="0" algn="l">
                        <a:buNone/>
                      </a:pPr>
                      <a:endParaRPr lang="en-US" sz="1000" b="0" i="0" u="none" strike="noStrike">
                        <a:solidFill>
                          <a:srgbClr val="000000"/>
                        </a:solidFill>
                        <a:effectLst/>
                        <a:latin typeface="Calibri"/>
                      </a:endParaRPr>
                    </a:p>
                    <a:p>
                      <a:pPr lvl="0" algn="l">
                        <a:buNone/>
                      </a:pPr>
                      <a:endParaRPr lang="en-US" sz="1000" b="0" i="0" u="none" strike="noStrike">
                        <a:solidFill>
                          <a:srgbClr val="000000"/>
                        </a:solidFill>
                        <a:effectLst/>
                        <a:latin typeface="Calibri"/>
                      </a:endParaRP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3975902">
                <a:tc>
                  <a:txBody>
                    <a:bodyPr/>
                    <a:lstStyle/>
                    <a:p>
                      <a:pPr algn="ctr" fontAlgn="ctr"/>
                      <a:r>
                        <a:rPr lang="en-US" sz="1200" b="1" i="0" u="none" strike="noStrike">
                          <a:solidFill>
                            <a:srgbClr val="000000"/>
                          </a:solidFill>
                          <a:effectLst/>
                          <a:latin typeface="Calibri"/>
                        </a:rPr>
                        <a:t>Influencers</a:t>
                      </a:r>
                    </a:p>
                    <a:p>
                      <a:pPr lvl="0" algn="ctr">
                        <a:buNone/>
                      </a:pPr>
                      <a:endParaRPr lang="en-US" sz="1200" b="1" i="0" u="none" strike="noStrike">
                        <a:solidFill>
                          <a:srgbClr val="000000"/>
                        </a:solidFill>
                        <a:effectLst/>
                        <a:latin typeface="Calibri"/>
                      </a:endParaRPr>
                    </a:p>
                    <a:p>
                      <a:pPr lvl="0" algn="ctr">
                        <a:buNone/>
                      </a:pPr>
                      <a:endParaRPr lang="en-US" sz="1200" b="1" i="0" u="none" strike="noStrike">
                        <a:solidFill>
                          <a:srgbClr val="000000"/>
                        </a:solidFill>
                        <a:effectLst/>
                        <a:latin typeface="Calibri"/>
                      </a:endParaRPr>
                    </a:p>
                  </a:txBody>
                  <a:tcPr marL="3127" marR="3127" marT="312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1"/>
                  </a:ext>
                </a:extLst>
              </a:tr>
              <a:tr h="301526">
                <a:tc>
                  <a:txBody>
                    <a:bodyPr/>
                    <a:lstStyle/>
                    <a:p>
                      <a:pPr algn="ctr" fontAlgn="ctr"/>
                      <a:r>
                        <a:rPr lang="en-US" sz="1200" b="1" i="0" u="none" strike="noStrike">
                          <a:solidFill>
                            <a:srgbClr val="000000"/>
                          </a:solidFill>
                          <a:effectLst/>
                          <a:latin typeface="Calibri"/>
                        </a:rPr>
                        <a:t>Presidents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2"/>
                  </a:ext>
                </a:extLst>
              </a:tr>
              <a:tr h="301526">
                <a:tc>
                  <a:txBody>
                    <a:bodyPr/>
                    <a:lstStyle/>
                    <a:p>
                      <a:pPr algn="ctr" fontAlgn="ctr"/>
                      <a:r>
                        <a:rPr lang="en-US" sz="1200" b="1" i="0" u="none" strike="noStrike">
                          <a:solidFill>
                            <a:srgbClr val="000000"/>
                          </a:solidFill>
                          <a:effectLst/>
                          <a:latin typeface="Calibri"/>
                        </a:rPr>
                        <a:t>Money</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3"/>
                  </a:ext>
                </a:extLst>
              </a:tr>
              <a:tr h="576834">
                <a:tc>
                  <a:txBody>
                    <a:bodyPr/>
                    <a:lstStyle/>
                    <a:p>
                      <a:pPr algn="ctr" fontAlgn="ctr"/>
                      <a:r>
                        <a:rPr lang="en-US" sz="1200" b="1" i="0" u="none" strike="noStrike">
                          <a:solidFill>
                            <a:srgbClr val="000000"/>
                          </a:solidFill>
                          <a:effectLst/>
                          <a:latin typeface="Calibri"/>
                        </a:rPr>
                        <a:t>Music</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4"/>
                  </a:ext>
                </a:extLst>
              </a:tr>
              <a:tr h="461224">
                <a:tc>
                  <a:txBody>
                    <a:bodyPr/>
                    <a:lstStyle/>
                    <a:p>
                      <a:pPr algn="ctr" fontAlgn="ctr"/>
                      <a:r>
                        <a:rPr lang="en-US" sz="1200" b="1" i="0" u="none" strike="noStrike">
                          <a:solidFill>
                            <a:srgbClr val="000000"/>
                          </a:solidFill>
                          <a:effectLst/>
                          <a:latin typeface="Calibri"/>
                        </a:rPr>
                        <a:t>Movies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F0E5"/>
                    </a:solidFill>
                  </a:tcPr>
                </a:tc>
                <a:extLst>
                  <a:ext uri="{0D108BD9-81ED-4DB2-BD59-A6C34878D82A}">
                    <a16:rowId xmlns:a16="http://schemas.microsoft.com/office/drawing/2014/main" val="10005"/>
                  </a:ext>
                </a:extLst>
              </a:tr>
            </a:tbl>
          </a:graphicData>
        </a:graphic>
      </p:graphicFrame>
      <p:graphicFrame>
        <p:nvGraphicFramePr>
          <p:cNvPr id="10" name="Table 9">
            <a:extLst>
              <a:ext uri="{FF2B5EF4-FFF2-40B4-BE49-F238E27FC236}">
                <a16:creationId xmlns:a16="http://schemas.microsoft.com/office/drawing/2014/main" id="{6F7591EE-D56C-44A0-8B40-2D9308ECDE83}"/>
              </a:ext>
            </a:extLst>
          </p:cNvPr>
          <p:cNvGraphicFramePr>
            <a:graphicFrameLocks noGrp="1" noChangeAspect="1"/>
          </p:cNvGraphicFramePr>
          <p:nvPr/>
        </p:nvGraphicFramePr>
        <p:xfrm>
          <a:off x="10275888" y="573088"/>
          <a:ext cx="1138237" cy="5849937"/>
        </p:xfrm>
        <a:graphic>
          <a:graphicData uri="http://schemas.openxmlformats.org/drawingml/2006/table">
            <a:tbl>
              <a:tblPr/>
              <a:tblGrid>
                <a:gridCol w="1138237">
                  <a:extLst>
                    <a:ext uri="{9D8B030D-6E8A-4147-A177-3AD203B41FA5}">
                      <a16:colId xmlns:a16="http://schemas.microsoft.com/office/drawing/2014/main" val="20000"/>
                    </a:ext>
                  </a:extLst>
                </a:gridCol>
              </a:tblGrid>
              <a:tr h="307944">
                <a:tc>
                  <a:txBody>
                    <a:bodyPr/>
                    <a:lstStyle/>
                    <a:p>
                      <a:pPr algn="ctr" fontAlgn="b"/>
                      <a:r>
                        <a:rPr lang="en-US" sz="1000" b="1" i="0" u="none" strike="noStrike">
                          <a:solidFill>
                            <a:srgbClr val="000000"/>
                          </a:solidFill>
                          <a:effectLst/>
                          <a:latin typeface="Calibri"/>
                        </a:rPr>
                        <a:t>Gen Z</a:t>
                      </a:r>
                    </a:p>
                    <a:p>
                      <a:pPr lvl="0" algn="ctr">
                        <a:buNone/>
                      </a:pPr>
                      <a:r>
                        <a:rPr lang="en-US" sz="1000" b="1" i="0" u="none" strike="noStrike">
                          <a:solidFill>
                            <a:srgbClr val="000000"/>
                          </a:solidFill>
                          <a:effectLst/>
                          <a:latin typeface="Calibri"/>
                        </a:rPr>
                        <a:t>TBD/12-22</a:t>
                      </a:r>
                      <a:endParaRPr lang="en-US" sz="600"/>
                    </a:p>
                  </a:txBody>
                  <a:tcPr marL="3125" marR="3125"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93394">
                <a:tc>
                  <a:txBody>
                    <a:bodyPr/>
                    <a:lstStyle/>
                    <a:p>
                      <a:pPr algn="ctr" fontAlgn="ctr"/>
                      <a:r>
                        <a:rPr lang="en-US" sz="1000" b="0" i="0" u="none" strike="noStrike">
                          <a:solidFill>
                            <a:srgbClr val="000000"/>
                          </a:solidFill>
                          <a:effectLst/>
                          <a:latin typeface="Calibri"/>
                        </a:rPr>
                        <a:t>Iraq/Afghanistan War</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7944">
                <a:tc>
                  <a:txBody>
                    <a:bodyPr/>
                    <a:lstStyle/>
                    <a:p>
                      <a:pPr algn="ctr" fontAlgn="ctr"/>
                      <a:r>
                        <a:rPr lang="en-US" sz="1000" b="0" i="0" u="none" strike="noStrike">
                          <a:solidFill>
                            <a:srgbClr val="000000"/>
                          </a:solidFill>
                          <a:effectLst/>
                          <a:latin typeface="Calibri"/>
                        </a:rPr>
                        <a:t>Climate Change</a:t>
                      </a:r>
                    </a:p>
                    <a:p>
                      <a:pPr lvl="0" algn="ctr">
                        <a:buNone/>
                      </a:pPr>
                      <a:endParaRPr lang="en-US" sz="1000" b="0" i="0" u="none" strike="noStrike">
                        <a:solidFill>
                          <a:srgbClr val="000000"/>
                        </a:solidFill>
                        <a:effectLst/>
                        <a:latin typeface="Calibri"/>
                      </a:endParaRP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7944">
                <a:tc>
                  <a:txBody>
                    <a:bodyPr/>
                    <a:lstStyle/>
                    <a:p>
                      <a:pPr algn="ctr" fontAlgn="ctr"/>
                      <a:r>
                        <a:rPr lang="en-US" sz="1000" b="0" i="0" u="none" strike="noStrike">
                          <a:solidFill>
                            <a:srgbClr val="000000"/>
                          </a:solidFill>
                          <a:effectLst/>
                          <a:latin typeface="Calibri"/>
                        </a:rPr>
                        <a:t>Globally Connected via Social Media</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86195">
                <a:tc>
                  <a:txBody>
                    <a:bodyPr/>
                    <a:lstStyle/>
                    <a:p>
                      <a:pPr algn="ctr" fontAlgn="ctr"/>
                      <a:r>
                        <a:rPr lang="en-US" sz="1000" b="0" i="0" u="none" strike="noStrike">
                          <a:solidFill>
                            <a:srgbClr val="000000"/>
                          </a:solidFill>
                          <a:effectLst/>
                          <a:latin typeface="Calibri"/>
                        </a:rPr>
                        <a:t>YouTube Influencers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86195">
                <a:tc>
                  <a:txBody>
                    <a:bodyPr/>
                    <a:lstStyle/>
                    <a:p>
                      <a:pPr algn="ctr" fontAlgn="ctr"/>
                      <a:r>
                        <a:rPr lang="en-US" sz="1000" b="0" i="0" u="none" strike="noStrike">
                          <a:solidFill>
                            <a:srgbClr val="000000"/>
                          </a:solidFill>
                          <a:effectLst/>
                          <a:latin typeface="Calibri"/>
                        </a:rPr>
                        <a:t>Entertainment &amp; Knowledge On Demand</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93394">
                <a:tc>
                  <a:txBody>
                    <a:bodyPr/>
                    <a:lstStyle/>
                    <a:p>
                      <a:pPr algn="ctr" fontAlgn="ctr"/>
                      <a:r>
                        <a:rPr lang="en-US" sz="1000" b="0" i="0" u="none" strike="noStrike">
                          <a:solidFill>
                            <a:srgbClr val="000000"/>
                          </a:solidFill>
                          <a:effectLst/>
                          <a:latin typeface="Calibri"/>
                        </a:rPr>
                        <a:t>Economic Instability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93394">
                <a:tc>
                  <a:txBody>
                    <a:bodyPr/>
                    <a:lstStyle/>
                    <a:p>
                      <a:pPr algn="ctr" fontAlgn="ctr"/>
                      <a:r>
                        <a:rPr lang="en-US" sz="1000" b="0" i="0" u="none" strike="noStrike">
                          <a:solidFill>
                            <a:srgbClr val="000000"/>
                          </a:solidFill>
                          <a:effectLst/>
                          <a:latin typeface="Calibri"/>
                        </a:rPr>
                        <a:t>Virtual Reality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7944">
                <a:tc>
                  <a:txBody>
                    <a:bodyPr/>
                    <a:lstStyle/>
                    <a:p>
                      <a:pPr algn="ctr" fontAlgn="ctr"/>
                      <a:r>
                        <a:rPr lang="en-US" sz="1000" b="0" i="0" u="none" strike="noStrike">
                          <a:solidFill>
                            <a:srgbClr val="000000"/>
                          </a:solidFill>
                          <a:effectLst/>
                          <a:latin typeface="Calibri"/>
                        </a:rPr>
                        <a:t>Computers/Tablets in School/Daily Life</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93394">
                <a:tc>
                  <a:txBody>
                    <a:bodyPr/>
                    <a:lstStyle/>
                    <a:p>
                      <a:pPr algn="ctr" fontAlgn="ctr"/>
                      <a:r>
                        <a:rPr lang="en-US" sz="1000" b="0" i="0" u="none" strike="noStrike">
                          <a:solidFill>
                            <a:srgbClr val="000000"/>
                          </a:solidFill>
                          <a:effectLst/>
                          <a:latin typeface="Calibri"/>
                        </a:rPr>
                        <a:t>Great Recession</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565832">
                <a:tc>
                  <a:txBody>
                    <a:bodyPr/>
                    <a:lstStyle/>
                    <a:p>
                      <a:pPr algn="ctr" fontAlgn="ctr"/>
                      <a:r>
                        <a:rPr lang="en-US" sz="1000" b="0" i="0" u="none" strike="noStrike">
                          <a:solidFill>
                            <a:srgbClr val="000000"/>
                          </a:solidFill>
                          <a:effectLst/>
                          <a:latin typeface="Calibri"/>
                        </a:rPr>
                        <a:t>Institutional Instability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93394">
                <a:tc>
                  <a:txBody>
                    <a:bodyPr/>
                    <a:lstStyle/>
                    <a:p>
                      <a:pPr algn="ctr" fontAlgn="ctr"/>
                      <a:r>
                        <a:rPr lang="en-US" sz="1000" b="0" i="0" u="none" strike="noStrike">
                          <a:solidFill>
                            <a:srgbClr val="000000"/>
                          </a:solidFill>
                          <a:effectLst/>
                          <a:latin typeface="Calibri"/>
                        </a:rPr>
                        <a:t>Gender Fluidity</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93394">
                <a:tc>
                  <a:txBody>
                    <a:bodyPr/>
                    <a:lstStyle/>
                    <a:p>
                      <a:pPr algn="ctr" fontAlgn="ctr"/>
                      <a:r>
                        <a:rPr lang="en-US" sz="1000" b="0" i="0" u="none" strike="noStrike">
                          <a:solidFill>
                            <a:srgbClr val="000000"/>
                          </a:solidFill>
                          <a:effectLst/>
                          <a:latin typeface="Calibri"/>
                        </a:rPr>
                        <a:t>Obama/Trump</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93394">
                <a:tc>
                  <a:txBody>
                    <a:bodyPr/>
                    <a:lstStyle/>
                    <a:p>
                      <a:pPr algn="ctr" fontAlgn="ctr"/>
                      <a:r>
                        <a:rPr lang="en-US" sz="1000" b="0" i="0" u="none" strike="noStrike">
                          <a:solidFill>
                            <a:srgbClr val="000000"/>
                          </a:solidFill>
                          <a:effectLst/>
                          <a:latin typeface="Calibri"/>
                        </a:rPr>
                        <a:t>Cautious, Save</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565832">
                <a:tc>
                  <a:txBody>
                    <a:bodyPr/>
                    <a:lstStyle/>
                    <a:p>
                      <a:pPr algn="ctr" fontAlgn="ctr"/>
                      <a:r>
                        <a:rPr lang="de-DE" sz="1000" b="0" i="0" u="none" strike="noStrike">
                          <a:solidFill>
                            <a:srgbClr val="000000"/>
                          </a:solidFill>
                          <a:effectLst/>
                          <a:latin typeface="Calibri"/>
                        </a:rPr>
                        <a:t>Taylor Swift, Kanye West, Justin Bieber, </a:t>
                      </a:r>
                      <a:r>
                        <a:rPr lang="de-DE" sz="1000" b="0" i="0" u="none" strike="noStrike" err="1">
                          <a:solidFill>
                            <a:srgbClr val="000000"/>
                          </a:solidFill>
                          <a:effectLst/>
                          <a:latin typeface="Calibri"/>
                        </a:rPr>
                        <a:t>Lorde</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60352">
                <a:tc>
                  <a:txBody>
                    <a:bodyPr/>
                    <a:lstStyle/>
                    <a:p>
                      <a:pPr algn="ctr" fontAlgn="ctr"/>
                      <a:r>
                        <a:rPr lang="en-US" sz="1000" b="0" i="0" u="none" strike="noStrike">
                          <a:solidFill>
                            <a:srgbClr val="000000"/>
                          </a:solidFill>
                          <a:effectLst/>
                          <a:latin typeface="Calibri"/>
                        </a:rPr>
                        <a:t>The Hunger Games, Black Panther, Paper Towns</a:t>
                      </a:r>
                    </a:p>
                  </a:txBody>
                  <a:tcPr marL="3125" marR="3125"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graphicFrame>
        <p:nvGraphicFramePr>
          <p:cNvPr id="13" name="Table 12">
            <a:extLst>
              <a:ext uri="{FF2B5EF4-FFF2-40B4-BE49-F238E27FC236}">
                <a16:creationId xmlns:a16="http://schemas.microsoft.com/office/drawing/2014/main" id="{FA39AE92-7C45-4A90-A30A-B3405F58A65D}"/>
              </a:ext>
            </a:extLst>
          </p:cNvPr>
          <p:cNvGraphicFramePr>
            <a:graphicFrameLocks noGrp="1" noChangeAspect="1"/>
          </p:cNvGraphicFramePr>
          <p:nvPr/>
        </p:nvGraphicFramePr>
        <p:xfrm>
          <a:off x="9166225" y="573088"/>
          <a:ext cx="1112838" cy="5849937"/>
        </p:xfrm>
        <a:graphic>
          <a:graphicData uri="http://schemas.openxmlformats.org/drawingml/2006/table">
            <a:tbl>
              <a:tblPr/>
              <a:tblGrid>
                <a:gridCol w="1112838">
                  <a:extLst>
                    <a:ext uri="{9D8B030D-6E8A-4147-A177-3AD203B41FA5}">
                      <a16:colId xmlns:a16="http://schemas.microsoft.com/office/drawing/2014/main" val="20000"/>
                    </a:ext>
                  </a:extLst>
                </a:gridCol>
              </a:tblGrid>
              <a:tr h="307944">
                <a:tc>
                  <a:txBody>
                    <a:bodyPr/>
                    <a:lstStyle/>
                    <a:p>
                      <a:pPr algn="ctr" fontAlgn="b"/>
                      <a:r>
                        <a:rPr lang="en-US" sz="1000" b="1" i="0" u="none" strike="noStrike">
                          <a:solidFill>
                            <a:srgbClr val="000000"/>
                          </a:solidFill>
                          <a:effectLst/>
                          <a:latin typeface="Calibri"/>
                        </a:rPr>
                        <a:t>Millennial</a:t>
                      </a:r>
                      <a:endParaRPr lang="en-US" sz="600">
                        <a:latin typeface="Calibri"/>
                      </a:endParaRPr>
                    </a:p>
                    <a:p>
                      <a:pPr lvl="0" algn="ctr">
                        <a:buNone/>
                      </a:pPr>
                      <a:r>
                        <a:rPr lang="en-US" sz="1000" b="1" i="0" u="none" strike="noStrike">
                          <a:solidFill>
                            <a:srgbClr val="000000"/>
                          </a:solidFill>
                          <a:effectLst/>
                          <a:latin typeface="Calibri"/>
                        </a:rPr>
                        <a:t>23-38</a:t>
                      </a:r>
                    </a:p>
                  </a:txBody>
                  <a:tcPr marL="3127" marR="3127"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93394">
                <a:tc>
                  <a:txBody>
                    <a:bodyPr/>
                    <a:lstStyle/>
                    <a:p>
                      <a:pPr algn="ctr" fontAlgn="ctr"/>
                      <a:r>
                        <a:rPr lang="en-US" sz="1000" b="0" i="0" u="none" strike="noStrike">
                          <a:solidFill>
                            <a:srgbClr val="000000"/>
                          </a:solidFill>
                          <a:effectLst/>
                          <a:latin typeface="Calibri"/>
                        </a:rPr>
                        <a:t>Social Media</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7944">
                <a:tc>
                  <a:txBody>
                    <a:bodyPr/>
                    <a:lstStyle/>
                    <a:p>
                      <a:pPr algn="ctr" fontAlgn="ctr"/>
                      <a:r>
                        <a:rPr lang="en-US" sz="1000" b="0" i="0" u="none" strike="noStrike">
                          <a:solidFill>
                            <a:srgbClr val="000000"/>
                          </a:solidFill>
                          <a:effectLst/>
                          <a:latin typeface="Calibri"/>
                        </a:rPr>
                        <a:t>9/11 &amp; Terrorist Attacks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7944">
                <a:tc>
                  <a:txBody>
                    <a:bodyPr/>
                    <a:lstStyle/>
                    <a:p>
                      <a:pPr algn="ctr" fontAlgn="ctr"/>
                      <a:r>
                        <a:rPr lang="en-US" sz="1000" b="0" i="0" u="none" strike="noStrike">
                          <a:solidFill>
                            <a:srgbClr val="000000"/>
                          </a:solidFill>
                          <a:effectLst/>
                          <a:latin typeface="Calibri"/>
                        </a:rPr>
                        <a:t>Kept Busy as Children</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86195">
                <a:tc>
                  <a:txBody>
                    <a:bodyPr/>
                    <a:lstStyle/>
                    <a:p>
                      <a:pPr algn="ctr" fontAlgn="ctr"/>
                      <a:r>
                        <a:rPr lang="en-US" sz="1000" b="0" i="0" u="none" strike="noStrike">
                          <a:solidFill>
                            <a:srgbClr val="000000"/>
                          </a:solidFill>
                          <a:effectLst/>
                          <a:latin typeface="Calibri"/>
                        </a:rPr>
                        <a:t>Typically Children of Divorce</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86195">
                <a:tc>
                  <a:txBody>
                    <a:bodyPr/>
                    <a:lstStyle/>
                    <a:p>
                      <a:pPr algn="ctr" fontAlgn="ctr"/>
                      <a:r>
                        <a:rPr lang="en-US" sz="1000" b="0" i="0" u="none" strike="noStrike">
                          <a:solidFill>
                            <a:srgbClr val="000000"/>
                          </a:solidFill>
                          <a:effectLst/>
                          <a:latin typeface="Calibri"/>
                        </a:rPr>
                        <a:t>School Shootings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93394">
                <a:tc>
                  <a:txBody>
                    <a:bodyPr/>
                    <a:lstStyle/>
                    <a:p>
                      <a:pPr algn="ctr" fontAlgn="ctr"/>
                      <a:r>
                        <a:rPr lang="en-US" sz="1000" b="0" i="0" u="none" strike="noStrike">
                          <a:solidFill>
                            <a:srgbClr val="000000"/>
                          </a:solidFill>
                          <a:effectLst/>
                          <a:latin typeface="Calibri"/>
                        </a:rPr>
                        <a:t>Helicopter Parents</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93394">
                <a:tc>
                  <a:txBody>
                    <a:bodyPr/>
                    <a:lstStyle/>
                    <a:p>
                      <a:pPr algn="ctr" fontAlgn="ctr"/>
                      <a:r>
                        <a:rPr lang="en-US" sz="1000" b="0" i="0" u="none" strike="noStrike">
                          <a:solidFill>
                            <a:srgbClr val="000000"/>
                          </a:solidFill>
                          <a:effectLst/>
                          <a:latin typeface="Calibri"/>
                        </a:rPr>
                        <a:t>Diversity</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7944">
                <a:tc>
                  <a:txBody>
                    <a:bodyPr/>
                    <a:lstStyle/>
                    <a:p>
                      <a:pPr algn="ctr" fontAlgn="ctr"/>
                      <a:r>
                        <a:rPr lang="en-US" sz="1000" b="0" i="0" u="none" strike="noStrike">
                          <a:solidFill>
                            <a:srgbClr val="000000"/>
                          </a:solidFill>
                          <a:effectLst/>
                          <a:latin typeface="Calibri"/>
                        </a:rPr>
                        <a:t>Desert Storm</a:t>
                      </a:r>
                    </a:p>
                    <a:p>
                      <a:pPr lvl="0" algn="ctr">
                        <a:buNone/>
                      </a:pPr>
                      <a:endParaRPr lang="en-US" sz="1000" b="0" i="0" u="none" strike="noStrike">
                        <a:solidFill>
                          <a:srgbClr val="000000"/>
                        </a:solidFill>
                        <a:effectLst/>
                        <a:latin typeface="Calibri"/>
                      </a:endParaRP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93394">
                <a:tc>
                  <a:txBody>
                    <a:bodyPr/>
                    <a:lstStyle/>
                    <a:p>
                      <a:pPr algn="ctr" fontAlgn="ctr"/>
                      <a:r>
                        <a:rPr lang="en-US" sz="1000" b="0" i="0" u="none" strike="noStrike">
                          <a:solidFill>
                            <a:srgbClr val="000000"/>
                          </a:solidFill>
                          <a:effectLst/>
                          <a:latin typeface="Calibri"/>
                        </a:rPr>
                        <a:t>Digital Media</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565832">
                <a:tc>
                  <a:txBody>
                    <a:bodyPr/>
                    <a:lstStyle/>
                    <a:p>
                      <a:pPr algn="ctr" fontAlgn="ctr"/>
                      <a:r>
                        <a:rPr lang="en-US" sz="1000" b="0" i="0" u="none" strike="noStrike">
                          <a:solidFill>
                            <a:srgbClr val="000000"/>
                          </a:solidFill>
                          <a:effectLst/>
                          <a:latin typeface="Calibri"/>
                        </a:rPr>
                        <a:t>Google Founded</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93394">
                <a:tc>
                  <a:txBody>
                    <a:bodyPr/>
                    <a:lstStyle/>
                    <a:p>
                      <a:pPr algn="ctr" fontAlgn="ctr"/>
                      <a:r>
                        <a:rPr lang="en-US" sz="1000" b="0" i="0" u="none" strike="noStrike">
                          <a:solidFill>
                            <a:srgbClr val="000000"/>
                          </a:solidFill>
                          <a:effectLst/>
                          <a:latin typeface="Calibri"/>
                        </a:rPr>
                        <a:t>Consumer Economy</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93394">
                <a:tc>
                  <a:txBody>
                    <a:bodyPr/>
                    <a:lstStyle/>
                    <a:p>
                      <a:pPr algn="ctr" fontAlgn="ctr"/>
                      <a:r>
                        <a:rPr lang="en-US" sz="1000" b="0" i="0" u="none" strike="noStrike">
                          <a:solidFill>
                            <a:srgbClr val="000000"/>
                          </a:solidFill>
                          <a:effectLst/>
                          <a:latin typeface="Calibri"/>
                        </a:rPr>
                        <a:t>Clinton/GW Bush</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93394">
                <a:tc>
                  <a:txBody>
                    <a:bodyPr/>
                    <a:lstStyle/>
                    <a:p>
                      <a:pPr algn="ctr" fontAlgn="ctr"/>
                      <a:r>
                        <a:rPr lang="en-US" sz="1000" b="0" i="0" u="none" strike="noStrike">
                          <a:solidFill>
                            <a:srgbClr val="000000"/>
                          </a:solidFill>
                          <a:effectLst/>
                          <a:latin typeface="Calibri"/>
                        </a:rPr>
                        <a:t>Earn to spend</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565832">
                <a:tc>
                  <a:txBody>
                    <a:bodyPr/>
                    <a:lstStyle/>
                    <a:p>
                      <a:pPr algn="ctr" fontAlgn="ctr"/>
                      <a:r>
                        <a:rPr lang="en-US" sz="1000" b="0" i="0" u="none" strike="noStrike">
                          <a:solidFill>
                            <a:srgbClr val="000000"/>
                          </a:solidFill>
                          <a:effectLst/>
                          <a:latin typeface="Calibri"/>
                        </a:rPr>
                        <a:t>Britney Spears, Rhianna, 50 Cent, Gwen Stefani</a:t>
                      </a: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60352">
                <a:tc>
                  <a:txBody>
                    <a:bodyPr/>
                    <a:lstStyle/>
                    <a:p>
                      <a:pPr algn="ctr" fontAlgn="ctr"/>
                      <a:r>
                        <a:rPr lang="en-US" sz="1000" b="0" i="0" u="none" strike="noStrike">
                          <a:solidFill>
                            <a:srgbClr val="000000"/>
                          </a:solidFill>
                          <a:effectLst/>
                          <a:latin typeface="Calibri"/>
                        </a:rPr>
                        <a:t>Harry Potter, Mean Girls, American Pie</a:t>
                      </a:r>
                    </a:p>
                    <a:p>
                      <a:pPr lvl="0" algn="ctr">
                        <a:buNone/>
                      </a:pPr>
                      <a:endParaRPr lang="en-US" sz="1000" b="0" i="0" u="none" strike="noStrike">
                        <a:solidFill>
                          <a:srgbClr val="000000"/>
                        </a:solidFill>
                        <a:effectLst/>
                        <a:latin typeface="Calibri"/>
                      </a:endParaRPr>
                    </a:p>
                  </a:txBody>
                  <a:tcPr marL="3127" marR="3127"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graphicFrame>
        <p:nvGraphicFramePr>
          <p:cNvPr id="14" name="Table 13">
            <a:extLst>
              <a:ext uri="{FF2B5EF4-FFF2-40B4-BE49-F238E27FC236}">
                <a16:creationId xmlns:a16="http://schemas.microsoft.com/office/drawing/2014/main" id="{890E06AE-197C-4707-BBBB-7CFF69F19AC9}"/>
              </a:ext>
            </a:extLst>
          </p:cNvPr>
          <p:cNvGraphicFramePr>
            <a:graphicFrameLocks noGrp="1" noChangeAspect="1"/>
          </p:cNvGraphicFramePr>
          <p:nvPr/>
        </p:nvGraphicFramePr>
        <p:xfrm>
          <a:off x="8005763" y="574675"/>
          <a:ext cx="1165225" cy="5849938"/>
        </p:xfrm>
        <a:graphic>
          <a:graphicData uri="http://schemas.openxmlformats.org/drawingml/2006/table">
            <a:tbl>
              <a:tblPr/>
              <a:tblGrid>
                <a:gridCol w="1165225">
                  <a:extLst>
                    <a:ext uri="{9D8B030D-6E8A-4147-A177-3AD203B41FA5}">
                      <a16:colId xmlns:a16="http://schemas.microsoft.com/office/drawing/2014/main" val="20000"/>
                    </a:ext>
                  </a:extLst>
                </a:gridCol>
              </a:tblGrid>
              <a:tr h="307944">
                <a:tc>
                  <a:txBody>
                    <a:bodyPr/>
                    <a:lstStyle/>
                    <a:p>
                      <a:pPr algn="ctr" fontAlgn="b"/>
                      <a:r>
                        <a:rPr lang="en-US" sz="1000" b="1" i="0" u="none" strike="noStrike">
                          <a:solidFill>
                            <a:srgbClr val="000000"/>
                          </a:solidFill>
                          <a:effectLst/>
                          <a:latin typeface="Calibri"/>
                        </a:rPr>
                        <a:t>Gen X</a:t>
                      </a:r>
                      <a:endParaRPr lang="en-US" sz="600"/>
                    </a:p>
                    <a:p>
                      <a:pPr lvl="0" algn="ctr">
                        <a:buNone/>
                      </a:pPr>
                      <a:r>
                        <a:rPr lang="en-US" sz="1000" b="1" i="0" u="none" strike="noStrike">
                          <a:solidFill>
                            <a:srgbClr val="000000"/>
                          </a:solidFill>
                          <a:effectLst/>
                          <a:latin typeface="Calibri"/>
                        </a:rPr>
                        <a:t>39-53</a:t>
                      </a:r>
                    </a:p>
                  </a:txBody>
                  <a:tcPr marL="3128" marR="3128"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93394">
                <a:tc>
                  <a:txBody>
                    <a:bodyPr/>
                    <a:lstStyle/>
                    <a:p>
                      <a:pPr algn="ctr" fontAlgn="ctr"/>
                      <a:r>
                        <a:rPr lang="en-US" sz="1000" b="0" i="0" u="none" strike="noStrike">
                          <a:solidFill>
                            <a:srgbClr val="000000"/>
                          </a:solidFill>
                          <a:effectLst/>
                          <a:latin typeface="Calibri"/>
                        </a:rPr>
                        <a:t>Stock Market Crash</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7944">
                <a:tc>
                  <a:txBody>
                    <a:bodyPr/>
                    <a:lstStyle/>
                    <a:p>
                      <a:pPr algn="ctr" fontAlgn="ctr"/>
                      <a:r>
                        <a:rPr lang="en-US" sz="1000" b="0" i="0" u="none" strike="noStrike">
                          <a:solidFill>
                            <a:srgbClr val="000000"/>
                          </a:solidFill>
                          <a:effectLst/>
                          <a:latin typeface="Calibri"/>
                        </a:rPr>
                        <a:t>Y2K</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7944">
                <a:tc>
                  <a:txBody>
                    <a:bodyPr/>
                    <a:lstStyle/>
                    <a:p>
                      <a:pPr algn="ctr" fontAlgn="ctr"/>
                      <a:r>
                        <a:rPr lang="en-US" sz="1000" b="0" i="0" u="none" strike="noStrike">
                          <a:solidFill>
                            <a:srgbClr val="000000"/>
                          </a:solidFill>
                          <a:effectLst/>
                          <a:latin typeface="Calibri"/>
                        </a:rPr>
                        <a:t>MTV Generation</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86195">
                <a:tc>
                  <a:txBody>
                    <a:bodyPr/>
                    <a:lstStyle/>
                    <a:p>
                      <a:pPr algn="ctr" fontAlgn="ctr"/>
                      <a:r>
                        <a:rPr lang="en-US" sz="1000" b="0" i="0" u="none" strike="noStrike">
                          <a:solidFill>
                            <a:srgbClr val="000000"/>
                          </a:solidFill>
                          <a:effectLst/>
                          <a:latin typeface="Calibri"/>
                        </a:rPr>
                        <a:t>Internet</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86195">
                <a:tc>
                  <a:txBody>
                    <a:bodyPr/>
                    <a:lstStyle/>
                    <a:p>
                      <a:pPr algn="ctr" fontAlgn="ctr"/>
                      <a:r>
                        <a:rPr lang="en-US" sz="1000" b="0" i="0" u="none" strike="noStrike">
                          <a:solidFill>
                            <a:srgbClr val="000000"/>
                          </a:solidFill>
                          <a:effectLst/>
                          <a:latin typeface="Calibri"/>
                        </a:rPr>
                        <a:t>First Generation To Have Home Computers</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93394">
                <a:tc>
                  <a:txBody>
                    <a:bodyPr/>
                    <a:lstStyle/>
                    <a:p>
                      <a:pPr algn="ctr" fontAlgn="ctr"/>
                      <a:r>
                        <a:rPr lang="en-US" sz="1000" b="0" i="0" u="none" strike="noStrike">
                          <a:solidFill>
                            <a:srgbClr val="000000"/>
                          </a:solidFill>
                          <a:effectLst/>
                          <a:latin typeface="Calibri"/>
                        </a:rPr>
                        <a:t>AIDS</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93394">
                <a:tc>
                  <a:txBody>
                    <a:bodyPr/>
                    <a:lstStyle/>
                    <a:p>
                      <a:pPr algn="ctr" fontAlgn="ctr"/>
                      <a:r>
                        <a:rPr lang="en-US" sz="1000" b="0" i="0" u="none" strike="noStrike">
                          <a:solidFill>
                            <a:srgbClr val="000000"/>
                          </a:solidFill>
                          <a:effectLst/>
                          <a:latin typeface="Calibri"/>
                        </a:rPr>
                        <a:t>Watergate</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7944">
                <a:tc>
                  <a:txBody>
                    <a:bodyPr/>
                    <a:lstStyle/>
                    <a:p>
                      <a:pPr algn="ctr" fontAlgn="ctr"/>
                      <a:r>
                        <a:rPr lang="en-US" sz="1000" b="0" i="0" u="none" strike="noStrike">
                          <a:solidFill>
                            <a:srgbClr val="000000"/>
                          </a:solidFill>
                          <a:effectLst/>
                          <a:latin typeface="Calibri"/>
                        </a:rPr>
                        <a:t>Latchkey Generation</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93394">
                <a:tc>
                  <a:txBody>
                    <a:bodyPr/>
                    <a:lstStyle/>
                    <a:p>
                      <a:pPr algn="ctr" fontAlgn="ctr"/>
                      <a:r>
                        <a:rPr lang="en-US" sz="1000" b="0" i="0" u="none" strike="noStrike">
                          <a:solidFill>
                            <a:srgbClr val="000000"/>
                          </a:solidFill>
                          <a:effectLst/>
                          <a:latin typeface="Calibri"/>
                        </a:rPr>
                        <a:t>Tripled Divorce Rate</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565832">
                <a:tc>
                  <a:txBody>
                    <a:bodyPr/>
                    <a:lstStyle/>
                    <a:p>
                      <a:pPr algn="ctr" fontAlgn="ctr"/>
                      <a:r>
                        <a:rPr lang="en-US" sz="1000" b="0" i="0" u="none" strike="noStrike">
                          <a:solidFill>
                            <a:srgbClr val="000000"/>
                          </a:solidFill>
                          <a:effectLst/>
                          <a:latin typeface="Calibri"/>
                        </a:rPr>
                        <a:t>Government Mistrust</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93394">
                <a:tc>
                  <a:txBody>
                    <a:bodyPr/>
                    <a:lstStyle/>
                    <a:p>
                      <a:pPr algn="ctr" fontAlgn="ctr"/>
                      <a:r>
                        <a:rPr lang="en-US" sz="1000" b="0" i="0" u="none" strike="noStrike">
                          <a:solidFill>
                            <a:srgbClr val="000000"/>
                          </a:solidFill>
                          <a:effectLst/>
                          <a:latin typeface="Calibri"/>
                        </a:rPr>
                        <a:t>Rising Crime Rates</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93394">
                <a:tc>
                  <a:txBody>
                    <a:bodyPr/>
                    <a:lstStyle/>
                    <a:p>
                      <a:pPr algn="ctr" fontAlgn="ctr"/>
                      <a:r>
                        <a:rPr lang="en-US" sz="1000" b="0" i="0" u="none" strike="noStrike">
                          <a:solidFill>
                            <a:srgbClr val="000000"/>
                          </a:solidFill>
                          <a:effectLst/>
                          <a:latin typeface="Calibri"/>
                        </a:rPr>
                        <a:t>Regan/Bush Sr.</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93394">
                <a:tc>
                  <a:txBody>
                    <a:bodyPr/>
                    <a:lstStyle/>
                    <a:p>
                      <a:pPr algn="ctr" fontAlgn="ctr"/>
                      <a:r>
                        <a:rPr lang="en-US" sz="1000" b="0" i="0" u="none" strike="noStrike">
                          <a:solidFill>
                            <a:srgbClr val="000000"/>
                          </a:solidFill>
                          <a:effectLst/>
                          <a:latin typeface="Calibri"/>
                        </a:rPr>
                        <a:t>Conservative, Save</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565832">
                <a:tc>
                  <a:txBody>
                    <a:bodyPr/>
                    <a:lstStyle/>
                    <a:p>
                      <a:pPr algn="ctr" fontAlgn="ctr"/>
                      <a:r>
                        <a:rPr lang="en-US" sz="1000" b="0" i="0" u="none" strike="noStrike">
                          <a:solidFill>
                            <a:srgbClr val="000000"/>
                          </a:solidFill>
                          <a:effectLst/>
                          <a:latin typeface="Calibri"/>
                        </a:rPr>
                        <a:t>Nirvana, 2Pac, Bush, Pearl Jam, Dr. Dre, Madonna</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60352">
                <a:tc>
                  <a:txBody>
                    <a:bodyPr/>
                    <a:lstStyle/>
                    <a:p>
                      <a:pPr algn="ctr" fontAlgn="ctr"/>
                      <a:r>
                        <a:rPr lang="en-US" sz="1000" b="0" i="0" u="none" strike="noStrike">
                          <a:solidFill>
                            <a:srgbClr val="000000"/>
                          </a:solidFill>
                          <a:effectLst/>
                          <a:latin typeface="Calibri"/>
                        </a:rPr>
                        <a:t>Star Wars, Breakfast Club, E.T.</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graphicFrame>
        <p:nvGraphicFramePr>
          <p:cNvPr id="15" name="Table 14">
            <a:extLst>
              <a:ext uri="{FF2B5EF4-FFF2-40B4-BE49-F238E27FC236}">
                <a16:creationId xmlns:a16="http://schemas.microsoft.com/office/drawing/2014/main" id="{E7D3143B-1733-4759-AA48-A542EC6F9418}"/>
              </a:ext>
            </a:extLst>
          </p:cNvPr>
          <p:cNvGraphicFramePr>
            <a:graphicFrameLocks noGrp="1" noChangeAspect="1"/>
          </p:cNvGraphicFramePr>
          <p:nvPr/>
        </p:nvGraphicFramePr>
        <p:xfrm>
          <a:off x="6840538" y="573088"/>
          <a:ext cx="1165225" cy="5849937"/>
        </p:xfrm>
        <a:graphic>
          <a:graphicData uri="http://schemas.openxmlformats.org/drawingml/2006/table">
            <a:tbl>
              <a:tblPr/>
              <a:tblGrid>
                <a:gridCol w="1165225">
                  <a:extLst>
                    <a:ext uri="{9D8B030D-6E8A-4147-A177-3AD203B41FA5}">
                      <a16:colId xmlns:a16="http://schemas.microsoft.com/office/drawing/2014/main" val="20000"/>
                    </a:ext>
                  </a:extLst>
                </a:gridCol>
              </a:tblGrid>
              <a:tr h="307944">
                <a:tc>
                  <a:txBody>
                    <a:bodyPr/>
                    <a:lstStyle/>
                    <a:p>
                      <a:pPr algn="ctr" fontAlgn="b"/>
                      <a:r>
                        <a:rPr lang="en-US" sz="1000" b="1" i="0" u="none" strike="noStrike">
                          <a:solidFill>
                            <a:srgbClr val="000000"/>
                          </a:solidFill>
                          <a:effectLst/>
                          <a:latin typeface="Calibri"/>
                        </a:rPr>
                        <a:t>Baby Boomer</a:t>
                      </a:r>
                      <a:endParaRPr lang="en-US" sz="600">
                        <a:latin typeface="Calibri"/>
                      </a:endParaRPr>
                    </a:p>
                    <a:p>
                      <a:pPr lvl="0" algn="ctr">
                        <a:buNone/>
                      </a:pPr>
                      <a:r>
                        <a:rPr lang="en-US" sz="1000" b="1" i="0" u="none" strike="noStrike">
                          <a:solidFill>
                            <a:srgbClr val="000000"/>
                          </a:solidFill>
                          <a:effectLst/>
                          <a:latin typeface="Calibri"/>
                        </a:rPr>
                        <a:t>54-73</a:t>
                      </a:r>
                    </a:p>
                  </a:txBody>
                  <a:tcPr marL="3128" marR="3128" marT="31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EC8"/>
                    </a:solidFill>
                  </a:tcPr>
                </a:tc>
                <a:extLst>
                  <a:ext uri="{0D108BD9-81ED-4DB2-BD59-A6C34878D82A}">
                    <a16:rowId xmlns:a16="http://schemas.microsoft.com/office/drawing/2014/main" val="10000"/>
                  </a:ext>
                </a:extLst>
              </a:tr>
              <a:tr h="293394">
                <a:tc>
                  <a:txBody>
                    <a:bodyPr/>
                    <a:lstStyle/>
                    <a:p>
                      <a:pPr algn="ctr" fontAlgn="ctr"/>
                      <a:r>
                        <a:rPr lang="en-US" sz="1000" b="0" i="0" u="none" strike="noStrike">
                          <a:solidFill>
                            <a:srgbClr val="000000"/>
                          </a:solidFill>
                          <a:effectLst/>
                          <a:latin typeface="Calibri"/>
                        </a:rPr>
                        <a:t>Vietnam War</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7944">
                <a:tc>
                  <a:txBody>
                    <a:bodyPr/>
                    <a:lstStyle/>
                    <a:p>
                      <a:pPr algn="ctr" fontAlgn="ctr"/>
                      <a:r>
                        <a:rPr lang="en-US" sz="1000" b="0" i="0" u="none" strike="noStrike">
                          <a:solidFill>
                            <a:srgbClr val="000000"/>
                          </a:solidFill>
                          <a:effectLst/>
                          <a:latin typeface="Calibri"/>
                        </a:rPr>
                        <a:t>Civil Rights</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7944">
                <a:tc>
                  <a:txBody>
                    <a:bodyPr/>
                    <a:lstStyle/>
                    <a:p>
                      <a:pPr algn="ctr" fontAlgn="ctr"/>
                      <a:r>
                        <a:rPr lang="en-US" sz="1000" b="0" i="0" u="none" strike="noStrike">
                          <a:solidFill>
                            <a:srgbClr val="000000"/>
                          </a:solidFill>
                          <a:effectLst/>
                          <a:latin typeface="Calibri"/>
                        </a:rPr>
                        <a:t>Sexual Revolution</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86195">
                <a:tc>
                  <a:txBody>
                    <a:bodyPr/>
                    <a:lstStyle/>
                    <a:p>
                      <a:pPr algn="ctr" fontAlgn="ctr"/>
                      <a:r>
                        <a:rPr lang="en-US" sz="1000" b="0" i="0" u="none" strike="noStrike">
                          <a:solidFill>
                            <a:srgbClr val="000000"/>
                          </a:solidFill>
                          <a:effectLst/>
                          <a:latin typeface="Calibri"/>
                        </a:rPr>
                        <a:t>First Generation Raised with Television</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86195">
                <a:tc>
                  <a:txBody>
                    <a:bodyPr/>
                    <a:lstStyle/>
                    <a:p>
                      <a:pPr algn="ctr" fontAlgn="ctr"/>
                      <a:r>
                        <a:rPr lang="en-US" sz="1000" b="0" i="0" u="none" strike="noStrike">
                          <a:solidFill>
                            <a:srgbClr val="000000"/>
                          </a:solidFill>
                          <a:effectLst/>
                          <a:latin typeface="Calibri"/>
                        </a:rPr>
                        <a:t>Suburban Boom &amp; Nuclear Families</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93394">
                <a:tc>
                  <a:txBody>
                    <a:bodyPr/>
                    <a:lstStyle/>
                    <a:p>
                      <a:pPr algn="ctr" fontAlgn="ctr"/>
                      <a:r>
                        <a:rPr lang="en-US" sz="1000" b="0" i="0" u="none" strike="noStrike">
                          <a:solidFill>
                            <a:srgbClr val="000000"/>
                          </a:solidFill>
                          <a:effectLst/>
                          <a:latin typeface="Calibri"/>
                        </a:rPr>
                        <a:t>Married Young</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93394">
                <a:tc>
                  <a:txBody>
                    <a:bodyPr/>
                    <a:lstStyle/>
                    <a:p>
                      <a:pPr algn="ctr" fontAlgn="ctr"/>
                      <a:r>
                        <a:rPr lang="en-US" sz="1000" b="0" i="0" u="none" strike="noStrike">
                          <a:solidFill>
                            <a:srgbClr val="000000"/>
                          </a:solidFill>
                          <a:effectLst/>
                          <a:latin typeface="Calibri"/>
                        </a:rPr>
                        <a:t>MLK</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7944">
                <a:tc>
                  <a:txBody>
                    <a:bodyPr/>
                    <a:lstStyle/>
                    <a:p>
                      <a:pPr algn="ctr" fontAlgn="ctr"/>
                      <a:r>
                        <a:rPr lang="en-US" sz="1000" b="0" i="0" u="none" strike="noStrike">
                          <a:solidFill>
                            <a:srgbClr val="000000"/>
                          </a:solidFill>
                          <a:effectLst/>
                          <a:latin typeface="Calibri"/>
                        </a:rPr>
                        <a:t>Abundant Economy</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93394">
                <a:tc>
                  <a:txBody>
                    <a:bodyPr/>
                    <a:lstStyle/>
                    <a:p>
                      <a:pPr algn="ctr" fontAlgn="ctr"/>
                      <a:r>
                        <a:rPr lang="en-US" sz="1000" b="0" i="0" u="none" strike="noStrike">
                          <a:solidFill>
                            <a:srgbClr val="000000"/>
                          </a:solidFill>
                          <a:effectLst/>
                          <a:latin typeface="Calibri"/>
                        </a:rPr>
                        <a:t>Woodstock</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565832">
                <a:tc>
                  <a:txBody>
                    <a:bodyPr/>
                    <a:lstStyle/>
                    <a:p>
                      <a:pPr algn="ctr" fontAlgn="ctr"/>
                      <a:r>
                        <a:rPr lang="en-US" sz="1000" b="0" i="0" u="none" strike="noStrike">
                          <a:solidFill>
                            <a:srgbClr val="000000"/>
                          </a:solidFill>
                          <a:effectLst/>
                          <a:latin typeface="Calibri"/>
                        </a:rPr>
                        <a:t>Promised the American Dream as Children</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93394">
                <a:tc>
                  <a:txBody>
                    <a:bodyPr/>
                    <a:lstStyle/>
                    <a:p>
                      <a:pPr algn="ctr" fontAlgn="ctr"/>
                      <a:r>
                        <a:rPr lang="en-US" sz="1000" b="0" i="0" u="none" strike="noStrike">
                          <a:solidFill>
                            <a:srgbClr val="000000"/>
                          </a:solidFill>
                          <a:effectLst/>
                          <a:latin typeface="Calibri"/>
                        </a:rPr>
                        <a:t>Highest Divorce Rate</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93394">
                <a:tc>
                  <a:txBody>
                    <a:bodyPr/>
                    <a:lstStyle/>
                    <a:p>
                      <a:pPr algn="ctr" fontAlgn="ctr"/>
                      <a:r>
                        <a:rPr lang="en-US" sz="1000" b="0" i="0" u="none" strike="noStrike">
                          <a:solidFill>
                            <a:srgbClr val="000000"/>
                          </a:solidFill>
                          <a:effectLst/>
                          <a:latin typeface="Calibri"/>
                        </a:rPr>
                        <a:t>JFK/Nixon</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93394">
                <a:tc>
                  <a:txBody>
                    <a:bodyPr/>
                    <a:lstStyle/>
                    <a:p>
                      <a:pPr algn="ctr" fontAlgn="ctr"/>
                      <a:r>
                        <a:rPr lang="en-US" sz="1000" b="0" i="0" u="none" strike="noStrike">
                          <a:solidFill>
                            <a:srgbClr val="000000"/>
                          </a:solidFill>
                          <a:effectLst/>
                          <a:latin typeface="Calibri"/>
                        </a:rPr>
                        <a:t>Buy now, Pay later</a:t>
                      </a: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565832">
                <a:tc>
                  <a:txBody>
                    <a:bodyPr/>
                    <a:lstStyle/>
                    <a:p>
                      <a:pPr algn="ctr" fontAlgn="ctr"/>
                      <a:r>
                        <a:rPr lang="en-US" sz="1000" b="0" i="0" u="none" strike="noStrike">
                          <a:solidFill>
                            <a:srgbClr val="000000"/>
                          </a:solidFill>
                          <a:effectLst/>
                          <a:latin typeface="Calibri"/>
                        </a:rPr>
                        <a:t>Elvis, Ray Charles, Beatles, Beach Boys, Rolling Stones </a:t>
                      </a:r>
                      <a:endParaRPr lang="en-US" sz="1000" b="0" i="0" u="none" strike="noStrike">
                        <a:solidFill>
                          <a:srgbClr val="000000"/>
                        </a:solidFill>
                        <a:effectLst/>
                        <a:latin typeface="Calibri" panose="020F0502020204030204" pitchFamily="34" charset="0"/>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60352">
                <a:tc>
                  <a:txBody>
                    <a:bodyPr/>
                    <a:lstStyle/>
                    <a:p>
                      <a:pPr algn="ctr" fontAlgn="ctr"/>
                      <a:r>
                        <a:rPr lang="en-US" sz="1000" b="0" i="0" u="none" strike="noStrike">
                          <a:solidFill>
                            <a:srgbClr val="000000"/>
                          </a:solidFill>
                          <a:effectLst/>
                          <a:latin typeface="Calibri"/>
                        </a:rPr>
                        <a:t>Easy Rider, Rebel Without A Cause</a:t>
                      </a:r>
                    </a:p>
                    <a:p>
                      <a:pPr lvl="0" algn="ctr">
                        <a:buNone/>
                      </a:pPr>
                      <a:endParaRPr lang="en-US" sz="1000" b="0" i="0" u="none" strike="noStrike">
                        <a:solidFill>
                          <a:srgbClr val="000000"/>
                        </a:solidFill>
                        <a:effectLst/>
                        <a:latin typeface="Calibri"/>
                      </a:endParaRPr>
                    </a:p>
                  </a:txBody>
                  <a:tcPr marL="3128" marR="3128" marT="31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5EEB56D-7539-48DC-8D7D-A0DCAC36C687}"/>
    </a:ext>
  </a:extLst>
</a:theme>
</file>

<file path=ppt/theme/theme3.xml><?xml version="1.0" encoding="utf-8"?>
<a:theme xmlns:a="http://schemas.openxmlformats.org/drawingml/2006/main" name="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4.xml><?xml version="1.0" encoding="utf-8"?>
<a:theme xmlns:a="http://schemas.openxmlformats.org/drawingml/2006/main" name="White">
  <a:themeElements>
    <a:clrScheme name="White">
      <a:dk1>
        <a:srgbClr val="FFFFFF"/>
      </a:dk1>
      <a:lt1>
        <a:srgbClr val="A6AAA9"/>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7DEC8"/>
        </a:solid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4C5C6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l" defTabSz="457200" rtl="0" fontAlgn="auto" latinLnBrk="0" hangingPunct="0">
          <a:lnSpc>
            <a:spcPct val="80000"/>
          </a:lnSpc>
          <a:spcBef>
            <a:spcPts val="1500"/>
          </a:spcBef>
          <a:spcAft>
            <a:spcPts val="0"/>
          </a:spcAft>
          <a:buClrTx/>
          <a:buSzTx/>
          <a:buFontTx/>
          <a:buNone/>
          <a:tabLst/>
          <a:defRPr kumimoji="0" sz="2200" b="0" i="0" u="none" strike="noStrike" cap="none" spc="0" normalizeH="0" baseline="0">
            <a:ln>
              <a:noFill/>
            </a:ln>
            <a:solidFill>
              <a:srgbClr val="A6AAA9"/>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4448</Words>
  <Application>Microsoft Office PowerPoint</Application>
  <PresentationFormat>Widescreen</PresentationFormat>
  <Paragraphs>765</Paragraphs>
  <Slides>34</Slides>
  <Notes>8</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34</vt:i4>
      </vt:variant>
    </vt:vector>
  </HeadingPairs>
  <TitlesOfParts>
    <vt:vector size="61" baseType="lpstr">
      <vt:lpstr>Rockwell</vt:lpstr>
      <vt:lpstr>Arial</vt:lpstr>
      <vt:lpstr>Rockwell Condensed</vt:lpstr>
      <vt:lpstr>Wingdings</vt:lpstr>
      <vt:lpstr>Calibri</vt:lpstr>
      <vt:lpstr>Jacobs Chronos</vt:lpstr>
      <vt:lpstr>Helvetica Neue</vt:lpstr>
      <vt:lpstr>Helvetica Neue Thin</vt:lpstr>
      <vt:lpstr>Helvetica Neue Light</vt:lpstr>
      <vt:lpstr>JacobsChronos</vt:lpstr>
      <vt:lpstr>Helvetica Light</vt:lpstr>
      <vt:lpstr>Architype Bold</vt:lpstr>
      <vt:lpstr>Architype Light</vt:lpstr>
      <vt:lpstr>Architype</vt:lpstr>
      <vt:lpstr>Helvetica Neue Medium</vt:lpstr>
      <vt:lpstr>Helvetica</vt:lpstr>
      <vt:lpstr>Helvetica Neue Bold Condensed</vt:lpstr>
      <vt:lpstr>Gill Sans</vt:lpstr>
      <vt:lpstr>Times New Roman</vt:lpstr>
      <vt:lpstr>Jacobs Chronos Cd</vt:lpstr>
      <vt:lpstr>MS PGothic</vt:lpstr>
      <vt:lpstr>Wood Type</vt:lpstr>
      <vt:lpstr>Sequence Frame Layouts</vt:lpstr>
      <vt:lpstr>Custom Design</vt:lpstr>
      <vt:lpstr>White</vt:lpstr>
      <vt:lpstr>Office Theme</vt:lpstr>
      <vt:lpstr>Microsoft Excel Chart</vt:lpstr>
      <vt:lpstr>EDI Task Force </vt:lpstr>
      <vt:lpstr>PowerPoint Presentation</vt:lpstr>
      <vt:lpstr>PowerPoint Presentation</vt:lpstr>
      <vt:lpstr>PowerPoint Presentation</vt:lpstr>
      <vt:lpstr>PowerPoint Presentation</vt:lpstr>
      <vt:lpstr>Understanding the workforce of today</vt:lpstr>
      <vt:lpstr>PowerPoint Presentation</vt:lpstr>
      <vt:lpstr>What shapes the way we think? </vt:lpstr>
      <vt:lpstr>PowerPoint Presentation</vt:lpstr>
      <vt:lpstr>Family Life &amp; education</vt:lpstr>
      <vt:lpstr>PowerPoint Presentation</vt:lpstr>
      <vt:lpstr>Desired in the workplace</vt:lpstr>
      <vt:lpstr>PowerPoint Presentation</vt:lpstr>
      <vt:lpstr>Work Ethic &amp;  Attributes</vt:lpstr>
      <vt:lpstr>Working together</vt:lpstr>
      <vt:lpstr>Working together successfully</vt:lpstr>
      <vt:lpstr>Working together successfully</vt:lpstr>
      <vt:lpstr>EDI Task Force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 Task Force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2021-01-08T10:51:15Z</dcterms:created>
  <dcterms:modified xsi:type="dcterms:W3CDTF">2021-04-22T17:42:58Z</dcterms:modified>
</cp:coreProperties>
</file>